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67"/>
  </p:notesMasterIdLst>
  <p:sldIdLst>
    <p:sldId id="257" r:id="rId2"/>
    <p:sldId id="305" r:id="rId3"/>
    <p:sldId id="499" r:id="rId4"/>
    <p:sldId id="500" r:id="rId5"/>
    <p:sldId id="501" r:id="rId6"/>
    <p:sldId id="502" r:id="rId7"/>
    <p:sldId id="503" r:id="rId8"/>
    <p:sldId id="504" r:id="rId9"/>
    <p:sldId id="505" r:id="rId10"/>
    <p:sldId id="506" r:id="rId11"/>
    <p:sldId id="507" r:id="rId12"/>
    <p:sldId id="508" r:id="rId13"/>
    <p:sldId id="509" r:id="rId14"/>
    <p:sldId id="510" r:id="rId15"/>
    <p:sldId id="511" r:id="rId16"/>
    <p:sldId id="512" r:id="rId17"/>
    <p:sldId id="513" r:id="rId18"/>
    <p:sldId id="514" r:id="rId19"/>
    <p:sldId id="515" r:id="rId20"/>
    <p:sldId id="516" r:id="rId21"/>
    <p:sldId id="517" r:id="rId22"/>
    <p:sldId id="518" r:id="rId23"/>
    <p:sldId id="519" r:id="rId24"/>
    <p:sldId id="520" r:id="rId25"/>
    <p:sldId id="521" r:id="rId26"/>
    <p:sldId id="522" r:id="rId27"/>
    <p:sldId id="523" r:id="rId28"/>
    <p:sldId id="525" r:id="rId29"/>
    <p:sldId id="526" r:id="rId30"/>
    <p:sldId id="527" r:id="rId31"/>
    <p:sldId id="524" r:id="rId32"/>
    <p:sldId id="530" r:id="rId33"/>
    <p:sldId id="529" r:id="rId34"/>
    <p:sldId id="528" r:id="rId35"/>
    <p:sldId id="531" r:id="rId36"/>
    <p:sldId id="532" r:id="rId37"/>
    <p:sldId id="533" r:id="rId38"/>
    <p:sldId id="534" r:id="rId39"/>
    <p:sldId id="535" r:id="rId40"/>
    <p:sldId id="536" r:id="rId41"/>
    <p:sldId id="538" r:id="rId42"/>
    <p:sldId id="537" r:id="rId43"/>
    <p:sldId id="539" r:id="rId44"/>
    <p:sldId id="541" r:id="rId45"/>
    <p:sldId id="542" r:id="rId46"/>
    <p:sldId id="540" r:id="rId47"/>
    <p:sldId id="543" r:id="rId48"/>
    <p:sldId id="544" r:id="rId49"/>
    <p:sldId id="549" r:id="rId50"/>
    <p:sldId id="545" r:id="rId51"/>
    <p:sldId id="550" r:id="rId52"/>
    <p:sldId id="546" r:id="rId53"/>
    <p:sldId id="551" r:id="rId54"/>
    <p:sldId id="547" r:id="rId55"/>
    <p:sldId id="548" r:id="rId56"/>
    <p:sldId id="552" r:id="rId57"/>
    <p:sldId id="553" r:id="rId58"/>
    <p:sldId id="554" r:id="rId59"/>
    <p:sldId id="555" r:id="rId60"/>
    <p:sldId id="556" r:id="rId61"/>
    <p:sldId id="557" r:id="rId62"/>
    <p:sldId id="558" r:id="rId63"/>
    <p:sldId id="559" r:id="rId64"/>
    <p:sldId id="560" r:id="rId65"/>
    <p:sldId id="561" r:id="rId66"/>
    <p:sldId id="562" r:id="rId67"/>
    <p:sldId id="563" r:id="rId68"/>
    <p:sldId id="564" r:id="rId69"/>
    <p:sldId id="565" r:id="rId70"/>
    <p:sldId id="566" r:id="rId71"/>
    <p:sldId id="567" r:id="rId72"/>
    <p:sldId id="570" r:id="rId73"/>
    <p:sldId id="568" r:id="rId74"/>
    <p:sldId id="571" r:id="rId75"/>
    <p:sldId id="569" r:id="rId76"/>
    <p:sldId id="572" r:id="rId77"/>
    <p:sldId id="573" r:id="rId78"/>
    <p:sldId id="574" r:id="rId79"/>
    <p:sldId id="575" r:id="rId80"/>
    <p:sldId id="576" r:id="rId81"/>
    <p:sldId id="577" r:id="rId82"/>
    <p:sldId id="578" r:id="rId83"/>
    <p:sldId id="579" r:id="rId84"/>
    <p:sldId id="580" r:id="rId85"/>
    <p:sldId id="581" r:id="rId86"/>
    <p:sldId id="582" r:id="rId87"/>
    <p:sldId id="583" r:id="rId88"/>
    <p:sldId id="584" r:id="rId89"/>
    <p:sldId id="585" r:id="rId90"/>
    <p:sldId id="586" r:id="rId91"/>
    <p:sldId id="587" r:id="rId92"/>
    <p:sldId id="588" r:id="rId93"/>
    <p:sldId id="589" r:id="rId94"/>
    <p:sldId id="590" r:id="rId95"/>
    <p:sldId id="591" r:id="rId96"/>
    <p:sldId id="592" r:id="rId97"/>
    <p:sldId id="593" r:id="rId98"/>
    <p:sldId id="594" r:id="rId99"/>
    <p:sldId id="595" r:id="rId100"/>
    <p:sldId id="596" r:id="rId101"/>
    <p:sldId id="597" r:id="rId102"/>
    <p:sldId id="598" r:id="rId103"/>
    <p:sldId id="599" r:id="rId104"/>
    <p:sldId id="600" r:id="rId105"/>
    <p:sldId id="601" r:id="rId106"/>
    <p:sldId id="604" r:id="rId107"/>
    <p:sldId id="602" r:id="rId108"/>
    <p:sldId id="605" r:id="rId109"/>
    <p:sldId id="603" r:id="rId110"/>
    <p:sldId id="606" r:id="rId111"/>
    <p:sldId id="607" r:id="rId112"/>
    <p:sldId id="608" r:id="rId113"/>
    <p:sldId id="609" r:id="rId114"/>
    <p:sldId id="610" r:id="rId115"/>
    <p:sldId id="611" r:id="rId116"/>
    <p:sldId id="612" r:id="rId117"/>
    <p:sldId id="613" r:id="rId118"/>
    <p:sldId id="614" r:id="rId119"/>
    <p:sldId id="615" r:id="rId120"/>
    <p:sldId id="616" r:id="rId121"/>
    <p:sldId id="617" r:id="rId122"/>
    <p:sldId id="618" r:id="rId123"/>
    <p:sldId id="619" r:id="rId124"/>
    <p:sldId id="620" r:id="rId125"/>
    <p:sldId id="621" r:id="rId126"/>
    <p:sldId id="622" r:id="rId127"/>
    <p:sldId id="623" r:id="rId128"/>
    <p:sldId id="624" r:id="rId129"/>
    <p:sldId id="625" r:id="rId130"/>
    <p:sldId id="626" r:id="rId131"/>
    <p:sldId id="627" r:id="rId132"/>
    <p:sldId id="628" r:id="rId133"/>
    <p:sldId id="629" r:id="rId134"/>
    <p:sldId id="630" r:id="rId135"/>
    <p:sldId id="631" r:id="rId136"/>
    <p:sldId id="632" r:id="rId137"/>
    <p:sldId id="633" r:id="rId138"/>
    <p:sldId id="635" r:id="rId139"/>
    <p:sldId id="636" r:id="rId140"/>
    <p:sldId id="637" r:id="rId141"/>
    <p:sldId id="634" r:id="rId142"/>
    <p:sldId id="638" r:id="rId143"/>
    <p:sldId id="639" r:id="rId144"/>
    <p:sldId id="643" r:id="rId145"/>
    <p:sldId id="640" r:id="rId146"/>
    <p:sldId id="642" r:id="rId147"/>
    <p:sldId id="644" r:id="rId148"/>
    <p:sldId id="645" r:id="rId149"/>
    <p:sldId id="646" r:id="rId150"/>
    <p:sldId id="647" r:id="rId151"/>
    <p:sldId id="650" r:id="rId152"/>
    <p:sldId id="649" r:id="rId153"/>
    <p:sldId id="651" r:id="rId154"/>
    <p:sldId id="653" r:id="rId155"/>
    <p:sldId id="648" r:id="rId156"/>
    <p:sldId id="654" r:id="rId157"/>
    <p:sldId id="655" r:id="rId158"/>
    <p:sldId id="652" r:id="rId159"/>
    <p:sldId id="656" r:id="rId160"/>
    <p:sldId id="641" r:id="rId161"/>
    <p:sldId id="658" r:id="rId162"/>
    <p:sldId id="657" r:id="rId163"/>
    <p:sldId id="660" r:id="rId164"/>
    <p:sldId id="659" r:id="rId165"/>
    <p:sldId id="661" r:id="rId166"/>
    <p:sldId id="662" r:id="rId167"/>
    <p:sldId id="663" r:id="rId168"/>
    <p:sldId id="664" r:id="rId169"/>
    <p:sldId id="666" r:id="rId170"/>
    <p:sldId id="665" r:id="rId171"/>
    <p:sldId id="667" r:id="rId172"/>
    <p:sldId id="668" r:id="rId173"/>
    <p:sldId id="669" r:id="rId174"/>
    <p:sldId id="670" r:id="rId175"/>
    <p:sldId id="671" r:id="rId176"/>
    <p:sldId id="672" r:id="rId177"/>
    <p:sldId id="673" r:id="rId178"/>
    <p:sldId id="674" r:id="rId179"/>
    <p:sldId id="675" r:id="rId180"/>
    <p:sldId id="676" r:id="rId181"/>
    <p:sldId id="677" r:id="rId182"/>
    <p:sldId id="679" r:id="rId183"/>
    <p:sldId id="680" r:id="rId184"/>
    <p:sldId id="681" r:id="rId185"/>
    <p:sldId id="682" r:id="rId186"/>
    <p:sldId id="699" r:id="rId187"/>
    <p:sldId id="701" r:id="rId188"/>
    <p:sldId id="702" r:id="rId189"/>
    <p:sldId id="700" r:id="rId190"/>
    <p:sldId id="683" r:id="rId191"/>
    <p:sldId id="684" r:id="rId192"/>
    <p:sldId id="685" r:id="rId193"/>
    <p:sldId id="686" r:id="rId194"/>
    <p:sldId id="688" r:id="rId195"/>
    <p:sldId id="689" r:id="rId196"/>
    <p:sldId id="690" r:id="rId197"/>
    <p:sldId id="691" r:id="rId198"/>
    <p:sldId id="692" r:id="rId199"/>
    <p:sldId id="693" r:id="rId200"/>
    <p:sldId id="694" r:id="rId201"/>
    <p:sldId id="695" r:id="rId202"/>
    <p:sldId id="696" r:id="rId203"/>
    <p:sldId id="687" r:id="rId204"/>
    <p:sldId id="697" r:id="rId205"/>
    <p:sldId id="698" r:id="rId206"/>
    <p:sldId id="704" r:id="rId207"/>
    <p:sldId id="705" r:id="rId208"/>
    <p:sldId id="706" r:id="rId209"/>
    <p:sldId id="703" r:id="rId210"/>
    <p:sldId id="707" r:id="rId211"/>
    <p:sldId id="708" r:id="rId212"/>
    <p:sldId id="709" r:id="rId213"/>
    <p:sldId id="710" r:id="rId214"/>
    <p:sldId id="711" r:id="rId215"/>
    <p:sldId id="712" r:id="rId216"/>
    <p:sldId id="713" r:id="rId217"/>
    <p:sldId id="714" r:id="rId218"/>
    <p:sldId id="715" r:id="rId219"/>
    <p:sldId id="716" r:id="rId220"/>
    <p:sldId id="717" r:id="rId221"/>
    <p:sldId id="718" r:id="rId222"/>
    <p:sldId id="719" r:id="rId223"/>
    <p:sldId id="720" r:id="rId224"/>
    <p:sldId id="722" r:id="rId225"/>
    <p:sldId id="721" r:id="rId226"/>
    <p:sldId id="723" r:id="rId227"/>
    <p:sldId id="724" r:id="rId228"/>
    <p:sldId id="726" r:id="rId229"/>
    <p:sldId id="725" r:id="rId230"/>
    <p:sldId id="727" r:id="rId231"/>
    <p:sldId id="728" r:id="rId232"/>
    <p:sldId id="729" r:id="rId233"/>
    <p:sldId id="730" r:id="rId234"/>
    <p:sldId id="732" r:id="rId235"/>
    <p:sldId id="733" r:id="rId236"/>
    <p:sldId id="734" r:id="rId237"/>
    <p:sldId id="735" r:id="rId238"/>
    <p:sldId id="736" r:id="rId239"/>
    <p:sldId id="737" r:id="rId240"/>
    <p:sldId id="738" r:id="rId241"/>
    <p:sldId id="739" r:id="rId242"/>
    <p:sldId id="740" r:id="rId243"/>
    <p:sldId id="741" r:id="rId244"/>
    <p:sldId id="742" r:id="rId245"/>
    <p:sldId id="743" r:id="rId246"/>
    <p:sldId id="744" r:id="rId247"/>
    <p:sldId id="748" r:id="rId248"/>
    <p:sldId id="747" r:id="rId249"/>
    <p:sldId id="745" r:id="rId250"/>
    <p:sldId id="751" r:id="rId251"/>
    <p:sldId id="749" r:id="rId252"/>
    <p:sldId id="750" r:id="rId253"/>
    <p:sldId id="746" r:id="rId254"/>
    <p:sldId id="752" r:id="rId255"/>
    <p:sldId id="753" r:id="rId256"/>
    <p:sldId id="754" r:id="rId257"/>
    <p:sldId id="755" r:id="rId258"/>
    <p:sldId id="756" r:id="rId259"/>
    <p:sldId id="758" r:id="rId260"/>
    <p:sldId id="757" r:id="rId261"/>
    <p:sldId id="759" r:id="rId262"/>
    <p:sldId id="760" r:id="rId263"/>
    <p:sldId id="761" r:id="rId264"/>
    <p:sldId id="762" r:id="rId265"/>
    <p:sldId id="498" r:id="rId2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BBAF"/>
    <a:srgbClr val="FFFFFF"/>
    <a:srgbClr val="FFCA4F"/>
    <a:srgbClr val="854F89"/>
    <a:srgbClr val="FFE152"/>
    <a:srgbClr val="DD00FF"/>
    <a:srgbClr val="D8D5ED"/>
    <a:srgbClr val="B5FCFF"/>
    <a:srgbClr val="40BA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172" autoAdjust="0"/>
  </p:normalViewPr>
  <p:slideViewPr>
    <p:cSldViewPr snapToGrid="0">
      <p:cViewPr varScale="1">
        <p:scale>
          <a:sx n="62" d="100"/>
          <a:sy n="62" d="100"/>
        </p:scale>
        <p:origin x="84"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viewProps" Target="view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theme" Target="theme/theme1.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tableStyles" Target="tableStyles.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microsoft.com/office/2016/11/relationships/changesInfo" Target="changesInfos/changesInfo1.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notesMaster" Target="notesMasters/notesMaster1.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dhi Kotak" userId="abf3ef09c9bd71dc" providerId="LiveId" clId="{9F04ABFE-FB8B-4DB4-A075-D92985A6337F}"/>
    <pc:docChg chg="undo custSel addSld delSld modSld sldOrd">
      <pc:chgData name="Ridhi Kotak" userId="abf3ef09c9bd71dc" providerId="LiveId" clId="{9F04ABFE-FB8B-4DB4-A075-D92985A6337F}" dt="2022-10-03T06:07:16.007" v="310" actId="20577"/>
      <pc:docMkLst>
        <pc:docMk/>
      </pc:docMkLst>
      <pc:sldChg chg="modSp mod">
        <pc:chgData name="Ridhi Kotak" userId="abf3ef09c9bd71dc" providerId="LiveId" clId="{9F04ABFE-FB8B-4DB4-A075-D92985A6337F}" dt="2022-09-22T05:41:11.667" v="66" actId="20577"/>
        <pc:sldMkLst>
          <pc:docMk/>
          <pc:sldMk cId="3082812034" sldId="257"/>
        </pc:sldMkLst>
        <pc:spChg chg="mod">
          <ac:chgData name="Ridhi Kotak" userId="abf3ef09c9bd71dc" providerId="LiveId" clId="{9F04ABFE-FB8B-4DB4-A075-D92985A6337F}" dt="2022-09-22T05:40:59.351" v="42" actId="14100"/>
          <ac:spMkLst>
            <pc:docMk/>
            <pc:sldMk cId="3082812034" sldId="257"/>
            <ac:spMk id="5" creationId="{00000000-0000-0000-0000-000000000000}"/>
          </ac:spMkLst>
        </pc:spChg>
        <pc:spChg chg="mod">
          <ac:chgData name="Ridhi Kotak" userId="abf3ef09c9bd71dc" providerId="LiveId" clId="{9F04ABFE-FB8B-4DB4-A075-D92985A6337F}" dt="2022-09-22T05:41:11.667" v="66" actId="20577"/>
          <ac:spMkLst>
            <pc:docMk/>
            <pc:sldMk cId="3082812034" sldId="257"/>
            <ac:spMk id="6" creationId="{00000000-0000-0000-0000-000000000000}"/>
          </ac:spMkLst>
        </pc:spChg>
      </pc:sldChg>
      <pc:sldChg chg="ord">
        <pc:chgData name="Ridhi Kotak" userId="abf3ef09c9bd71dc" providerId="LiveId" clId="{9F04ABFE-FB8B-4DB4-A075-D92985A6337F}" dt="2022-09-22T05:44:01.564" v="69"/>
        <pc:sldMkLst>
          <pc:docMk/>
          <pc:sldMk cId="3199298894" sldId="258"/>
        </pc:sldMkLst>
      </pc:sldChg>
      <pc:sldChg chg="addSp delSp modSp mod ord modClrScheme modAnim chgLayout">
        <pc:chgData name="Ridhi Kotak" userId="abf3ef09c9bd71dc" providerId="LiveId" clId="{9F04ABFE-FB8B-4DB4-A075-D92985A6337F}" dt="2022-09-27T08:11:02.875" v="201" actId="27636"/>
        <pc:sldMkLst>
          <pc:docMk/>
          <pc:sldMk cId="1955800453" sldId="259"/>
        </pc:sldMkLst>
        <pc:spChg chg="mod ord">
          <ac:chgData name="Ridhi Kotak" userId="abf3ef09c9bd71dc" providerId="LiveId" clId="{9F04ABFE-FB8B-4DB4-A075-D92985A6337F}" dt="2022-09-27T08:11:02.812" v="200" actId="700"/>
          <ac:spMkLst>
            <pc:docMk/>
            <pc:sldMk cId="1955800453" sldId="259"/>
            <ac:spMk id="2" creationId="{00000000-0000-0000-0000-000000000000}"/>
          </ac:spMkLst>
        </pc:spChg>
        <pc:spChg chg="mod ord">
          <ac:chgData name="Ridhi Kotak" userId="abf3ef09c9bd71dc" providerId="LiveId" clId="{9F04ABFE-FB8B-4DB4-A075-D92985A6337F}" dt="2022-09-27T08:11:02.875" v="201" actId="27636"/>
          <ac:spMkLst>
            <pc:docMk/>
            <pc:sldMk cId="1955800453" sldId="259"/>
            <ac:spMk id="3" creationId="{00000000-0000-0000-0000-000000000000}"/>
          </ac:spMkLst>
        </pc:spChg>
        <pc:spChg chg="add del mod">
          <ac:chgData name="Ridhi Kotak" userId="abf3ef09c9bd71dc" providerId="LiveId" clId="{9F04ABFE-FB8B-4DB4-A075-D92985A6337F}" dt="2022-09-27T08:11:02.812" v="200" actId="700"/>
          <ac:spMkLst>
            <pc:docMk/>
            <pc:sldMk cId="1955800453" sldId="259"/>
            <ac:spMk id="5" creationId="{E9CFBC3E-463D-0FEB-C3A3-C60358C30DE1}"/>
          </ac:spMkLst>
        </pc:spChg>
        <pc:spChg chg="add del mod ord">
          <ac:chgData name="Ridhi Kotak" userId="abf3ef09c9bd71dc" providerId="LiveId" clId="{9F04ABFE-FB8B-4DB4-A075-D92985A6337F}" dt="2022-09-26T05:09:42.618" v="188" actId="22"/>
          <ac:spMkLst>
            <pc:docMk/>
            <pc:sldMk cId="1955800453" sldId="259"/>
            <ac:spMk id="7" creationId="{70DD3ED6-58C8-555D-7AA2-9BE801C87B5C}"/>
          </ac:spMkLst>
        </pc:spChg>
        <pc:picChg chg="add del mod">
          <ac:chgData name="Ridhi Kotak" userId="abf3ef09c9bd71dc" providerId="LiveId" clId="{9F04ABFE-FB8B-4DB4-A075-D92985A6337F}" dt="2022-09-26T05:08:12.077" v="148" actId="478"/>
          <ac:picMkLst>
            <pc:docMk/>
            <pc:sldMk cId="1955800453" sldId="259"/>
            <ac:picMk id="6" creationId="{4B85ADEE-5410-C8DA-3EC1-EB0A316DDDB9}"/>
          </ac:picMkLst>
        </pc:picChg>
        <pc:picChg chg="add del">
          <ac:chgData name="Ridhi Kotak" userId="abf3ef09c9bd71dc" providerId="LiveId" clId="{9F04ABFE-FB8B-4DB4-A075-D92985A6337F}" dt="2022-09-26T05:08:19.791" v="155" actId="478"/>
          <ac:picMkLst>
            <pc:docMk/>
            <pc:sldMk cId="1955800453" sldId="259"/>
            <ac:picMk id="9" creationId="{82178831-3E13-AB56-40B4-3CB45115B26F}"/>
          </ac:picMkLst>
        </pc:picChg>
        <pc:picChg chg="add del mod ord">
          <ac:chgData name="Ridhi Kotak" userId="abf3ef09c9bd71dc" providerId="LiveId" clId="{9F04ABFE-FB8B-4DB4-A075-D92985A6337F}" dt="2022-09-27T08:10:51.386" v="197" actId="478"/>
          <ac:picMkLst>
            <pc:docMk/>
            <pc:sldMk cId="1955800453" sldId="259"/>
            <ac:picMk id="11" creationId="{9F25DC29-7FDD-9199-4A0B-A7B7476F8D98}"/>
          </ac:picMkLst>
        </pc:picChg>
        <pc:inkChg chg="del">
          <ac:chgData name="Ridhi Kotak" userId="abf3ef09c9bd71dc" providerId="LiveId" clId="{9F04ABFE-FB8B-4DB4-A075-D92985A6337F}" dt="2022-09-26T05:07:13.370" v="138" actId="478"/>
          <ac:inkMkLst>
            <pc:docMk/>
            <pc:sldMk cId="1955800453" sldId="259"/>
            <ac:inkMk id="4" creationId="{00000000-0000-0000-0000-000000000000}"/>
          </ac:inkMkLst>
        </pc:inkChg>
      </pc:sldChg>
      <pc:sldChg chg="addSp modSp mod ord">
        <pc:chgData name="Ridhi Kotak" userId="abf3ef09c9bd71dc" providerId="LiveId" clId="{9F04ABFE-FB8B-4DB4-A075-D92985A6337F}" dt="2022-09-22T05:59:35.781" v="114"/>
        <pc:sldMkLst>
          <pc:docMk/>
          <pc:sldMk cId="357554182" sldId="260"/>
        </pc:sldMkLst>
        <pc:picChg chg="add mod">
          <ac:chgData name="Ridhi Kotak" userId="abf3ef09c9bd71dc" providerId="LiveId" clId="{9F04ABFE-FB8B-4DB4-A075-D92985A6337F}" dt="2022-09-22T05:48:47.491" v="100" actId="1076"/>
          <ac:picMkLst>
            <pc:docMk/>
            <pc:sldMk cId="357554182" sldId="260"/>
            <ac:picMk id="5" creationId="{E69A144D-4D21-4FB2-2048-C7DE5D4A0290}"/>
          </ac:picMkLst>
        </pc:picChg>
      </pc:sldChg>
      <pc:sldChg chg="ord">
        <pc:chgData name="Ridhi Kotak" userId="abf3ef09c9bd71dc" providerId="LiveId" clId="{9F04ABFE-FB8B-4DB4-A075-D92985A6337F}" dt="2022-09-22T05:46:24.366" v="84"/>
        <pc:sldMkLst>
          <pc:docMk/>
          <pc:sldMk cId="2295237749" sldId="261"/>
        </pc:sldMkLst>
      </pc:sldChg>
      <pc:sldChg chg="modSp ord">
        <pc:chgData name="Ridhi Kotak" userId="abf3ef09c9bd71dc" providerId="LiveId" clId="{9F04ABFE-FB8B-4DB4-A075-D92985A6337F}" dt="2022-09-26T05:12:35.613" v="196" actId="255"/>
        <pc:sldMkLst>
          <pc:docMk/>
          <pc:sldMk cId="1298965189" sldId="262"/>
        </pc:sldMkLst>
        <pc:spChg chg="mod">
          <ac:chgData name="Ridhi Kotak" userId="abf3ef09c9bd71dc" providerId="LiveId" clId="{9F04ABFE-FB8B-4DB4-A075-D92985A6337F}" dt="2022-09-26T05:12:35.613" v="196" actId="255"/>
          <ac:spMkLst>
            <pc:docMk/>
            <pc:sldMk cId="1298965189" sldId="262"/>
            <ac:spMk id="3" creationId="{00000000-0000-0000-0000-000000000000}"/>
          </ac:spMkLst>
        </pc:spChg>
      </pc:sldChg>
      <pc:sldChg chg="modSp">
        <pc:chgData name="Ridhi Kotak" userId="abf3ef09c9bd71dc" providerId="LiveId" clId="{9F04ABFE-FB8B-4DB4-A075-D92985A6337F}" dt="2022-09-29T06:20:51.117" v="268" actId="255"/>
        <pc:sldMkLst>
          <pc:docMk/>
          <pc:sldMk cId="792773651" sldId="269"/>
        </pc:sldMkLst>
        <pc:spChg chg="mod">
          <ac:chgData name="Ridhi Kotak" userId="abf3ef09c9bd71dc" providerId="LiveId" clId="{9F04ABFE-FB8B-4DB4-A075-D92985A6337F}" dt="2022-09-29T06:20:51.117" v="268" actId="255"/>
          <ac:spMkLst>
            <pc:docMk/>
            <pc:sldMk cId="792773651" sldId="269"/>
            <ac:spMk id="3" creationId="{00000000-0000-0000-0000-000000000000}"/>
          </ac:spMkLst>
        </pc:spChg>
      </pc:sldChg>
      <pc:sldChg chg="modSp mod">
        <pc:chgData name="Ridhi Kotak" userId="abf3ef09c9bd71dc" providerId="LiveId" clId="{9F04ABFE-FB8B-4DB4-A075-D92985A6337F}" dt="2022-09-29T06:38:22.355" v="269" actId="255"/>
        <pc:sldMkLst>
          <pc:docMk/>
          <pc:sldMk cId="3793164648" sldId="270"/>
        </pc:sldMkLst>
        <pc:spChg chg="mod">
          <ac:chgData name="Ridhi Kotak" userId="abf3ef09c9bd71dc" providerId="LiveId" clId="{9F04ABFE-FB8B-4DB4-A075-D92985A6337F}" dt="2022-09-29T06:38:22.355" v="269" actId="255"/>
          <ac:spMkLst>
            <pc:docMk/>
            <pc:sldMk cId="3793164648" sldId="270"/>
            <ac:spMk id="8" creationId="{00000000-0000-0000-0000-000000000000}"/>
          </ac:spMkLst>
        </pc:spChg>
      </pc:sldChg>
      <pc:sldChg chg="modSp">
        <pc:chgData name="Ridhi Kotak" userId="abf3ef09c9bd71dc" providerId="LiveId" clId="{9F04ABFE-FB8B-4DB4-A075-D92985A6337F}" dt="2022-09-29T06:52:24.887" v="270" actId="255"/>
        <pc:sldMkLst>
          <pc:docMk/>
          <pc:sldMk cId="2611996821" sldId="273"/>
        </pc:sldMkLst>
        <pc:spChg chg="mod">
          <ac:chgData name="Ridhi Kotak" userId="abf3ef09c9bd71dc" providerId="LiveId" clId="{9F04ABFE-FB8B-4DB4-A075-D92985A6337F}" dt="2022-09-29T06:52:24.887" v="270" actId="255"/>
          <ac:spMkLst>
            <pc:docMk/>
            <pc:sldMk cId="2611996821" sldId="273"/>
            <ac:spMk id="3" creationId="{00000000-0000-0000-0000-000000000000}"/>
          </ac:spMkLst>
        </pc:spChg>
      </pc:sldChg>
      <pc:sldChg chg="delSp modSp mod">
        <pc:chgData name="Ridhi Kotak" userId="abf3ef09c9bd71dc" providerId="LiveId" clId="{9F04ABFE-FB8B-4DB4-A075-D92985A6337F}" dt="2022-09-30T05:21:56.126" v="273" actId="255"/>
        <pc:sldMkLst>
          <pc:docMk/>
          <pc:sldMk cId="754344629" sldId="274"/>
        </pc:sldMkLst>
        <pc:spChg chg="mod">
          <ac:chgData name="Ridhi Kotak" userId="abf3ef09c9bd71dc" providerId="LiveId" clId="{9F04ABFE-FB8B-4DB4-A075-D92985A6337F}" dt="2022-09-30T05:21:56.126" v="273" actId="255"/>
          <ac:spMkLst>
            <pc:docMk/>
            <pc:sldMk cId="754344629" sldId="274"/>
            <ac:spMk id="3" creationId="{00000000-0000-0000-0000-000000000000}"/>
          </ac:spMkLst>
        </pc:spChg>
        <pc:inkChg chg="del">
          <ac:chgData name="Ridhi Kotak" userId="abf3ef09c9bd71dc" providerId="LiveId" clId="{9F04ABFE-FB8B-4DB4-A075-D92985A6337F}" dt="2022-09-30T04:28:51.168" v="271" actId="478"/>
          <ac:inkMkLst>
            <pc:docMk/>
            <pc:sldMk cId="754344629" sldId="274"/>
            <ac:inkMk id="4" creationId="{00000000-0000-0000-0000-000000000000}"/>
          </ac:inkMkLst>
        </pc:inkChg>
      </pc:sldChg>
      <pc:sldChg chg="delSp modSp mod">
        <pc:chgData name="Ridhi Kotak" userId="abf3ef09c9bd71dc" providerId="LiveId" clId="{9F04ABFE-FB8B-4DB4-A075-D92985A6337F}" dt="2022-09-30T05:22:06.921" v="274" actId="255"/>
        <pc:sldMkLst>
          <pc:docMk/>
          <pc:sldMk cId="2392871599" sldId="275"/>
        </pc:sldMkLst>
        <pc:spChg chg="mod">
          <ac:chgData name="Ridhi Kotak" userId="abf3ef09c9bd71dc" providerId="LiveId" clId="{9F04ABFE-FB8B-4DB4-A075-D92985A6337F}" dt="2022-09-30T05:22:06.921" v="274" actId="255"/>
          <ac:spMkLst>
            <pc:docMk/>
            <pc:sldMk cId="2392871599" sldId="275"/>
            <ac:spMk id="3" creationId="{00000000-0000-0000-0000-000000000000}"/>
          </ac:spMkLst>
        </pc:spChg>
        <pc:inkChg chg="del">
          <ac:chgData name="Ridhi Kotak" userId="abf3ef09c9bd71dc" providerId="LiveId" clId="{9F04ABFE-FB8B-4DB4-A075-D92985A6337F}" dt="2022-09-30T04:31:24.041" v="272" actId="478"/>
          <ac:inkMkLst>
            <pc:docMk/>
            <pc:sldMk cId="2392871599" sldId="275"/>
            <ac:inkMk id="4" creationId="{00000000-0000-0000-0000-000000000000}"/>
          </ac:inkMkLst>
        </pc:inkChg>
      </pc:sldChg>
      <pc:sldChg chg="modSp">
        <pc:chgData name="Ridhi Kotak" userId="abf3ef09c9bd71dc" providerId="LiveId" clId="{9F04ABFE-FB8B-4DB4-A075-D92985A6337F}" dt="2022-09-30T05:22:19.170" v="275" actId="255"/>
        <pc:sldMkLst>
          <pc:docMk/>
          <pc:sldMk cId="3567254782" sldId="276"/>
        </pc:sldMkLst>
        <pc:spChg chg="mod">
          <ac:chgData name="Ridhi Kotak" userId="abf3ef09c9bd71dc" providerId="LiveId" clId="{9F04ABFE-FB8B-4DB4-A075-D92985A6337F}" dt="2022-09-30T05:22:19.170" v="275" actId="255"/>
          <ac:spMkLst>
            <pc:docMk/>
            <pc:sldMk cId="3567254782" sldId="276"/>
            <ac:spMk id="3" creationId="{00000000-0000-0000-0000-000000000000}"/>
          </ac:spMkLst>
        </pc:spChg>
      </pc:sldChg>
      <pc:sldChg chg="modSp">
        <pc:chgData name="Ridhi Kotak" userId="abf3ef09c9bd71dc" providerId="LiveId" clId="{9F04ABFE-FB8B-4DB4-A075-D92985A6337F}" dt="2022-09-30T05:22:36.935" v="277" actId="255"/>
        <pc:sldMkLst>
          <pc:docMk/>
          <pc:sldMk cId="1435237978" sldId="277"/>
        </pc:sldMkLst>
        <pc:spChg chg="mod">
          <ac:chgData name="Ridhi Kotak" userId="abf3ef09c9bd71dc" providerId="LiveId" clId="{9F04ABFE-FB8B-4DB4-A075-D92985A6337F}" dt="2022-09-30T05:22:36.935" v="277" actId="255"/>
          <ac:spMkLst>
            <pc:docMk/>
            <pc:sldMk cId="1435237978" sldId="277"/>
            <ac:spMk id="3" creationId="{00000000-0000-0000-0000-000000000000}"/>
          </ac:spMkLst>
        </pc:spChg>
      </pc:sldChg>
      <pc:sldChg chg="modSp mod">
        <pc:chgData name="Ridhi Kotak" userId="abf3ef09c9bd71dc" providerId="LiveId" clId="{9F04ABFE-FB8B-4DB4-A075-D92985A6337F}" dt="2022-10-03T06:07:16.007" v="310" actId="20577"/>
        <pc:sldMkLst>
          <pc:docMk/>
          <pc:sldMk cId="2094444072" sldId="280"/>
        </pc:sldMkLst>
        <pc:spChg chg="mod">
          <ac:chgData name="Ridhi Kotak" userId="abf3ef09c9bd71dc" providerId="LiveId" clId="{9F04ABFE-FB8B-4DB4-A075-D92985A6337F}" dt="2022-10-03T06:07:16.007" v="310" actId="20577"/>
          <ac:spMkLst>
            <pc:docMk/>
            <pc:sldMk cId="2094444072" sldId="280"/>
            <ac:spMk id="3" creationId="{00000000-0000-0000-0000-000000000000}"/>
          </ac:spMkLst>
        </pc:spChg>
      </pc:sldChg>
      <pc:sldChg chg="addSp delSp modSp new mod modClrScheme chgLayout">
        <pc:chgData name="Ridhi Kotak" userId="abf3ef09c9bd71dc" providerId="LiveId" clId="{9F04ABFE-FB8B-4DB4-A075-D92985A6337F}" dt="2022-09-22T05:45:59.586" v="82" actId="27636"/>
        <pc:sldMkLst>
          <pc:docMk/>
          <pc:sldMk cId="393456490" sldId="282"/>
        </pc:sldMkLst>
        <pc:spChg chg="mod ord">
          <ac:chgData name="Ridhi Kotak" userId="abf3ef09c9bd71dc" providerId="LiveId" clId="{9F04ABFE-FB8B-4DB4-A075-D92985A6337F}" dt="2022-09-22T05:44:34.371" v="73" actId="700"/>
          <ac:spMkLst>
            <pc:docMk/>
            <pc:sldMk cId="393456490" sldId="282"/>
            <ac:spMk id="2" creationId="{D37DDABD-B042-0FBE-F36F-504EB59D671E}"/>
          </ac:spMkLst>
        </pc:spChg>
        <pc:spChg chg="del">
          <ac:chgData name="Ridhi Kotak" userId="abf3ef09c9bd71dc" providerId="LiveId" clId="{9F04ABFE-FB8B-4DB4-A075-D92985A6337F}" dt="2022-09-22T05:44:22.063" v="71"/>
          <ac:spMkLst>
            <pc:docMk/>
            <pc:sldMk cId="393456490" sldId="282"/>
            <ac:spMk id="3" creationId="{0AC20042-C15A-3DBB-CDEF-9A0EAABF94A0}"/>
          </ac:spMkLst>
        </pc:spChg>
        <pc:spChg chg="add mod ord">
          <ac:chgData name="Ridhi Kotak" userId="abf3ef09c9bd71dc" providerId="LiveId" clId="{9F04ABFE-FB8B-4DB4-A075-D92985A6337F}" dt="2022-09-22T05:45:59.586" v="82" actId="27636"/>
          <ac:spMkLst>
            <pc:docMk/>
            <pc:sldMk cId="393456490" sldId="282"/>
            <ac:spMk id="5" creationId="{B608C3FE-7299-76A1-5935-059CB3328757}"/>
          </ac:spMkLst>
        </pc:spChg>
        <pc:picChg chg="add mod ord">
          <ac:chgData name="Ridhi Kotak" userId="abf3ef09c9bd71dc" providerId="LiveId" clId="{9F04ABFE-FB8B-4DB4-A075-D92985A6337F}" dt="2022-09-22T05:45:55.228" v="80" actId="14100"/>
          <ac:picMkLst>
            <pc:docMk/>
            <pc:sldMk cId="393456490" sldId="282"/>
            <ac:picMk id="4" creationId="{2C38310C-924B-7E35-2B41-6689EADD0AF0}"/>
          </ac:picMkLst>
        </pc:picChg>
      </pc:sldChg>
      <pc:sldChg chg="addSp delSp modSp new mod ord">
        <pc:chgData name="Ridhi Kotak" userId="abf3ef09c9bd71dc" providerId="LiveId" clId="{9F04ABFE-FB8B-4DB4-A075-D92985A6337F}" dt="2022-09-22T05:47:23.367" v="91" actId="22"/>
        <pc:sldMkLst>
          <pc:docMk/>
          <pc:sldMk cId="716120108" sldId="283"/>
        </pc:sldMkLst>
        <pc:spChg chg="mod">
          <ac:chgData name="Ridhi Kotak" userId="abf3ef09c9bd71dc" providerId="LiveId" clId="{9F04ABFE-FB8B-4DB4-A075-D92985A6337F}" dt="2022-09-22T05:46:45.812" v="90"/>
          <ac:spMkLst>
            <pc:docMk/>
            <pc:sldMk cId="716120108" sldId="283"/>
            <ac:spMk id="2" creationId="{1880DC7E-BDD0-9C09-6664-C0060BF1C763}"/>
          </ac:spMkLst>
        </pc:spChg>
        <pc:spChg chg="del">
          <ac:chgData name="Ridhi Kotak" userId="abf3ef09c9bd71dc" providerId="LiveId" clId="{9F04ABFE-FB8B-4DB4-A075-D92985A6337F}" dt="2022-09-22T05:47:23.367" v="91" actId="22"/>
          <ac:spMkLst>
            <pc:docMk/>
            <pc:sldMk cId="716120108" sldId="283"/>
            <ac:spMk id="3" creationId="{C9B43F46-5614-C065-91B9-A73EC2034EFA}"/>
          </ac:spMkLst>
        </pc:spChg>
        <pc:picChg chg="add mod ord">
          <ac:chgData name="Ridhi Kotak" userId="abf3ef09c9bd71dc" providerId="LiveId" clId="{9F04ABFE-FB8B-4DB4-A075-D92985A6337F}" dt="2022-09-22T05:47:23.367" v="91" actId="22"/>
          <ac:picMkLst>
            <pc:docMk/>
            <pc:sldMk cId="716120108" sldId="283"/>
            <ac:picMk id="5" creationId="{C904E225-2C47-E2DC-C608-4D36F458BBC2}"/>
          </ac:picMkLst>
        </pc:picChg>
      </pc:sldChg>
      <pc:sldChg chg="addSp delSp modSp new mod">
        <pc:chgData name="Ridhi Kotak" userId="abf3ef09c9bd71dc" providerId="LiveId" clId="{9F04ABFE-FB8B-4DB4-A075-D92985A6337F}" dt="2022-09-22T05:49:51.672" v="104" actId="22"/>
        <pc:sldMkLst>
          <pc:docMk/>
          <pc:sldMk cId="1895259013" sldId="284"/>
        </pc:sldMkLst>
        <pc:spChg chg="mod">
          <ac:chgData name="Ridhi Kotak" userId="abf3ef09c9bd71dc" providerId="LiveId" clId="{9F04ABFE-FB8B-4DB4-A075-D92985A6337F}" dt="2022-09-22T05:49:36.893" v="103"/>
          <ac:spMkLst>
            <pc:docMk/>
            <pc:sldMk cId="1895259013" sldId="284"/>
            <ac:spMk id="2" creationId="{78BDE014-49CE-0880-89A1-23800062A9D8}"/>
          </ac:spMkLst>
        </pc:spChg>
        <pc:spChg chg="del">
          <ac:chgData name="Ridhi Kotak" userId="abf3ef09c9bd71dc" providerId="LiveId" clId="{9F04ABFE-FB8B-4DB4-A075-D92985A6337F}" dt="2022-09-22T05:49:51.672" v="104" actId="22"/>
          <ac:spMkLst>
            <pc:docMk/>
            <pc:sldMk cId="1895259013" sldId="284"/>
            <ac:spMk id="3" creationId="{D1882E81-1AA2-E99B-B21E-E0BA22393A25}"/>
          </ac:spMkLst>
        </pc:spChg>
        <pc:picChg chg="add mod ord">
          <ac:chgData name="Ridhi Kotak" userId="abf3ef09c9bd71dc" providerId="LiveId" clId="{9F04ABFE-FB8B-4DB4-A075-D92985A6337F}" dt="2022-09-22T05:49:51.672" v="104" actId="22"/>
          <ac:picMkLst>
            <pc:docMk/>
            <pc:sldMk cId="1895259013" sldId="284"/>
            <ac:picMk id="5" creationId="{AECBE4DA-F92B-890A-BAAB-26C4A96372F6}"/>
          </ac:picMkLst>
        </pc:picChg>
      </pc:sldChg>
      <pc:sldChg chg="new del">
        <pc:chgData name="Ridhi Kotak" userId="abf3ef09c9bd71dc" providerId="LiveId" clId="{9F04ABFE-FB8B-4DB4-A075-D92985A6337F}" dt="2022-09-22T05:49:00.989" v="101" actId="47"/>
        <pc:sldMkLst>
          <pc:docMk/>
          <pc:sldMk cId="2380465155" sldId="284"/>
        </pc:sldMkLst>
      </pc:sldChg>
      <pc:sldChg chg="addSp delSp modSp new mod ord">
        <pc:chgData name="Ridhi Kotak" userId="abf3ef09c9bd71dc" providerId="LiveId" clId="{9F04ABFE-FB8B-4DB4-A075-D92985A6337F}" dt="2022-09-22T05:50:39.241" v="109" actId="22"/>
        <pc:sldMkLst>
          <pc:docMk/>
          <pc:sldMk cId="1739220786" sldId="285"/>
        </pc:sldMkLst>
        <pc:spChg chg="mod">
          <ac:chgData name="Ridhi Kotak" userId="abf3ef09c9bd71dc" providerId="LiveId" clId="{9F04ABFE-FB8B-4DB4-A075-D92985A6337F}" dt="2022-09-22T05:50:23.771" v="108"/>
          <ac:spMkLst>
            <pc:docMk/>
            <pc:sldMk cId="1739220786" sldId="285"/>
            <ac:spMk id="2" creationId="{D9158646-359B-F9CE-D5AD-C234E6E7F748}"/>
          </ac:spMkLst>
        </pc:spChg>
        <pc:spChg chg="del">
          <ac:chgData name="Ridhi Kotak" userId="abf3ef09c9bd71dc" providerId="LiveId" clId="{9F04ABFE-FB8B-4DB4-A075-D92985A6337F}" dt="2022-09-22T05:50:39.241" v="109" actId="22"/>
          <ac:spMkLst>
            <pc:docMk/>
            <pc:sldMk cId="1739220786" sldId="285"/>
            <ac:spMk id="3" creationId="{D8B93A2E-3A19-85DE-D63B-A4569729378E}"/>
          </ac:spMkLst>
        </pc:spChg>
        <pc:picChg chg="add mod ord">
          <ac:chgData name="Ridhi Kotak" userId="abf3ef09c9bd71dc" providerId="LiveId" clId="{9F04ABFE-FB8B-4DB4-A075-D92985A6337F}" dt="2022-09-22T05:50:39.241" v="109" actId="22"/>
          <ac:picMkLst>
            <pc:docMk/>
            <pc:sldMk cId="1739220786" sldId="285"/>
            <ac:picMk id="5" creationId="{8391C880-5984-26E6-74E1-76129FC6D2D7}"/>
          </ac:picMkLst>
        </pc:picChg>
      </pc:sldChg>
      <pc:sldChg chg="modSp new mod">
        <pc:chgData name="Ridhi Kotak" userId="abf3ef09c9bd71dc" providerId="LiveId" clId="{9F04ABFE-FB8B-4DB4-A075-D92985A6337F}" dt="2022-09-22T05:51:35.417" v="112"/>
        <pc:sldMkLst>
          <pc:docMk/>
          <pc:sldMk cId="1942179937" sldId="286"/>
        </pc:sldMkLst>
        <pc:spChg chg="mod">
          <ac:chgData name="Ridhi Kotak" userId="abf3ef09c9bd71dc" providerId="LiveId" clId="{9F04ABFE-FB8B-4DB4-A075-D92985A6337F}" dt="2022-09-22T05:51:28.869" v="111"/>
          <ac:spMkLst>
            <pc:docMk/>
            <pc:sldMk cId="1942179937" sldId="286"/>
            <ac:spMk id="2" creationId="{04FAB30C-D2D3-D53F-DF11-A5C8322FA2EA}"/>
          </ac:spMkLst>
        </pc:spChg>
        <pc:spChg chg="mod">
          <ac:chgData name="Ridhi Kotak" userId="abf3ef09c9bd71dc" providerId="LiveId" clId="{9F04ABFE-FB8B-4DB4-A075-D92985A6337F}" dt="2022-09-22T05:51:35.417" v="112"/>
          <ac:spMkLst>
            <pc:docMk/>
            <pc:sldMk cId="1942179937" sldId="286"/>
            <ac:spMk id="3" creationId="{31779D22-3D7A-8DA8-6D97-5979DF029FBC}"/>
          </ac:spMkLst>
        </pc:spChg>
      </pc:sldChg>
      <pc:sldChg chg="modSp mod">
        <pc:chgData name="Ridhi Kotak" userId="abf3ef09c9bd71dc" providerId="LiveId" clId="{9F04ABFE-FB8B-4DB4-A075-D92985A6337F}" dt="2022-09-27T09:19:46.811" v="203" actId="113"/>
        <pc:sldMkLst>
          <pc:docMk/>
          <pc:sldMk cId="3451860728" sldId="288"/>
        </pc:sldMkLst>
        <pc:spChg chg="mod">
          <ac:chgData name="Ridhi Kotak" userId="abf3ef09c9bd71dc" providerId="LiveId" clId="{9F04ABFE-FB8B-4DB4-A075-D92985A6337F}" dt="2022-09-27T09:19:46.811" v="203" actId="113"/>
          <ac:spMkLst>
            <pc:docMk/>
            <pc:sldMk cId="3451860728" sldId="288"/>
            <ac:spMk id="3" creationId="{D0A90F7D-1E87-6E49-C84E-D454BE13166D}"/>
          </ac:spMkLst>
        </pc:spChg>
      </pc:sldChg>
      <pc:sldChg chg="modSp mod">
        <pc:chgData name="Ridhi Kotak" userId="abf3ef09c9bd71dc" providerId="LiveId" clId="{9F04ABFE-FB8B-4DB4-A075-D92985A6337F}" dt="2022-09-27T09:19:17.830" v="202" actId="1036"/>
        <pc:sldMkLst>
          <pc:docMk/>
          <pc:sldMk cId="4060152680" sldId="289"/>
        </pc:sldMkLst>
        <pc:picChg chg="mod">
          <ac:chgData name="Ridhi Kotak" userId="abf3ef09c9bd71dc" providerId="LiveId" clId="{9F04ABFE-FB8B-4DB4-A075-D92985A6337F}" dt="2022-09-27T09:19:17.830" v="202" actId="1036"/>
          <ac:picMkLst>
            <pc:docMk/>
            <pc:sldMk cId="4060152680" sldId="289"/>
            <ac:picMk id="5" creationId="{D6A1B9B5-5F4A-97C1-4D7D-8A1F344C0D11}"/>
          </ac:picMkLst>
        </pc:picChg>
      </pc:sldChg>
      <pc:sldChg chg="modSp new mod ord">
        <pc:chgData name="Ridhi Kotak" userId="abf3ef09c9bd71dc" providerId="LiveId" clId="{9F04ABFE-FB8B-4DB4-A075-D92985A6337F}" dt="2022-09-26T05:06:41.097" v="131"/>
        <pc:sldMkLst>
          <pc:docMk/>
          <pc:sldMk cId="937574845" sldId="290"/>
        </pc:sldMkLst>
        <pc:spChg chg="mod">
          <ac:chgData name="Ridhi Kotak" userId="abf3ef09c9bd71dc" providerId="LiveId" clId="{9F04ABFE-FB8B-4DB4-A075-D92985A6337F}" dt="2022-09-26T05:06:05.481" v="122"/>
          <ac:spMkLst>
            <pc:docMk/>
            <pc:sldMk cId="937574845" sldId="290"/>
            <ac:spMk id="2" creationId="{287316BE-8081-171B-50E1-9DD872F8AE81}"/>
          </ac:spMkLst>
        </pc:spChg>
        <pc:spChg chg="mod">
          <ac:chgData name="Ridhi Kotak" userId="abf3ef09c9bd71dc" providerId="LiveId" clId="{9F04ABFE-FB8B-4DB4-A075-D92985A6337F}" dt="2022-09-26T05:06:41.097" v="131"/>
          <ac:spMkLst>
            <pc:docMk/>
            <pc:sldMk cId="937574845" sldId="290"/>
            <ac:spMk id="3" creationId="{B5BD8B04-7769-35A7-BDD2-BCF201B28A06}"/>
          </ac:spMkLst>
        </pc:spChg>
      </pc:sldChg>
      <pc:sldChg chg="modSp new mod">
        <pc:chgData name="Ridhi Kotak" userId="abf3ef09c9bd71dc" providerId="LiveId" clId="{9F04ABFE-FB8B-4DB4-A075-D92985A6337F}" dt="2022-09-26T05:12:08.778" v="194" actId="255"/>
        <pc:sldMkLst>
          <pc:docMk/>
          <pc:sldMk cId="1336211608" sldId="291"/>
        </pc:sldMkLst>
        <pc:spChg chg="mod">
          <ac:chgData name="Ridhi Kotak" userId="abf3ef09c9bd71dc" providerId="LiveId" clId="{9F04ABFE-FB8B-4DB4-A075-D92985A6337F}" dt="2022-09-26T05:10:14.409" v="192"/>
          <ac:spMkLst>
            <pc:docMk/>
            <pc:sldMk cId="1336211608" sldId="291"/>
            <ac:spMk id="2" creationId="{15E46DDA-3ACC-A691-6B2C-8DAFDA18BC8D}"/>
          </ac:spMkLst>
        </pc:spChg>
        <pc:spChg chg="mod">
          <ac:chgData name="Ridhi Kotak" userId="abf3ef09c9bd71dc" providerId="LiveId" clId="{9F04ABFE-FB8B-4DB4-A075-D92985A6337F}" dt="2022-09-26T05:12:08.778" v="194" actId="255"/>
          <ac:spMkLst>
            <pc:docMk/>
            <pc:sldMk cId="1336211608" sldId="291"/>
            <ac:spMk id="3" creationId="{3145BB31-EE34-8064-399E-47663842336B}"/>
          </ac:spMkLst>
        </pc:spChg>
      </pc:sldChg>
      <pc:sldChg chg="modSp new mod">
        <pc:chgData name="Ridhi Kotak" userId="abf3ef09c9bd71dc" providerId="LiveId" clId="{9F04ABFE-FB8B-4DB4-A075-D92985A6337F}" dt="2022-09-26T05:12:22.146" v="195" actId="255"/>
        <pc:sldMkLst>
          <pc:docMk/>
          <pc:sldMk cId="563351240" sldId="292"/>
        </pc:sldMkLst>
        <pc:spChg chg="mod">
          <ac:chgData name="Ridhi Kotak" userId="abf3ef09c9bd71dc" providerId="LiveId" clId="{9F04ABFE-FB8B-4DB4-A075-D92985A6337F}" dt="2022-09-26T05:10:20.078" v="193"/>
          <ac:spMkLst>
            <pc:docMk/>
            <pc:sldMk cId="563351240" sldId="292"/>
            <ac:spMk id="2" creationId="{6B5B7FCE-A072-491D-0457-E32A01003D33}"/>
          </ac:spMkLst>
        </pc:spChg>
        <pc:spChg chg="mod">
          <ac:chgData name="Ridhi Kotak" userId="abf3ef09c9bd71dc" providerId="LiveId" clId="{9F04ABFE-FB8B-4DB4-A075-D92985A6337F}" dt="2022-09-26T05:12:22.146" v="195" actId="255"/>
          <ac:spMkLst>
            <pc:docMk/>
            <pc:sldMk cId="563351240" sldId="292"/>
            <ac:spMk id="3" creationId="{1AA88273-AC75-63EE-D183-7006465E32C4}"/>
          </ac:spMkLst>
        </pc:spChg>
      </pc:sldChg>
      <pc:sldChg chg="modSp new mod">
        <pc:chgData name="Ridhi Kotak" userId="abf3ef09c9bd71dc" providerId="LiveId" clId="{9F04ABFE-FB8B-4DB4-A075-D92985A6337F}" dt="2022-09-29T05:51:04.020" v="211" actId="27636"/>
        <pc:sldMkLst>
          <pc:docMk/>
          <pc:sldMk cId="317282238" sldId="293"/>
        </pc:sldMkLst>
        <pc:spChg chg="mod">
          <ac:chgData name="Ridhi Kotak" userId="abf3ef09c9bd71dc" providerId="LiveId" clId="{9F04ABFE-FB8B-4DB4-A075-D92985A6337F}" dt="2022-09-29T05:50:45.332" v="209"/>
          <ac:spMkLst>
            <pc:docMk/>
            <pc:sldMk cId="317282238" sldId="293"/>
            <ac:spMk id="2" creationId="{BC34A8FC-C29F-12B6-DA6F-2A50FF8665F4}"/>
          </ac:spMkLst>
        </pc:spChg>
        <pc:spChg chg="mod">
          <ac:chgData name="Ridhi Kotak" userId="abf3ef09c9bd71dc" providerId="LiveId" clId="{9F04ABFE-FB8B-4DB4-A075-D92985A6337F}" dt="2022-09-29T05:51:04.020" v="211" actId="27636"/>
          <ac:spMkLst>
            <pc:docMk/>
            <pc:sldMk cId="317282238" sldId="293"/>
            <ac:spMk id="3" creationId="{1A4200E6-7D40-E61F-DA17-049E4FE222BD}"/>
          </ac:spMkLst>
        </pc:spChg>
      </pc:sldChg>
      <pc:sldChg chg="new del">
        <pc:chgData name="Ridhi Kotak" userId="abf3ef09c9bd71dc" providerId="LiveId" clId="{9F04ABFE-FB8B-4DB4-A075-D92985A6337F}" dt="2022-09-27T08:10:58.014" v="199" actId="680"/>
        <pc:sldMkLst>
          <pc:docMk/>
          <pc:sldMk cId="2596200677" sldId="293"/>
        </pc:sldMkLst>
      </pc:sldChg>
      <pc:sldChg chg="modSp new mod">
        <pc:chgData name="Ridhi Kotak" userId="abf3ef09c9bd71dc" providerId="LiveId" clId="{9F04ABFE-FB8B-4DB4-A075-D92985A6337F}" dt="2022-09-29T05:51:27.203" v="223" actId="20577"/>
        <pc:sldMkLst>
          <pc:docMk/>
          <pc:sldMk cId="1465903116" sldId="294"/>
        </pc:sldMkLst>
        <pc:spChg chg="mod">
          <ac:chgData name="Ridhi Kotak" userId="abf3ef09c9bd71dc" providerId="LiveId" clId="{9F04ABFE-FB8B-4DB4-A075-D92985A6337F}" dt="2022-09-29T05:51:27.203" v="223" actId="20577"/>
          <ac:spMkLst>
            <pc:docMk/>
            <pc:sldMk cId="1465903116" sldId="294"/>
            <ac:spMk id="2" creationId="{47A1DF19-ACBB-174A-E7DC-9B7CD6035A9E}"/>
          </ac:spMkLst>
        </pc:spChg>
        <pc:spChg chg="mod">
          <ac:chgData name="Ridhi Kotak" userId="abf3ef09c9bd71dc" providerId="LiveId" clId="{9F04ABFE-FB8B-4DB4-A075-D92985A6337F}" dt="2022-09-29T05:51:21.071" v="213"/>
          <ac:spMkLst>
            <pc:docMk/>
            <pc:sldMk cId="1465903116" sldId="294"/>
            <ac:spMk id="3" creationId="{3818E38A-0714-3E4E-DE7B-C65A4237F0A8}"/>
          </ac:spMkLst>
        </pc:spChg>
      </pc:sldChg>
      <pc:sldChg chg="modSp new mod">
        <pc:chgData name="Ridhi Kotak" userId="abf3ef09c9bd71dc" providerId="LiveId" clId="{9F04ABFE-FB8B-4DB4-A075-D92985A6337F}" dt="2022-09-29T05:52:42.643" v="246" actId="123"/>
        <pc:sldMkLst>
          <pc:docMk/>
          <pc:sldMk cId="2164833635" sldId="295"/>
        </pc:sldMkLst>
        <pc:spChg chg="mod">
          <ac:chgData name="Ridhi Kotak" userId="abf3ef09c9bd71dc" providerId="LiveId" clId="{9F04ABFE-FB8B-4DB4-A075-D92985A6337F}" dt="2022-09-29T05:51:50.072" v="239" actId="5793"/>
          <ac:spMkLst>
            <pc:docMk/>
            <pc:sldMk cId="2164833635" sldId="295"/>
            <ac:spMk id="2" creationId="{5B5484BA-DBC9-29C1-FE38-A7D10BC0375E}"/>
          </ac:spMkLst>
        </pc:spChg>
        <pc:spChg chg="mod">
          <ac:chgData name="Ridhi Kotak" userId="abf3ef09c9bd71dc" providerId="LiveId" clId="{9F04ABFE-FB8B-4DB4-A075-D92985A6337F}" dt="2022-09-29T05:52:42.643" v="246" actId="123"/>
          <ac:spMkLst>
            <pc:docMk/>
            <pc:sldMk cId="2164833635" sldId="295"/>
            <ac:spMk id="3" creationId="{B6113E29-0B34-EE3D-B4FE-2DC383B81884}"/>
          </ac:spMkLst>
        </pc:spChg>
      </pc:sldChg>
      <pc:sldChg chg="modSp new mod">
        <pc:chgData name="Ridhi Kotak" userId="abf3ef09c9bd71dc" providerId="LiveId" clId="{9F04ABFE-FB8B-4DB4-A075-D92985A6337F}" dt="2022-09-29T05:53:33.874" v="265" actId="27636"/>
        <pc:sldMkLst>
          <pc:docMk/>
          <pc:sldMk cId="255195663" sldId="296"/>
        </pc:sldMkLst>
        <pc:spChg chg="mod">
          <ac:chgData name="Ridhi Kotak" userId="abf3ef09c9bd71dc" providerId="LiveId" clId="{9F04ABFE-FB8B-4DB4-A075-D92985A6337F}" dt="2022-09-29T05:53:07.395" v="259" actId="20577"/>
          <ac:spMkLst>
            <pc:docMk/>
            <pc:sldMk cId="255195663" sldId="296"/>
            <ac:spMk id="2" creationId="{40EE85F7-C1BA-CA67-E8F5-3641E24077BA}"/>
          </ac:spMkLst>
        </pc:spChg>
        <pc:spChg chg="mod">
          <ac:chgData name="Ridhi Kotak" userId="abf3ef09c9bd71dc" providerId="LiveId" clId="{9F04ABFE-FB8B-4DB4-A075-D92985A6337F}" dt="2022-09-29T05:53:33.874" v="265" actId="27636"/>
          <ac:spMkLst>
            <pc:docMk/>
            <pc:sldMk cId="255195663" sldId="296"/>
            <ac:spMk id="3" creationId="{5A9C08C8-75B6-7DBD-D7B5-AF91C5FF410F}"/>
          </ac:spMkLst>
        </pc:spChg>
      </pc:sldChg>
    </pc:docChg>
  </pc:docChgLst>
</pc:chgInfo>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957B9C-FD90-43FE-B258-E43B2405BB95}" type="datetimeFigureOut">
              <a:rPr lang="en-IN" smtClean="0"/>
              <a:t>04-09-2023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4FFB90-03BD-4A17-BAC5-69A026058711}" type="slidenum">
              <a:rPr lang="en-IN" smtClean="0"/>
              <a:t>‹#›</a:t>
            </a:fld>
            <a:endParaRPr lang="en-IN"/>
          </a:p>
        </p:txBody>
      </p:sp>
    </p:spTree>
    <p:extLst>
      <p:ext uri="{BB962C8B-B14F-4D97-AF65-F5344CB8AC3E}">
        <p14:creationId xmlns:p14="http://schemas.microsoft.com/office/powerpoint/2010/main" val="749930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119CE3-4752-4951-BBB4-166566D3A8F1}" type="datetime1">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3486396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977B84-BCED-4D8F-9F92-50D380E13252}" type="datetime1">
              <a:rPr lang="en-IN" smtClean="0"/>
              <a:t>04-09-2023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3055258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2C1B4D-90AC-4A13-A9BE-6613023189F7}" type="datetime1">
              <a:rPr lang="en-IN" smtClean="0"/>
              <a:t>04-09-2023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1715232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603009" y="864108"/>
            <a:ext cx="8011236" cy="5120640"/>
          </a:xfrm>
        </p:spPr>
        <p:txBody>
          <a:bodyPr anchor="t" anchorCtr="0">
            <a:normAutofit/>
          </a:bodyPr>
          <a:lstStyle>
            <a:lvl1pPr marL="355600" indent="-355600" algn="just">
              <a:lnSpc>
                <a:spcPct val="125000"/>
              </a:lnSpc>
              <a:spcBef>
                <a:spcPts val="0"/>
              </a:spcBef>
              <a:spcAft>
                <a:spcPts val="0"/>
              </a:spcAft>
              <a:buFont typeface="Wingdings" panose="05000000000000000000" pitchFamily="2" charset="2"/>
              <a:buChar char="§"/>
              <a:defRPr sz="2400">
                <a:solidFill>
                  <a:schemeClr val="tx1">
                    <a:lumMod val="75000"/>
                    <a:lumOff val="25000"/>
                  </a:schemeClr>
                </a:solidFill>
              </a:defRPr>
            </a:lvl1pPr>
            <a:lvl2pPr marL="804863" indent="-301625" algn="just">
              <a:lnSpc>
                <a:spcPct val="125000"/>
              </a:lnSpc>
              <a:spcBef>
                <a:spcPts val="0"/>
              </a:spcBef>
              <a:spcAft>
                <a:spcPts val="0"/>
              </a:spcAft>
              <a:defRPr sz="2000">
                <a:solidFill>
                  <a:schemeClr val="tx1">
                    <a:lumMod val="75000"/>
                    <a:lumOff val="25000"/>
                  </a:schemeClr>
                </a:solidFill>
              </a:defRPr>
            </a:lvl2pPr>
            <a:lvl3pPr marL="1255713" indent="-295275" algn="just">
              <a:lnSpc>
                <a:spcPct val="125000"/>
              </a:lnSpc>
              <a:spcBef>
                <a:spcPts val="0"/>
              </a:spcBef>
              <a:spcAft>
                <a:spcPts val="0"/>
              </a:spcAft>
              <a:defRPr sz="1800">
                <a:solidFill>
                  <a:schemeClr val="tx1">
                    <a:lumMod val="75000"/>
                    <a:lumOff val="25000"/>
                  </a:schemeClr>
                </a:solidFill>
              </a:defRPr>
            </a:lvl3pPr>
            <a:lvl4pPr marL="1706563" indent="-288925" algn="just">
              <a:lnSpc>
                <a:spcPct val="125000"/>
              </a:lnSpc>
              <a:spcBef>
                <a:spcPts val="0"/>
              </a:spcBef>
              <a:spcAft>
                <a:spcPts val="0"/>
              </a:spcAft>
              <a:defRPr sz="1600">
                <a:solidFill>
                  <a:schemeClr val="tx1">
                    <a:lumMod val="75000"/>
                    <a:lumOff val="25000"/>
                  </a:schemeClr>
                </a:solidFill>
              </a:defRPr>
            </a:lvl4pPr>
            <a:lvl5pPr algn="just">
              <a:lnSpc>
                <a:spcPct val="125000"/>
              </a:lnSpc>
              <a:spcBef>
                <a:spcPts val="0"/>
              </a:spcBef>
              <a:spcAft>
                <a:spcPts val="0"/>
              </a:spcAft>
              <a:defRPr sz="1600">
                <a:solidFill>
                  <a:schemeClr val="tx1">
                    <a:lumMod val="75000"/>
                    <a:lumOff val="2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D695F13-6A05-4A37-9E7A-2E04C90A01FB}" type="datetime1">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sz="2400" b="0">
                <a:solidFill>
                  <a:schemeClr val="tx1"/>
                </a:solidFill>
                <a:latin typeface="Cambria" panose="02040503050406030204" pitchFamily="18" charset="0"/>
                <a:ea typeface="Cambria" panose="02040503050406030204" pitchFamily="18" charset="0"/>
              </a:defRPr>
            </a:lvl1pPr>
          </a:lstStyle>
          <a:p>
            <a:fld id="{9C11CE39-2868-44A2-A0C6-827D458F7A8B}" type="slidenum">
              <a:rPr lang="en-IN" smtClean="0"/>
              <a:pPr/>
              <a:t>‹#›</a:t>
            </a:fld>
            <a:endParaRPr lang="en-IN" dirty="0"/>
          </a:p>
        </p:txBody>
      </p:sp>
    </p:spTree>
    <p:extLst>
      <p:ext uri="{BB962C8B-B14F-4D97-AF65-F5344CB8AC3E}">
        <p14:creationId xmlns:p14="http://schemas.microsoft.com/office/powerpoint/2010/main" val="16810215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1CD00AD-9492-475A-AF5D-F14B292BE686}" type="datetime1">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627244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7E48EDE-D834-4191-BA87-E0220B1373CA}" type="datetime1">
              <a:rPr lang="en-IN" smtClean="0"/>
              <a:t>04-09-2023</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2820009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7F876C5-F1C2-40A8-8827-F20724869CC8}" type="datetime1">
              <a:rPr lang="en-IN" smtClean="0"/>
              <a:t>04-09-2023</a:t>
            </a:fld>
            <a:endParaRPr lang="en-IN"/>
          </a:p>
        </p:txBody>
      </p:sp>
      <p:sp>
        <p:nvSpPr>
          <p:cNvPr id="11" name="Footer Placeholder 10"/>
          <p:cNvSpPr>
            <a:spLocks noGrp="1"/>
          </p:cNvSpPr>
          <p:nvPr>
            <p:ph type="ftr" sz="quarter" idx="11"/>
          </p:nvPr>
        </p:nvSpPr>
        <p:spPr/>
        <p:txBody>
          <a:bodyPr/>
          <a:lstStyle/>
          <a:p>
            <a:endParaRPr lang="en-IN"/>
          </a:p>
        </p:txBody>
      </p:sp>
      <p:sp>
        <p:nvSpPr>
          <p:cNvPr id="12" name="Slide Number Placeholder 11"/>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2049948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BAAF97BD-3087-4BDA-8FB2-F08C3621A9FC}" type="datetime1">
              <a:rPr lang="en-IN" smtClean="0"/>
              <a:t>04-09-2023</a:t>
            </a:fld>
            <a:endParaRPr lang="en-IN"/>
          </a:p>
        </p:txBody>
      </p:sp>
      <p:sp>
        <p:nvSpPr>
          <p:cNvPr id="7" name="Footer Placeholder 6"/>
          <p:cNvSpPr>
            <a:spLocks noGrp="1"/>
          </p:cNvSpPr>
          <p:nvPr>
            <p:ph type="ftr" sz="quarter" idx="11"/>
          </p:nvPr>
        </p:nvSpPr>
        <p:spPr/>
        <p:txBody>
          <a:bodyPr/>
          <a:lstStyle/>
          <a:p>
            <a:endParaRPr lang="en-IN"/>
          </a:p>
        </p:txBody>
      </p:sp>
      <p:sp>
        <p:nvSpPr>
          <p:cNvPr id="8" name="Slide Number Placeholder 7"/>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1419162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4D0D319-C212-4E62-BD3F-F14CA5F542B1}" type="datetime1">
              <a:rPr lang="en-IN" smtClean="0"/>
              <a:t>04-09-2023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2497517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A9733ECB-BD6B-400E-A5A5-C01C57BA9C82}" type="datetime1">
              <a:rPr lang="en-IN" smtClean="0"/>
              <a:t>04-09-2023</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3870467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400A86D9-D969-4A34-B188-CF34D7FD79EE}" type="datetime1">
              <a:rPr lang="en-IN" smtClean="0"/>
              <a:t>04-09-2023</a:t>
            </a:fld>
            <a:endParaRPr lang="en-IN"/>
          </a:p>
        </p:txBody>
      </p:sp>
      <p:sp>
        <p:nvSpPr>
          <p:cNvPr id="9" name="Footer Placeholder 8"/>
          <p:cNvSpPr>
            <a:spLocks noGrp="1"/>
          </p:cNvSpPr>
          <p:nvPr>
            <p:ph type="ftr" sz="quarter" idx="11"/>
          </p:nvPr>
        </p:nvSpPr>
        <p:spPr>
          <a:xfrm>
            <a:off x="3499101" y="6356350"/>
            <a:ext cx="5911517" cy="365125"/>
          </a:xfrm>
        </p:spPr>
        <p:txBody>
          <a:bodyPr/>
          <a:lstStyle/>
          <a:p>
            <a:endParaRPr lang="en-IN"/>
          </a:p>
        </p:txBody>
      </p:sp>
      <p:sp>
        <p:nvSpPr>
          <p:cNvPr id="10" name="Slide Number Placeholder 9"/>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1137702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dirty="0"/>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787C298-D1CE-496B-AE72-D7323395097D}" type="datetime1">
              <a:rPr lang="en-IN" smtClean="0"/>
              <a:t>04-09-2023</a:t>
            </a:fld>
            <a:endParaRPr lang="en-IN"/>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IN"/>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9C11CE39-2868-44A2-A0C6-827D458F7A8B}" type="slidenum">
              <a:rPr lang="en-IN" smtClean="0"/>
              <a:pPr/>
              <a:t>‹#›</a:t>
            </a:fld>
            <a:endParaRPr lang="en-IN"/>
          </a:p>
        </p:txBody>
      </p:sp>
    </p:spTree>
    <p:extLst>
      <p:ext uri="{BB962C8B-B14F-4D97-AF65-F5344CB8AC3E}">
        <p14:creationId xmlns:p14="http://schemas.microsoft.com/office/powerpoint/2010/main" val="10899746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3600" kern="1200" spc="-60" baseline="0">
          <a:solidFill>
            <a:srgbClr val="FFFFFF"/>
          </a:solidFill>
          <a:latin typeface="Cambria" panose="02040503050406030204" pitchFamily="18" charset="0"/>
          <a:ea typeface="Cambria" panose="02040503050406030204" pitchFamily="18" charset="0"/>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Cambria" panose="02040503050406030204" pitchFamily="18" charset="0"/>
          <a:ea typeface="Cambria" panose="02040503050406030204" pitchFamily="18" charset="0"/>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Cambria" panose="02040503050406030204" pitchFamily="18" charset="0"/>
          <a:ea typeface="Cambria" panose="02040503050406030204" pitchFamily="18" charset="0"/>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Cambria" panose="02040503050406030204" pitchFamily="18" charset="0"/>
          <a:ea typeface="Cambria" panose="02040503050406030204" pitchFamily="18" charset="0"/>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Cambria" panose="02040503050406030204" pitchFamily="18" charset="0"/>
          <a:ea typeface="Cambria" panose="02040503050406030204" pitchFamily="18" charset="0"/>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Cambria" panose="02040503050406030204" pitchFamily="18" charset="0"/>
          <a:ea typeface="Cambria" panose="02040503050406030204" pitchFamily="18" charset="0"/>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7.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7.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7.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7.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image" Target="../media/image119.png"/><Relationship Id="rId1" Type="http://schemas.openxmlformats.org/officeDocument/2006/relationships/slideLayout" Target="../slideLayouts/slideLayout7.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0.xml.rels><?xml version="1.0" encoding="UTF-8" standalone="yes"?>
<Relationships xmlns="http://schemas.openxmlformats.org/package/2006/relationships"><Relationship Id="rId2" Type="http://schemas.openxmlformats.org/officeDocument/2006/relationships/image" Target="../media/image121.png"/><Relationship Id="rId1" Type="http://schemas.openxmlformats.org/officeDocument/2006/relationships/slideLayout" Target="../slideLayouts/slideLayout7.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7.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7.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7.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7.xml"/></Relationships>
</file>

<file path=ppt/slides/_rels/slide251.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7.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image" Target="../media/image128.png"/><Relationship Id="rId1" Type="http://schemas.openxmlformats.org/officeDocument/2006/relationships/slideLayout" Target="../slideLayouts/slideLayout7.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7.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2" Type="http://schemas.openxmlformats.org/officeDocument/2006/relationships/image" Target="../media/image132.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7.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134.png"/><Relationship Id="rId1" Type="http://schemas.openxmlformats.org/officeDocument/2006/relationships/slideLayout" Target="../slideLayouts/slideLayout7.xml"/></Relationships>
</file>

<file path=ppt/slides/_rels/slide263.xml.rels><?xml version="1.0" encoding="UTF-8" standalone="yes"?>
<Relationships xmlns="http://schemas.openxmlformats.org/package/2006/relationships"><Relationship Id="rId2" Type="http://schemas.openxmlformats.org/officeDocument/2006/relationships/image" Target="../media/image135.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136.png"/><Relationship Id="rId1" Type="http://schemas.openxmlformats.org/officeDocument/2006/relationships/slideLayout" Target="../slideLayouts/slideLayout7.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6733" y="841791"/>
            <a:ext cx="2734471" cy="913313"/>
          </a:xfrm>
          <a:prstGeom prst="rect">
            <a:avLst/>
          </a:prstGeom>
        </p:spPr>
      </p:pic>
      <p:sp>
        <p:nvSpPr>
          <p:cNvPr id="5" name="TextBox 4"/>
          <p:cNvSpPr txBox="1"/>
          <p:nvPr/>
        </p:nvSpPr>
        <p:spPr>
          <a:xfrm>
            <a:off x="9345418" y="1755104"/>
            <a:ext cx="3048857" cy="769441"/>
          </a:xfrm>
          <a:prstGeom prst="rect">
            <a:avLst/>
          </a:prstGeom>
          <a:noFill/>
        </p:spPr>
        <p:txBody>
          <a:bodyPr wrap="square" rtlCol="0">
            <a:spAutoFit/>
          </a:bodyPr>
          <a:lstStyle/>
          <a:p>
            <a:r>
              <a:rPr lang="en-IN" sz="2200" dirty="0">
                <a:solidFill>
                  <a:srgbClr val="0098A3"/>
                </a:solidFill>
                <a:latin typeface="Cambria" panose="02040503050406030204" pitchFamily="18" charset="0"/>
                <a:ea typeface="Cambria" panose="02040503050406030204" pitchFamily="18" charset="0"/>
              </a:rPr>
              <a:t>Department of Computer Engineering</a:t>
            </a:r>
          </a:p>
        </p:txBody>
      </p:sp>
      <p:sp>
        <p:nvSpPr>
          <p:cNvPr id="6" name="Rectangle 5"/>
          <p:cNvSpPr/>
          <p:nvPr/>
        </p:nvSpPr>
        <p:spPr>
          <a:xfrm>
            <a:off x="9578823" y="5657787"/>
            <a:ext cx="2275175" cy="400110"/>
          </a:xfrm>
          <a:prstGeom prst="rect">
            <a:avLst/>
          </a:prstGeom>
        </p:spPr>
        <p:txBody>
          <a:bodyPr wrap="none">
            <a:spAutoFit/>
          </a:bodyPr>
          <a:lstStyle/>
          <a:p>
            <a:r>
              <a:rPr lang="en-IN" sz="2000" dirty="0" err="1">
                <a:solidFill>
                  <a:schemeClr val="tx1">
                    <a:lumMod val="65000"/>
                    <a:lumOff val="35000"/>
                  </a:schemeClr>
                </a:solidFill>
                <a:latin typeface="Cambria" panose="02040503050406030204" pitchFamily="18" charset="0"/>
                <a:ea typeface="Cambria" panose="02040503050406030204" pitchFamily="18" charset="0"/>
              </a:rPr>
              <a:t>Prof.</a:t>
            </a:r>
            <a:r>
              <a:rPr lang="en-IN" sz="2000" dirty="0">
                <a:solidFill>
                  <a:schemeClr val="tx1">
                    <a:lumMod val="65000"/>
                    <a:lumOff val="35000"/>
                  </a:schemeClr>
                </a:solidFill>
                <a:latin typeface="Cambria" panose="02040503050406030204" pitchFamily="18" charset="0"/>
                <a:ea typeface="Cambria" panose="02040503050406030204" pitchFamily="18" charset="0"/>
              </a:rPr>
              <a:t> </a:t>
            </a:r>
            <a:r>
              <a:rPr lang="en-IN" sz="2000" dirty="0" err="1">
                <a:solidFill>
                  <a:schemeClr val="tx1">
                    <a:lumMod val="65000"/>
                    <a:lumOff val="35000"/>
                  </a:schemeClr>
                </a:solidFill>
                <a:latin typeface="Cambria" panose="02040503050406030204" pitchFamily="18" charset="0"/>
                <a:ea typeface="Cambria" panose="02040503050406030204" pitchFamily="18" charset="0"/>
              </a:rPr>
              <a:t>Kajal</a:t>
            </a:r>
            <a:r>
              <a:rPr lang="en-IN" sz="2000" dirty="0">
                <a:solidFill>
                  <a:schemeClr val="tx1">
                    <a:lumMod val="65000"/>
                    <a:lumOff val="35000"/>
                  </a:schemeClr>
                </a:solidFill>
                <a:latin typeface="Cambria" panose="02040503050406030204" pitchFamily="18" charset="0"/>
                <a:ea typeface="Cambria" panose="02040503050406030204" pitchFamily="18" charset="0"/>
              </a:rPr>
              <a:t> </a:t>
            </a:r>
            <a:r>
              <a:rPr lang="en-IN" sz="2000" dirty="0" err="1">
                <a:solidFill>
                  <a:schemeClr val="tx1">
                    <a:lumMod val="65000"/>
                    <a:lumOff val="35000"/>
                  </a:schemeClr>
                </a:solidFill>
                <a:latin typeface="Cambria" panose="02040503050406030204" pitchFamily="18" charset="0"/>
                <a:ea typeface="Cambria" panose="02040503050406030204" pitchFamily="18" charset="0"/>
              </a:rPr>
              <a:t>Tanchak</a:t>
            </a:r>
            <a:endParaRPr lang="en-IN" sz="2000" dirty="0">
              <a:solidFill>
                <a:schemeClr val="tx1">
                  <a:lumMod val="65000"/>
                  <a:lumOff val="35000"/>
                </a:schemeClr>
              </a:solidFill>
              <a:latin typeface="Cambria" panose="02040503050406030204" pitchFamily="18" charset="0"/>
              <a:ea typeface="Cambria" panose="02040503050406030204" pitchFamily="18" charset="0"/>
            </a:endParaRPr>
          </a:p>
        </p:txBody>
      </p:sp>
      <p:sp>
        <p:nvSpPr>
          <p:cNvPr id="7" name="Subtitle 2"/>
          <p:cNvSpPr txBox="1">
            <a:spLocks/>
          </p:cNvSpPr>
          <p:nvPr/>
        </p:nvSpPr>
        <p:spPr>
          <a:xfrm>
            <a:off x="1069848" y="850505"/>
            <a:ext cx="7315200" cy="447942"/>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200"/>
              </a:spcBef>
              <a:buClr>
                <a:schemeClr val="accent1"/>
              </a:buClr>
              <a:buFont typeface="Wingdings 2" pitchFamily="18" charset="2"/>
              <a:buNone/>
              <a:defRPr sz="2200" kern="1200" cap="none" spc="0" baseline="0">
                <a:solidFill>
                  <a:schemeClr val="accent1">
                    <a:lumMod val="20000"/>
                    <a:lumOff val="80000"/>
                  </a:schemeClr>
                </a:solidFill>
                <a:latin typeface="+mn-lt"/>
                <a:ea typeface="+mn-ea"/>
                <a:cs typeface="+mn-cs"/>
              </a:defRPr>
            </a:lvl1pPr>
            <a:lvl2pPr marL="457200" indent="0" algn="ctr" defTabSz="914400" rtl="0" eaLnBrk="1" latinLnBrk="0" hangingPunct="1">
              <a:lnSpc>
                <a:spcPct val="90000"/>
              </a:lnSpc>
              <a:spcBef>
                <a:spcPts val="250"/>
              </a:spcBef>
              <a:spcAft>
                <a:spcPts val="250"/>
              </a:spcAft>
              <a:buClr>
                <a:schemeClr val="accent1"/>
              </a:buClr>
              <a:buFont typeface="Wingdings 2" pitchFamily="18" charset="2"/>
              <a:buNone/>
              <a:defRPr sz="2200" kern="1200">
                <a:solidFill>
                  <a:schemeClr val="tx1">
                    <a:lumMod val="65000"/>
                    <a:lumOff val="35000"/>
                  </a:schemeClr>
                </a:solidFill>
                <a:latin typeface="+mn-lt"/>
                <a:ea typeface="+mn-ea"/>
                <a:cs typeface="+mn-cs"/>
              </a:defRPr>
            </a:lvl2pPr>
            <a:lvl3pPr marL="914400" indent="0" algn="ctr" defTabSz="914400" rtl="0" eaLnBrk="1" latinLnBrk="0" hangingPunct="1">
              <a:lnSpc>
                <a:spcPct val="90000"/>
              </a:lnSpc>
              <a:spcBef>
                <a:spcPts val="250"/>
              </a:spcBef>
              <a:spcAft>
                <a:spcPts val="250"/>
              </a:spcAft>
              <a:buClr>
                <a:schemeClr val="accent1"/>
              </a:buClr>
              <a:buFont typeface="Wingdings 2" pitchFamily="18" charset="2"/>
              <a:buNone/>
              <a:defRPr sz="2200" kern="1200">
                <a:solidFill>
                  <a:schemeClr val="tx1">
                    <a:lumMod val="65000"/>
                    <a:lumOff val="35000"/>
                  </a:schemeClr>
                </a:solidFill>
                <a:latin typeface="+mn-lt"/>
                <a:ea typeface="+mn-ea"/>
                <a:cs typeface="+mn-cs"/>
              </a:defRPr>
            </a:lvl3pPr>
            <a:lvl4pPr marL="13716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4pPr>
            <a:lvl5pPr marL="18288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5pPr>
            <a:lvl6pPr marL="22860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6pPr>
            <a:lvl7pPr marL="27432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7pPr>
            <a:lvl8pPr marL="32004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8pPr>
            <a:lvl9pPr marL="3657600" indent="0" algn="ctr" defTabSz="914400" rtl="0" eaLnBrk="1" latinLnBrk="0" hangingPunct="1">
              <a:lnSpc>
                <a:spcPct val="90000"/>
              </a:lnSpc>
              <a:spcBef>
                <a:spcPts val="250"/>
              </a:spcBef>
              <a:spcAft>
                <a:spcPts val="250"/>
              </a:spcAft>
              <a:buClr>
                <a:schemeClr val="accent1"/>
              </a:buClr>
              <a:buFont typeface="Wingdings 2" pitchFamily="18" charset="2"/>
              <a:buNone/>
              <a:defRPr sz="2000" kern="1200">
                <a:solidFill>
                  <a:schemeClr val="tx1">
                    <a:lumMod val="65000"/>
                    <a:lumOff val="35000"/>
                  </a:schemeClr>
                </a:solidFill>
                <a:latin typeface="+mn-lt"/>
                <a:ea typeface="+mn-ea"/>
                <a:cs typeface="+mn-cs"/>
              </a:defRPr>
            </a:lvl9pPr>
          </a:lstStyle>
          <a:p>
            <a:endParaRPr lang="en-IN" sz="7200" b="1" dirty="0"/>
          </a:p>
        </p:txBody>
      </p:sp>
      <p:sp>
        <p:nvSpPr>
          <p:cNvPr id="12" name="TextBox 11"/>
          <p:cNvSpPr txBox="1"/>
          <p:nvPr/>
        </p:nvSpPr>
        <p:spPr>
          <a:xfrm>
            <a:off x="9345419" y="3195840"/>
            <a:ext cx="2743200" cy="769441"/>
          </a:xfrm>
          <a:prstGeom prst="rect">
            <a:avLst/>
          </a:prstGeom>
          <a:noFill/>
        </p:spPr>
        <p:txBody>
          <a:bodyPr wrap="square" rtlCol="0">
            <a:spAutoFit/>
          </a:bodyPr>
          <a:lstStyle/>
          <a:p>
            <a:r>
              <a:rPr lang="en-IN" sz="2200" dirty="0">
                <a:solidFill>
                  <a:srgbClr val="0098A3"/>
                </a:solidFill>
                <a:latin typeface="Cambria" panose="02040503050406030204" pitchFamily="18" charset="0"/>
                <a:ea typeface="Cambria" panose="02040503050406030204" pitchFamily="18" charset="0"/>
              </a:rPr>
              <a:t>Web Technology-01CE0306</a:t>
            </a:r>
          </a:p>
        </p:txBody>
      </p:sp>
      <p:sp>
        <p:nvSpPr>
          <p:cNvPr id="2" name="Rectangle 1"/>
          <p:cNvSpPr/>
          <p:nvPr/>
        </p:nvSpPr>
        <p:spPr>
          <a:xfrm>
            <a:off x="334297" y="2459504"/>
            <a:ext cx="8780206" cy="1323439"/>
          </a:xfrm>
          <a:prstGeom prst="rect">
            <a:avLst/>
          </a:prstGeom>
        </p:spPr>
        <p:txBody>
          <a:bodyPr wrap="square">
            <a:spAutoFit/>
          </a:bodyPr>
          <a:lstStyle/>
          <a:p>
            <a:r>
              <a:rPr lang="en-US" sz="4000" b="1" dirty="0">
                <a:solidFill>
                  <a:schemeClr val="bg1"/>
                </a:solidFill>
                <a:latin typeface="Cambria" panose="02040503050406030204" pitchFamily="18" charset="0"/>
                <a:ea typeface="Cambria" panose="02040503050406030204" pitchFamily="18" charset="0"/>
                <a:cs typeface="Open Sans Bold" panose="020B0806030504020204" pitchFamily="34" charset="0"/>
              </a:rPr>
              <a:t>Unit-2  CSS3 	</a:t>
            </a:r>
          </a:p>
          <a:p>
            <a:endParaRPr lang="en-US" sz="4000" b="1" dirty="0">
              <a:solidFill>
                <a:schemeClr val="bg1"/>
              </a:solidFill>
              <a:latin typeface="Cambria" panose="02040503050406030204" pitchFamily="18" charset="0"/>
              <a:ea typeface="Cambria" panose="02040503050406030204" pitchFamily="18" charset="0"/>
              <a:cs typeface="Open Sans Bold" panose="020B0806030504020204" pitchFamily="34" charset="0"/>
            </a:endParaRPr>
          </a:p>
        </p:txBody>
      </p:sp>
    </p:spTree>
    <p:extLst>
      <p:ext uri="{BB962C8B-B14F-4D97-AF65-F5344CB8AC3E}">
        <p14:creationId xmlns:p14="http://schemas.microsoft.com/office/powerpoint/2010/main" val="3082812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Selectors</a:t>
            </a:r>
            <a:endParaRPr lang="en-US" dirty="0"/>
          </a:p>
        </p:txBody>
      </p:sp>
      <p:sp>
        <p:nvSpPr>
          <p:cNvPr id="3" name="Content Placeholder 2"/>
          <p:cNvSpPr>
            <a:spLocks noGrp="1"/>
          </p:cNvSpPr>
          <p:nvPr>
            <p:ph idx="1"/>
          </p:nvPr>
        </p:nvSpPr>
        <p:spPr/>
        <p:txBody>
          <a:bodyPr/>
          <a:lstStyle/>
          <a:p>
            <a:r>
              <a:rPr lang="en-US" dirty="0">
                <a:solidFill>
                  <a:schemeClr val="tx1"/>
                </a:solidFill>
              </a:rPr>
              <a:t>CSS selectors are used to "find" (or select) the HTML elements you want to style.</a:t>
            </a:r>
          </a:p>
          <a:p>
            <a:r>
              <a:rPr lang="en-US" dirty="0">
                <a:solidFill>
                  <a:schemeClr val="tx1"/>
                </a:solidFill>
              </a:rPr>
              <a:t>We can divide CSS selectors into these categories.</a:t>
            </a:r>
          </a:p>
          <a:p>
            <a:pPr lvl="1"/>
            <a:r>
              <a:rPr lang="en-US" b="1" dirty="0">
                <a:solidFill>
                  <a:schemeClr val="tx1"/>
                </a:solidFill>
              </a:rPr>
              <a:t>Simple selectors </a:t>
            </a:r>
            <a:r>
              <a:rPr lang="en-US" dirty="0">
                <a:solidFill>
                  <a:schemeClr val="tx1"/>
                </a:solidFill>
              </a:rPr>
              <a:t>(select elements based on name, id, and class)</a:t>
            </a:r>
          </a:p>
          <a:p>
            <a:pPr lvl="1"/>
            <a:r>
              <a:rPr lang="en-US" b="1" dirty="0">
                <a:solidFill>
                  <a:schemeClr val="tx1"/>
                </a:solidFill>
              </a:rPr>
              <a:t>Pseudo-class selectors </a:t>
            </a:r>
            <a:r>
              <a:rPr lang="en-US" dirty="0">
                <a:solidFill>
                  <a:schemeClr val="tx1"/>
                </a:solidFill>
              </a:rPr>
              <a:t>(select elements based on a certain state)</a:t>
            </a:r>
          </a:p>
          <a:p>
            <a:pPr lvl="1"/>
            <a:r>
              <a:rPr lang="en-US" b="1" dirty="0">
                <a:solidFill>
                  <a:schemeClr val="tx1"/>
                </a:solidFill>
              </a:rPr>
              <a:t>Pseudo-element selectors</a:t>
            </a:r>
            <a:r>
              <a:rPr lang="en-US" dirty="0">
                <a:solidFill>
                  <a:schemeClr val="tx1"/>
                </a:solidFill>
              </a:rPr>
              <a:t> (select and style a part of an element)</a:t>
            </a:r>
          </a:p>
          <a:p>
            <a:pPr lvl="1"/>
            <a:r>
              <a:rPr lang="en-US" b="1" dirty="0">
                <a:solidFill>
                  <a:schemeClr val="tx1"/>
                </a:solidFill>
              </a:rPr>
              <a:t>Attribute selectors </a:t>
            </a:r>
            <a:r>
              <a:rPr lang="en-US" dirty="0">
                <a:solidFill>
                  <a:schemeClr val="tx1"/>
                </a:solidFill>
              </a:rPr>
              <a:t>(select elements based on an attribute or attribute value)</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10</a:t>
            </a:fld>
            <a:endParaRPr lang="en-IN" dirty="0"/>
          </a:p>
        </p:txBody>
      </p:sp>
    </p:spTree>
    <p:extLst>
      <p:ext uri="{BB962C8B-B14F-4D97-AF65-F5344CB8AC3E}">
        <p14:creationId xmlns:p14="http://schemas.microsoft.com/office/powerpoint/2010/main" val="2266871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Border-color</a:t>
            </a:r>
          </a:p>
        </p:txBody>
      </p:sp>
      <p:sp>
        <p:nvSpPr>
          <p:cNvPr id="3" name="Content Placeholder 2"/>
          <p:cNvSpPr>
            <a:spLocks noGrp="1"/>
          </p:cNvSpPr>
          <p:nvPr>
            <p:ph idx="1"/>
          </p:nvPr>
        </p:nvSpPr>
        <p:spPr/>
        <p:txBody>
          <a:bodyPr/>
          <a:lstStyle/>
          <a:p>
            <a:pPr marL="182880" lvl="0" indent="-182880" algn="l">
              <a:lnSpc>
                <a:spcPct val="90000"/>
              </a:lnSpc>
              <a:spcBef>
                <a:spcPts val="1200"/>
              </a:spcBef>
              <a:buClr>
                <a:srgbClr val="40BAD2"/>
              </a:buClr>
              <a:buFont typeface="Wingdings 2" pitchFamily="18" charset="2"/>
              <a:buChar char=""/>
            </a:pPr>
            <a:r>
              <a:rPr lang="en-IN" sz="2000" dirty="0">
                <a:solidFill>
                  <a:srgbClr val="000000"/>
                </a:solidFill>
              </a:rPr>
              <a:t>The </a:t>
            </a:r>
            <a:r>
              <a:rPr lang="en-IN" sz="2000" dirty="0">
                <a:solidFill>
                  <a:srgbClr val="FF0000"/>
                </a:solidFill>
              </a:rPr>
              <a:t>border-</a:t>
            </a:r>
            <a:r>
              <a:rPr lang="en-IN" sz="2000" dirty="0" err="1">
                <a:solidFill>
                  <a:srgbClr val="FF0000"/>
                </a:solidFill>
              </a:rPr>
              <a:t>color</a:t>
            </a:r>
            <a:r>
              <a:rPr lang="en-IN" sz="2000" dirty="0">
                <a:solidFill>
                  <a:srgbClr val="FF0000"/>
                </a:solidFill>
              </a:rPr>
              <a:t> </a:t>
            </a:r>
            <a:r>
              <a:rPr lang="en-US" sz="2000" dirty="0">
                <a:solidFill>
                  <a:srgbClr val="000000"/>
                </a:solidFill>
              </a:rPr>
              <a:t>property is used to set the color of the borders.</a:t>
            </a:r>
          </a:p>
          <a:p>
            <a:pPr marL="182880" lvl="0" indent="-182880" algn="l">
              <a:lnSpc>
                <a:spcPct val="90000"/>
              </a:lnSpc>
              <a:spcBef>
                <a:spcPts val="1200"/>
              </a:spcBef>
              <a:buClr>
                <a:srgbClr val="40BAD2"/>
              </a:buClr>
              <a:buFont typeface="Wingdings 2" pitchFamily="18" charset="2"/>
              <a:buChar char=""/>
            </a:pPr>
            <a:endParaRPr lang="en-US" sz="2000" dirty="0">
              <a:solidFill>
                <a:srgbClr val="000000"/>
              </a:solidFill>
            </a:endParaRPr>
          </a:p>
          <a:p>
            <a:pPr marL="182880" lvl="0" indent="-182880" algn="l">
              <a:lnSpc>
                <a:spcPct val="90000"/>
              </a:lnSpc>
              <a:spcBef>
                <a:spcPts val="1200"/>
              </a:spcBef>
              <a:buClr>
                <a:srgbClr val="40BAD2"/>
              </a:buClr>
              <a:buFont typeface="Wingdings 2" pitchFamily="18" charset="2"/>
              <a:buChar char=""/>
            </a:pPr>
            <a:r>
              <a:rPr lang="en-IN" sz="2000" dirty="0">
                <a:solidFill>
                  <a:schemeClr val="accent6">
                    <a:lumMod val="75000"/>
                  </a:schemeClr>
                </a:solidFill>
              </a:rPr>
              <a:t>p.one {</a:t>
            </a:r>
            <a:br>
              <a:rPr lang="en-IN" sz="2000" dirty="0">
                <a:solidFill>
                  <a:schemeClr val="accent6">
                    <a:lumMod val="75000"/>
                  </a:schemeClr>
                </a:solidFill>
              </a:rPr>
            </a:br>
            <a:r>
              <a:rPr lang="en-IN" sz="2000" dirty="0">
                <a:solidFill>
                  <a:schemeClr val="accent6">
                    <a:lumMod val="75000"/>
                  </a:schemeClr>
                </a:solidFill>
              </a:rPr>
              <a:t>  border-style: solid;</a:t>
            </a:r>
            <a:br>
              <a:rPr lang="en-IN" sz="2000" dirty="0">
                <a:solidFill>
                  <a:schemeClr val="accent6">
                    <a:lumMod val="75000"/>
                  </a:schemeClr>
                </a:solidFill>
              </a:rPr>
            </a:br>
            <a:r>
              <a:rPr lang="en-IN" sz="2000" dirty="0">
                <a:solidFill>
                  <a:schemeClr val="accent6">
                    <a:lumMod val="75000"/>
                  </a:schemeClr>
                </a:solidFill>
              </a:rPr>
              <a:t>  border-</a:t>
            </a:r>
            <a:r>
              <a:rPr lang="en-IN" sz="2000" dirty="0" err="1">
                <a:solidFill>
                  <a:schemeClr val="accent6">
                    <a:lumMod val="75000"/>
                  </a:schemeClr>
                </a:solidFill>
              </a:rPr>
              <a:t>color</a:t>
            </a:r>
            <a:r>
              <a:rPr lang="en-IN" sz="2000" dirty="0">
                <a:solidFill>
                  <a:schemeClr val="accent6">
                    <a:lumMod val="75000"/>
                  </a:schemeClr>
                </a:solidFill>
              </a:rPr>
              <a:t>: red;</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p.two</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border-style: solid;</a:t>
            </a:r>
            <a:br>
              <a:rPr lang="en-IN" sz="2000" dirty="0">
                <a:solidFill>
                  <a:schemeClr val="accent6">
                    <a:lumMod val="75000"/>
                  </a:schemeClr>
                </a:solidFill>
              </a:rPr>
            </a:br>
            <a:r>
              <a:rPr lang="en-IN" sz="2000" dirty="0">
                <a:solidFill>
                  <a:schemeClr val="accent6">
                    <a:lumMod val="75000"/>
                  </a:schemeClr>
                </a:solidFill>
              </a:rPr>
              <a:t>  border-</a:t>
            </a:r>
            <a:r>
              <a:rPr lang="en-IN" sz="2000" dirty="0" err="1">
                <a:solidFill>
                  <a:schemeClr val="accent6">
                    <a:lumMod val="75000"/>
                  </a:schemeClr>
                </a:solidFill>
              </a:rPr>
              <a:t>color</a:t>
            </a:r>
            <a:r>
              <a:rPr lang="en-IN" sz="2000" dirty="0">
                <a:solidFill>
                  <a:schemeClr val="accent6">
                    <a:lumMod val="75000"/>
                  </a:schemeClr>
                </a:solidFill>
              </a:rPr>
              <a:t>: green;</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p.three</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border-style: dotted;</a:t>
            </a:r>
            <a:br>
              <a:rPr lang="en-IN" sz="2000" dirty="0">
                <a:solidFill>
                  <a:schemeClr val="accent6">
                    <a:lumMod val="75000"/>
                  </a:schemeClr>
                </a:solidFill>
              </a:rPr>
            </a:br>
            <a:r>
              <a:rPr lang="en-IN" sz="2000" dirty="0">
                <a:solidFill>
                  <a:schemeClr val="accent6">
                    <a:lumMod val="75000"/>
                  </a:schemeClr>
                </a:solidFill>
              </a:rPr>
              <a:t>  border-</a:t>
            </a:r>
            <a:r>
              <a:rPr lang="en-IN" sz="2000" dirty="0" err="1">
                <a:solidFill>
                  <a:schemeClr val="accent6">
                    <a:lumMod val="75000"/>
                  </a:schemeClr>
                </a:solidFill>
              </a:rPr>
              <a:t>color</a:t>
            </a:r>
            <a:r>
              <a:rPr lang="en-IN" sz="2000" dirty="0">
                <a:solidFill>
                  <a:schemeClr val="accent6">
                    <a:lumMod val="75000"/>
                  </a:schemeClr>
                </a:solidFill>
              </a:rPr>
              <a:t>: blue;</a:t>
            </a:r>
            <a:br>
              <a:rPr lang="en-IN" sz="2000" dirty="0">
                <a:solidFill>
                  <a:schemeClr val="accent6">
                    <a:lumMod val="75000"/>
                  </a:schemeClr>
                </a:solidFill>
              </a:rPr>
            </a:br>
            <a:r>
              <a:rPr lang="en-IN" sz="2000" dirty="0">
                <a:solidFill>
                  <a:schemeClr val="accent6">
                    <a:lumMod val="75000"/>
                  </a:schemeClr>
                </a:solidFill>
              </a:rPr>
              <a: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100</a:t>
            </a:fld>
            <a:endParaRPr lang="en-IN" dirty="0"/>
          </a:p>
        </p:txBody>
      </p:sp>
    </p:spTree>
    <p:extLst>
      <p:ext uri="{BB962C8B-B14F-4D97-AF65-F5344CB8AC3E}">
        <p14:creationId xmlns:p14="http://schemas.microsoft.com/office/powerpoint/2010/main" val="137334396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Border-color</a:t>
            </a:r>
          </a:p>
        </p:txBody>
      </p:sp>
      <p:sp>
        <p:nvSpPr>
          <p:cNvPr id="3" name="Content Placeholder 2"/>
          <p:cNvSpPr>
            <a:spLocks noGrp="1"/>
          </p:cNvSpPr>
          <p:nvPr>
            <p:ph idx="1"/>
          </p:nvPr>
        </p:nvSpPr>
        <p:spPr/>
        <p:txBody>
          <a:bodyPr>
            <a:normAutofit fontScale="92500" lnSpcReduction="20000"/>
          </a:bodyPr>
          <a:lstStyle/>
          <a:p>
            <a:r>
              <a:rPr lang="en-US" dirty="0"/>
              <a:t>The border-color property sets the color of an element's four borders. This property can have from one to four values.</a:t>
            </a:r>
          </a:p>
          <a:p>
            <a:endParaRPr lang="en-US" dirty="0"/>
          </a:p>
          <a:p>
            <a:r>
              <a:rPr lang="en-US" dirty="0"/>
              <a:t>If the border-color property has four values:</a:t>
            </a:r>
          </a:p>
          <a:p>
            <a:r>
              <a:rPr lang="en-US" dirty="0"/>
              <a:t>    border-color: red green blue pink;</a:t>
            </a:r>
          </a:p>
          <a:p>
            <a:pPr marL="792163" lvl="1" indent="-342900"/>
            <a:r>
              <a:rPr lang="en-US" dirty="0"/>
              <a:t>        top border is red</a:t>
            </a:r>
          </a:p>
          <a:p>
            <a:pPr marL="792163" lvl="1" indent="-342900"/>
            <a:r>
              <a:rPr lang="en-US" dirty="0"/>
              <a:t>        right border is green</a:t>
            </a:r>
          </a:p>
          <a:p>
            <a:pPr marL="792163" lvl="1" indent="-342900"/>
            <a:r>
              <a:rPr lang="en-US" dirty="0"/>
              <a:t>        bottom border is blue</a:t>
            </a:r>
          </a:p>
          <a:p>
            <a:pPr marL="792163" lvl="1" indent="-342900"/>
            <a:r>
              <a:rPr lang="en-US" dirty="0"/>
              <a:t>        left border is pink</a:t>
            </a:r>
          </a:p>
          <a:p>
            <a:endParaRPr lang="en-US" dirty="0"/>
          </a:p>
          <a:p>
            <a:r>
              <a:rPr lang="en-US" dirty="0"/>
              <a:t>If the border-color property has three values:</a:t>
            </a:r>
          </a:p>
          <a:p>
            <a:r>
              <a:rPr lang="en-US" dirty="0"/>
              <a:t>    border-color: red green blue;</a:t>
            </a:r>
          </a:p>
          <a:p>
            <a:pPr lvl="1"/>
            <a:r>
              <a:rPr lang="en-US" dirty="0"/>
              <a:t>        top border is red</a:t>
            </a:r>
          </a:p>
          <a:p>
            <a:pPr lvl="1"/>
            <a:r>
              <a:rPr lang="en-US" dirty="0"/>
              <a:t>        right and left borders are green</a:t>
            </a:r>
          </a:p>
          <a:p>
            <a:pPr lvl="1"/>
            <a:r>
              <a:rPr lang="en-US" dirty="0"/>
              <a:t>        bottom border is blue</a:t>
            </a:r>
          </a:p>
          <a:p>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101</a:t>
            </a:fld>
            <a:endParaRPr lang="en-IN" dirty="0"/>
          </a:p>
        </p:txBody>
      </p:sp>
    </p:spTree>
    <p:extLst>
      <p:ext uri="{BB962C8B-B14F-4D97-AF65-F5344CB8AC3E}">
        <p14:creationId xmlns:p14="http://schemas.microsoft.com/office/powerpoint/2010/main" val="2501164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Border-color</a:t>
            </a:r>
          </a:p>
        </p:txBody>
      </p:sp>
      <p:sp>
        <p:nvSpPr>
          <p:cNvPr id="3" name="Content Placeholder 2"/>
          <p:cNvSpPr>
            <a:spLocks noGrp="1"/>
          </p:cNvSpPr>
          <p:nvPr>
            <p:ph idx="1"/>
          </p:nvPr>
        </p:nvSpPr>
        <p:spPr/>
        <p:txBody>
          <a:bodyPr/>
          <a:lstStyle/>
          <a:p>
            <a:r>
              <a:rPr lang="en-US" dirty="0"/>
              <a:t>If the border-color property has two values:</a:t>
            </a:r>
          </a:p>
          <a:p>
            <a:r>
              <a:rPr lang="en-US" dirty="0"/>
              <a:t>    border-color: red green;</a:t>
            </a:r>
          </a:p>
          <a:p>
            <a:pPr lvl="1"/>
            <a:r>
              <a:rPr lang="en-US" dirty="0"/>
              <a:t>  top and bottom borders are red</a:t>
            </a:r>
          </a:p>
          <a:p>
            <a:pPr lvl="1"/>
            <a:r>
              <a:rPr lang="en-US" dirty="0"/>
              <a:t>  right and left borders are green</a:t>
            </a:r>
          </a:p>
          <a:p>
            <a:pPr marL="503238" lvl="1" indent="0">
              <a:buNone/>
            </a:pPr>
            <a:endParaRPr lang="en-US" dirty="0"/>
          </a:p>
          <a:p>
            <a:r>
              <a:rPr lang="en-US" dirty="0"/>
              <a:t>If the border-color property has one value:</a:t>
            </a:r>
          </a:p>
          <a:p>
            <a:pPr marL="792163" lvl="1" indent="-342900"/>
            <a:r>
              <a:rPr lang="en-US" dirty="0"/>
              <a:t>    border-color: red;</a:t>
            </a:r>
          </a:p>
          <a:p>
            <a:pPr marL="792163" lvl="1" indent="-342900"/>
            <a:r>
              <a:rPr lang="en-US" dirty="0"/>
              <a:t>    all four borders are red</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102</a:t>
            </a:fld>
            <a:endParaRPr lang="en-IN" dirty="0"/>
          </a:p>
        </p:txBody>
      </p:sp>
    </p:spTree>
    <p:extLst>
      <p:ext uri="{BB962C8B-B14F-4D97-AF65-F5344CB8AC3E}">
        <p14:creationId xmlns:p14="http://schemas.microsoft.com/office/powerpoint/2010/main" val="332068190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103</a:t>
            </a:fld>
            <a:endParaRPr lang="en-IN" dirty="0"/>
          </a:p>
        </p:txBody>
      </p:sp>
      <p:sp>
        <p:nvSpPr>
          <p:cNvPr id="5" name="Rectangle 4"/>
          <p:cNvSpPr/>
          <p:nvPr/>
        </p:nvSpPr>
        <p:spPr>
          <a:xfrm>
            <a:off x="811763" y="335846"/>
            <a:ext cx="8332237"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h1 {</a:t>
            </a:r>
          </a:p>
          <a:p>
            <a:pPr lvl="3"/>
            <a:r>
              <a:rPr lang="en-US" dirty="0">
                <a:solidFill>
                  <a:schemeClr val="accent6">
                    <a:lumMod val="75000"/>
                  </a:schemeClr>
                </a:solidFill>
                <a:latin typeface="Cambria" panose="02040503050406030204" pitchFamily="18" charset="0"/>
                <a:ea typeface="Cambria" panose="02040503050406030204" pitchFamily="18" charset="0"/>
              </a:rPr>
              <a:t>  border-style: solid;</a:t>
            </a:r>
          </a:p>
          <a:p>
            <a:pPr lvl="3"/>
            <a:r>
              <a:rPr lang="en-US" dirty="0">
                <a:solidFill>
                  <a:schemeClr val="accent6">
                    <a:lumMod val="75000"/>
                  </a:schemeClr>
                </a:solidFill>
                <a:latin typeface="Cambria" panose="02040503050406030204" pitchFamily="18" charset="0"/>
                <a:ea typeface="Cambria" panose="02040503050406030204" pitchFamily="18" charset="0"/>
              </a:rPr>
              <a:t>  border-color: coral;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border-style: solid;</a:t>
            </a:r>
          </a:p>
          <a:p>
            <a:pPr lvl="3"/>
            <a:r>
              <a:rPr lang="en-US" dirty="0">
                <a:solidFill>
                  <a:schemeClr val="accent6">
                    <a:lumMod val="75000"/>
                  </a:schemeClr>
                </a:solidFill>
                <a:latin typeface="Cambria" panose="02040503050406030204" pitchFamily="18" charset="0"/>
                <a:ea typeface="Cambria" panose="02040503050406030204" pitchFamily="18" charset="0"/>
              </a:rPr>
              <a:t>  border-color: coral;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&lt;h1&gt;A heading with a colored border&lt;/h1&gt;</a:t>
            </a:r>
          </a:p>
          <a:p>
            <a:pPr lvl="2"/>
            <a:r>
              <a:rPr lang="en-US" dirty="0">
                <a:solidFill>
                  <a:schemeClr val="accent6">
                    <a:lumMod val="75000"/>
                  </a:schemeClr>
                </a:solidFill>
                <a:latin typeface="Cambria" panose="02040503050406030204" pitchFamily="18" charset="0"/>
                <a:ea typeface="Cambria" panose="02040503050406030204" pitchFamily="18" charset="0"/>
              </a:rPr>
              <a:t>&lt;div&gt;The border-color can be specified with a color name.&lt;/div&gt;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812970" y="1158842"/>
            <a:ext cx="5749601" cy="1647825"/>
          </a:xfrm>
          <a:prstGeom prst="rect">
            <a:avLst/>
          </a:prstGeom>
          <a:ln w="19050">
            <a:solidFill>
              <a:schemeClr val="tx1"/>
            </a:solidFill>
          </a:ln>
        </p:spPr>
      </p:pic>
    </p:spTree>
    <p:extLst>
      <p:ext uri="{BB962C8B-B14F-4D97-AF65-F5344CB8AC3E}">
        <p14:creationId xmlns:p14="http://schemas.microsoft.com/office/powerpoint/2010/main" val="270618237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Margins</a:t>
            </a:r>
            <a:endParaRPr lang="en-US" dirty="0"/>
          </a:p>
        </p:txBody>
      </p:sp>
      <p:sp>
        <p:nvSpPr>
          <p:cNvPr id="4" name="Content Placeholder 3"/>
          <p:cNvSpPr>
            <a:spLocks noGrp="1"/>
          </p:cNvSpPr>
          <p:nvPr>
            <p:ph idx="1"/>
          </p:nvPr>
        </p:nvSpPr>
        <p:spPr/>
        <p:txBody>
          <a:bodyPr>
            <a:normAutofit fontScale="92500"/>
          </a:bodyPr>
          <a:lstStyle/>
          <a:p>
            <a:r>
              <a:rPr lang="en-US" dirty="0">
                <a:solidFill>
                  <a:schemeClr val="tx1"/>
                </a:solidFill>
              </a:rPr>
              <a:t>Margins are used to create space around elements, outside of any defined borders.</a:t>
            </a:r>
          </a:p>
          <a:p>
            <a:r>
              <a:rPr lang="en-US" dirty="0">
                <a:solidFill>
                  <a:schemeClr val="tx1"/>
                </a:solidFill>
              </a:rPr>
              <a:t>With CSS, you have full control over the margins. There are properties for setting the margin for each side of an element (top, right, bottom, and left).</a:t>
            </a:r>
          </a:p>
          <a:p>
            <a:r>
              <a:rPr lang="en-US" b="1" dirty="0">
                <a:solidFill>
                  <a:schemeClr val="tx1"/>
                </a:solidFill>
              </a:rPr>
              <a:t>Margin - Individual Sides:</a:t>
            </a:r>
          </a:p>
          <a:p>
            <a:r>
              <a:rPr lang="en-US" dirty="0">
                <a:solidFill>
                  <a:schemeClr val="tx1"/>
                </a:solidFill>
              </a:rPr>
              <a:t>CSS has properties for specifying the margin for each side of an element:</a:t>
            </a:r>
          </a:p>
          <a:p>
            <a:r>
              <a:rPr lang="en-US" dirty="0">
                <a:solidFill>
                  <a:schemeClr val="tx1"/>
                </a:solidFill>
              </a:rPr>
              <a:t>    margin-top</a:t>
            </a:r>
          </a:p>
          <a:p>
            <a:r>
              <a:rPr lang="en-US" dirty="0">
                <a:solidFill>
                  <a:schemeClr val="tx1"/>
                </a:solidFill>
              </a:rPr>
              <a:t>    margin-right</a:t>
            </a:r>
          </a:p>
          <a:p>
            <a:r>
              <a:rPr lang="en-US" dirty="0">
                <a:solidFill>
                  <a:schemeClr val="tx1"/>
                </a:solidFill>
              </a:rPr>
              <a:t>    margin-bottom</a:t>
            </a:r>
          </a:p>
          <a:p>
            <a:r>
              <a:rPr lang="en-US" dirty="0">
                <a:solidFill>
                  <a:schemeClr val="tx1"/>
                </a:solidFill>
              </a:rPr>
              <a:t>    margin-left</a:t>
            </a:r>
          </a:p>
          <a:p>
            <a:endParaRPr lang="en-US" dirty="0">
              <a:solidFill>
                <a:schemeClr val="tx1"/>
              </a:solidFill>
            </a:endParaRPr>
          </a:p>
          <a:p>
            <a:endParaRPr lang="en-US" dirty="0">
              <a:solidFill>
                <a:schemeClr val="tx1"/>
              </a:solidFill>
            </a:endParaRPr>
          </a:p>
        </p:txBody>
      </p:sp>
      <p:sp>
        <p:nvSpPr>
          <p:cNvPr id="2" name="Slide Number Placeholder 1"/>
          <p:cNvSpPr>
            <a:spLocks noGrp="1"/>
          </p:cNvSpPr>
          <p:nvPr>
            <p:ph type="sldNum" sz="quarter" idx="12"/>
          </p:nvPr>
        </p:nvSpPr>
        <p:spPr/>
        <p:txBody>
          <a:bodyPr/>
          <a:lstStyle/>
          <a:p>
            <a:fld id="{9C11CE39-2868-44A2-A0C6-827D458F7A8B}" type="slidenum">
              <a:rPr lang="en-IN" smtClean="0"/>
              <a:pPr/>
              <a:t>104</a:t>
            </a:fld>
            <a:endParaRPr lang="en-IN"/>
          </a:p>
        </p:txBody>
      </p:sp>
    </p:spTree>
    <p:extLst>
      <p:ext uri="{BB962C8B-B14F-4D97-AF65-F5344CB8AC3E}">
        <p14:creationId xmlns:p14="http://schemas.microsoft.com/office/powerpoint/2010/main" val="446097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Margins</a:t>
            </a:r>
            <a:endParaRPr lang="en-US" dirty="0"/>
          </a:p>
        </p:txBody>
      </p:sp>
      <p:sp>
        <p:nvSpPr>
          <p:cNvPr id="3" name="Content Placeholder 2"/>
          <p:cNvSpPr>
            <a:spLocks noGrp="1"/>
          </p:cNvSpPr>
          <p:nvPr>
            <p:ph idx="1"/>
          </p:nvPr>
        </p:nvSpPr>
        <p:spPr/>
        <p:txBody>
          <a:bodyPr>
            <a:normAutofit fontScale="85000" lnSpcReduction="20000"/>
          </a:bodyPr>
          <a:lstStyle/>
          <a:p>
            <a:r>
              <a:rPr lang="en-US" dirty="0">
                <a:solidFill>
                  <a:schemeClr val="tx1"/>
                </a:solidFill>
              </a:rPr>
              <a:t>All the margin properties can have the following values:</a:t>
            </a:r>
          </a:p>
          <a:p>
            <a:r>
              <a:rPr lang="en-US" dirty="0">
                <a:solidFill>
                  <a:schemeClr val="tx1"/>
                </a:solidFill>
              </a:rPr>
              <a:t>    </a:t>
            </a:r>
            <a:r>
              <a:rPr lang="en-US" b="1" dirty="0">
                <a:solidFill>
                  <a:schemeClr val="tx1"/>
                </a:solidFill>
              </a:rPr>
              <a:t>auto</a:t>
            </a:r>
            <a:r>
              <a:rPr lang="en-US" dirty="0">
                <a:solidFill>
                  <a:schemeClr val="tx1"/>
                </a:solidFill>
              </a:rPr>
              <a:t> - the browser calculates the margin</a:t>
            </a:r>
          </a:p>
          <a:p>
            <a:r>
              <a:rPr lang="en-US" dirty="0">
                <a:solidFill>
                  <a:schemeClr val="tx1"/>
                </a:solidFill>
              </a:rPr>
              <a:t>    </a:t>
            </a:r>
            <a:r>
              <a:rPr lang="en-US" b="1" dirty="0">
                <a:solidFill>
                  <a:schemeClr val="tx1"/>
                </a:solidFill>
              </a:rPr>
              <a:t>length</a:t>
            </a:r>
            <a:r>
              <a:rPr lang="en-US" dirty="0">
                <a:solidFill>
                  <a:schemeClr val="tx1"/>
                </a:solidFill>
              </a:rPr>
              <a:t> - specifies a margin in </a:t>
            </a:r>
            <a:r>
              <a:rPr lang="en-US" dirty="0" err="1">
                <a:solidFill>
                  <a:schemeClr val="tx1"/>
                </a:solidFill>
              </a:rPr>
              <a:t>px</a:t>
            </a:r>
            <a:r>
              <a:rPr lang="en-US" dirty="0">
                <a:solidFill>
                  <a:schemeClr val="tx1"/>
                </a:solidFill>
              </a:rPr>
              <a:t>, </a:t>
            </a:r>
            <a:r>
              <a:rPr lang="en-US" dirty="0" err="1">
                <a:solidFill>
                  <a:schemeClr val="tx1"/>
                </a:solidFill>
              </a:rPr>
              <a:t>pt</a:t>
            </a:r>
            <a:r>
              <a:rPr lang="en-US" dirty="0">
                <a:solidFill>
                  <a:schemeClr val="tx1"/>
                </a:solidFill>
              </a:rPr>
              <a:t>, cm, etc.</a:t>
            </a:r>
          </a:p>
          <a:p>
            <a:r>
              <a:rPr lang="en-US" dirty="0">
                <a:solidFill>
                  <a:schemeClr val="tx1"/>
                </a:solidFill>
              </a:rPr>
              <a:t>    </a:t>
            </a:r>
            <a:r>
              <a:rPr lang="en-US" b="1" dirty="0">
                <a:solidFill>
                  <a:schemeClr val="tx1"/>
                </a:solidFill>
              </a:rPr>
              <a:t>%</a:t>
            </a:r>
            <a:r>
              <a:rPr lang="en-US" dirty="0">
                <a:solidFill>
                  <a:schemeClr val="tx1"/>
                </a:solidFill>
              </a:rPr>
              <a:t> - specifies a margin in % of the width of the containing element</a:t>
            </a:r>
          </a:p>
          <a:p>
            <a:r>
              <a:rPr lang="en-US" dirty="0">
                <a:solidFill>
                  <a:schemeClr val="tx1"/>
                </a:solidFill>
              </a:rPr>
              <a:t>    </a:t>
            </a:r>
            <a:r>
              <a:rPr lang="en-US" b="1" dirty="0">
                <a:solidFill>
                  <a:schemeClr val="tx1"/>
                </a:solidFill>
              </a:rPr>
              <a:t>inherit</a:t>
            </a:r>
            <a:r>
              <a:rPr lang="en-US" dirty="0">
                <a:solidFill>
                  <a:schemeClr val="tx1"/>
                </a:solidFill>
              </a:rPr>
              <a:t> - specifies that the margin should be inherited from the parent element.</a:t>
            </a:r>
          </a:p>
          <a:p>
            <a:r>
              <a:rPr lang="en-US" b="1" dirty="0">
                <a:solidFill>
                  <a:schemeClr val="tx1"/>
                </a:solidFill>
              </a:rPr>
              <a:t>Margin - Shorthand Property:</a:t>
            </a:r>
            <a:endParaRPr lang="en-US" dirty="0">
              <a:solidFill>
                <a:schemeClr val="tx1"/>
              </a:solidFill>
            </a:endParaRPr>
          </a:p>
          <a:p>
            <a:r>
              <a:rPr lang="en-US" dirty="0">
                <a:solidFill>
                  <a:schemeClr val="tx1"/>
                </a:solidFill>
              </a:rPr>
              <a:t>To shorten the code, it is possible to specify all the margin properties in one property.</a:t>
            </a:r>
          </a:p>
          <a:p>
            <a:r>
              <a:rPr lang="en-US" dirty="0">
                <a:solidFill>
                  <a:schemeClr val="tx1"/>
                </a:solidFill>
              </a:rPr>
              <a:t>If the margin property has four values:</a:t>
            </a:r>
          </a:p>
          <a:p>
            <a:r>
              <a:rPr lang="en-US" dirty="0">
                <a:solidFill>
                  <a:schemeClr val="tx1"/>
                </a:solidFill>
              </a:rPr>
              <a:t>    </a:t>
            </a:r>
            <a:r>
              <a:rPr lang="en-US" b="1" dirty="0">
                <a:solidFill>
                  <a:schemeClr val="tx1"/>
                </a:solidFill>
              </a:rPr>
              <a:t>margin: 25px 50px 75px 100px;</a:t>
            </a:r>
          </a:p>
          <a:p>
            <a:r>
              <a:rPr lang="en-US" dirty="0">
                <a:solidFill>
                  <a:schemeClr val="tx1"/>
                </a:solidFill>
              </a:rPr>
              <a:t>        top margin is 25px</a:t>
            </a:r>
          </a:p>
          <a:p>
            <a:r>
              <a:rPr lang="en-US" dirty="0">
                <a:solidFill>
                  <a:schemeClr val="tx1"/>
                </a:solidFill>
              </a:rPr>
              <a:t>        right margin is 50px</a:t>
            </a:r>
          </a:p>
          <a:p>
            <a:r>
              <a:rPr lang="en-US" dirty="0">
                <a:solidFill>
                  <a:schemeClr val="tx1"/>
                </a:solidFill>
              </a:rPr>
              <a:t>        bottom margin is 75px</a:t>
            </a:r>
          </a:p>
          <a:p>
            <a:r>
              <a:rPr lang="en-US" dirty="0">
                <a:solidFill>
                  <a:schemeClr val="tx1"/>
                </a:solidFill>
              </a:rPr>
              <a:t>        left margin is 100px</a:t>
            </a:r>
          </a:p>
          <a:p>
            <a:endParaRPr lang="en-US"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105</a:t>
            </a:fld>
            <a:endParaRPr lang="en-IN" dirty="0"/>
          </a:p>
        </p:txBody>
      </p:sp>
    </p:spTree>
    <p:extLst>
      <p:ext uri="{BB962C8B-B14F-4D97-AF65-F5344CB8AC3E}">
        <p14:creationId xmlns:p14="http://schemas.microsoft.com/office/powerpoint/2010/main" val="2926239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106</a:t>
            </a:fld>
            <a:endParaRPr lang="en-IN" dirty="0"/>
          </a:p>
        </p:txBody>
      </p:sp>
      <p:sp>
        <p:nvSpPr>
          <p:cNvPr id="5" name="Rectangle 4"/>
          <p:cNvSpPr/>
          <p:nvPr/>
        </p:nvSpPr>
        <p:spPr>
          <a:xfrm>
            <a:off x="410547" y="354508"/>
            <a:ext cx="8761445" cy="5355312"/>
          </a:xfrm>
          <a:prstGeom prst="rect">
            <a:avLst/>
          </a:prstGeom>
        </p:spPr>
        <p:txBody>
          <a:bodyPr wrap="square">
            <a:spAutoFit/>
          </a:bodyPr>
          <a:lstStyle/>
          <a:p>
            <a:r>
              <a:rPr lang="en-US" dirty="0">
                <a:solidFill>
                  <a:schemeClr val="accent6">
                    <a:lumMod val="50000"/>
                  </a:schemeClr>
                </a:solidFill>
                <a:latin typeface="Cambria" panose="02040503050406030204" pitchFamily="18" charset="0"/>
                <a:ea typeface="Cambria" panose="02040503050406030204" pitchFamily="18" charset="0"/>
              </a:rPr>
              <a:t>&lt;!DOCTYPE html&gt;</a:t>
            </a:r>
          </a:p>
          <a:p>
            <a:r>
              <a:rPr lang="en-US" dirty="0">
                <a:solidFill>
                  <a:schemeClr val="accent6">
                    <a:lumMod val="50000"/>
                  </a:schemeClr>
                </a:solidFill>
                <a:latin typeface="Cambria" panose="02040503050406030204" pitchFamily="18" charset="0"/>
                <a:ea typeface="Cambria" panose="02040503050406030204" pitchFamily="18" charset="0"/>
              </a:rPr>
              <a:t>&lt;html&gt;</a:t>
            </a:r>
          </a:p>
          <a:p>
            <a:r>
              <a:rPr lang="en-US" dirty="0">
                <a:solidFill>
                  <a:schemeClr val="accent6">
                    <a:lumMod val="50000"/>
                  </a:schemeClr>
                </a:solidFill>
                <a:latin typeface="Cambria" panose="02040503050406030204" pitchFamily="18" charset="0"/>
                <a:ea typeface="Cambria" panose="02040503050406030204" pitchFamily="18" charset="0"/>
              </a:rPr>
              <a:t>	&lt;head&gt;</a:t>
            </a:r>
          </a:p>
          <a:p>
            <a:r>
              <a:rPr lang="en-US" dirty="0">
                <a:solidFill>
                  <a:schemeClr val="accent6">
                    <a:lumMod val="50000"/>
                  </a:schemeClr>
                </a:solidFill>
                <a:latin typeface="Cambria" panose="02040503050406030204" pitchFamily="18" charset="0"/>
                <a:ea typeface="Cambria" panose="02040503050406030204" pitchFamily="18" charset="0"/>
              </a:rPr>
              <a:t>		&lt;style&gt;</a:t>
            </a:r>
          </a:p>
          <a:p>
            <a:pPr lvl="3"/>
            <a:r>
              <a:rPr lang="en-US" dirty="0">
                <a:solidFill>
                  <a:schemeClr val="accent6">
                    <a:lumMod val="50000"/>
                  </a:schemeClr>
                </a:solidFill>
                <a:latin typeface="Cambria" panose="02040503050406030204" pitchFamily="18" charset="0"/>
                <a:ea typeface="Cambria" panose="02040503050406030204" pitchFamily="18" charset="0"/>
              </a:rPr>
              <a:t>div {</a:t>
            </a:r>
          </a:p>
          <a:p>
            <a:pPr lvl="3"/>
            <a:r>
              <a:rPr lang="en-US" dirty="0">
                <a:solidFill>
                  <a:schemeClr val="accent6">
                    <a:lumMod val="50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50000"/>
                  </a:schemeClr>
                </a:solidFill>
                <a:latin typeface="Cambria" panose="02040503050406030204" pitchFamily="18" charset="0"/>
                <a:ea typeface="Cambria" panose="02040503050406030204" pitchFamily="18" charset="0"/>
              </a:rPr>
              <a:t>  margin-top: 100px;</a:t>
            </a:r>
          </a:p>
          <a:p>
            <a:pPr lvl="3"/>
            <a:r>
              <a:rPr lang="en-US" dirty="0">
                <a:solidFill>
                  <a:schemeClr val="accent6">
                    <a:lumMod val="50000"/>
                  </a:schemeClr>
                </a:solidFill>
                <a:latin typeface="Cambria" panose="02040503050406030204" pitchFamily="18" charset="0"/>
                <a:ea typeface="Cambria" panose="02040503050406030204" pitchFamily="18" charset="0"/>
              </a:rPr>
              <a:t>  margin-bottom: 100px;</a:t>
            </a:r>
          </a:p>
          <a:p>
            <a:pPr lvl="3"/>
            <a:r>
              <a:rPr lang="en-US" dirty="0">
                <a:solidFill>
                  <a:schemeClr val="accent6">
                    <a:lumMod val="50000"/>
                  </a:schemeClr>
                </a:solidFill>
                <a:latin typeface="Cambria" panose="02040503050406030204" pitchFamily="18" charset="0"/>
                <a:ea typeface="Cambria" panose="02040503050406030204" pitchFamily="18" charset="0"/>
              </a:rPr>
              <a:t>  margin-right: 150px;</a:t>
            </a:r>
          </a:p>
          <a:p>
            <a:pPr lvl="3"/>
            <a:r>
              <a:rPr lang="en-US" dirty="0">
                <a:solidFill>
                  <a:schemeClr val="accent6">
                    <a:lumMod val="50000"/>
                  </a:schemeClr>
                </a:solidFill>
                <a:latin typeface="Cambria" panose="02040503050406030204" pitchFamily="18" charset="0"/>
                <a:ea typeface="Cambria" panose="02040503050406030204" pitchFamily="18" charset="0"/>
              </a:rPr>
              <a:t>  margin-left: 80px;</a:t>
            </a:r>
          </a:p>
          <a:p>
            <a:pPr lvl="3"/>
            <a:r>
              <a:rPr lang="en-US" dirty="0">
                <a:solidFill>
                  <a:schemeClr val="accent6">
                    <a:lumMod val="50000"/>
                  </a:schemeClr>
                </a:solidFill>
                <a:latin typeface="Cambria" panose="02040503050406030204" pitchFamily="18" charset="0"/>
                <a:ea typeface="Cambria" panose="02040503050406030204" pitchFamily="18" charset="0"/>
              </a:rPr>
              <a:t>  background-color: </a:t>
            </a:r>
            <a:r>
              <a:rPr lang="en-US" dirty="0" err="1">
                <a:solidFill>
                  <a:schemeClr val="accent6">
                    <a:lumMod val="50000"/>
                  </a:schemeClr>
                </a:solidFill>
                <a:latin typeface="Cambria" panose="02040503050406030204" pitchFamily="18" charset="0"/>
                <a:ea typeface="Cambria" panose="02040503050406030204" pitchFamily="18" charset="0"/>
              </a:rPr>
              <a:t>lightblue</a:t>
            </a:r>
            <a:r>
              <a:rPr lang="en-US" dirty="0">
                <a:solidFill>
                  <a:schemeClr val="accent6">
                    <a:lumMod val="50000"/>
                  </a:schemeClr>
                </a:solidFill>
                <a:latin typeface="Cambria" panose="02040503050406030204" pitchFamily="18" charset="0"/>
                <a:ea typeface="Cambria" panose="02040503050406030204" pitchFamily="18" charset="0"/>
              </a:rPr>
              <a:t>;</a:t>
            </a:r>
          </a:p>
          <a:p>
            <a:pPr lvl="3"/>
            <a:r>
              <a:rPr lang="en-US" dirty="0">
                <a:solidFill>
                  <a:schemeClr val="accent6">
                    <a:lumMod val="50000"/>
                  </a:schemeClr>
                </a:solidFill>
                <a:latin typeface="Cambria" panose="02040503050406030204" pitchFamily="18" charset="0"/>
                <a:ea typeface="Cambria" panose="02040503050406030204" pitchFamily="18" charset="0"/>
              </a:rPr>
              <a:t>}</a:t>
            </a:r>
          </a:p>
          <a:p>
            <a:r>
              <a:rPr lang="en-US" dirty="0">
                <a:solidFill>
                  <a:schemeClr val="accent6">
                    <a:lumMod val="50000"/>
                  </a:schemeClr>
                </a:solidFill>
                <a:latin typeface="Cambria" panose="02040503050406030204" pitchFamily="18" charset="0"/>
                <a:ea typeface="Cambria" panose="02040503050406030204" pitchFamily="18" charset="0"/>
              </a:rPr>
              <a:t>		&lt;/style&gt;</a:t>
            </a:r>
          </a:p>
          <a:p>
            <a:r>
              <a:rPr lang="en-US" dirty="0">
                <a:solidFill>
                  <a:schemeClr val="accent6">
                    <a:lumMod val="50000"/>
                  </a:schemeClr>
                </a:solidFill>
                <a:latin typeface="Cambria" panose="02040503050406030204" pitchFamily="18" charset="0"/>
                <a:ea typeface="Cambria" panose="02040503050406030204" pitchFamily="18" charset="0"/>
              </a:rPr>
              <a:t>	&lt;/head&gt;</a:t>
            </a:r>
          </a:p>
          <a:p>
            <a:r>
              <a:rPr lang="en-US" dirty="0">
                <a:solidFill>
                  <a:schemeClr val="accent6">
                    <a:lumMod val="50000"/>
                  </a:schemeClr>
                </a:solidFill>
                <a:latin typeface="Cambria" panose="02040503050406030204" pitchFamily="18" charset="0"/>
                <a:ea typeface="Cambria" panose="02040503050406030204" pitchFamily="18" charset="0"/>
              </a:rPr>
              <a:t>	&lt;body&gt;</a:t>
            </a:r>
          </a:p>
          <a:p>
            <a:pPr lvl="2"/>
            <a:r>
              <a:rPr lang="en-US" dirty="0">
                <a:solidFill>
                  <a:schemeClr val="accent6">
                    <a:lumMod val="50000"/>
                  </a:schemeClr>
                </a:solidFill>
                <a:latin typeface="Cambria" panose="02040503050406030204" pitchFamily="18" charset="0"/>
                <a:ea typeface="Cambria" panose="02040503050406030204" pitchFamily="18" charset="0"/>
              </a:rPr>
              <a:t>&lt;div&gt;This div element has a top margin of 100px, a right margin of 150px, a bottom margin of 100px, and a left margin of 80px.&lt;/div&gt;</a:t>
            </a:r>
          </a:p>
          <a:p>
            <a:r>
              <a:rPr lang="en-US" dirty="0">
                <a:solidFill>
                  <a:schemeClr val="accent6">
                    <a:lumMod val="50000"/>
                  </a:schemeClr>
                </a:solidFill>
                <a:latin typeface="Cambria" panose="02040503050406030204" pitchFamily="18" charset="0"/>
                <a:ea typeface="Cambria" panose="02040503050406030204" pitchFamily="18" charset="0"/>
              </a:rPr>
              <a:t>	&lt;/body&gt;</a:t>
            </a:r>
          </a:p>
          <a:p>
            <a:r>
              <a:rPr lang="en-US" dirty="0">
                <a:solidFill>
                  <a:schemeClr val="accent6">
                    <a:lumMod val="50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391912" y="800392"/>
            <a:ext cx="6773150" cy="2885201"/>
          </a:xfrm>
          <a:prstGeom prst="rect">
            <a:avLst/>
          </a:prstGeom>
          <a:ln w="19050">
            <a:solidFill>
              <a:schemeClr val="tx1"/>
            </a:solidFill>
          </a:ln>
        </p:spPr>
      </p:pic>
    </p:spTree>
    <p:extLst>
      <p:ext uri="{BB962C8B-B14F-4D97-AF65-F5344CB8AC3E}">
        <p14:creationId xmlns:p14="http://schemas.microsoft.com/office/powerpoint/2010/main" val="306171738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auto Value</a:t>
            </a:r>
            <a:br>
              <a:rPr lang="en-US" b="1" dirty="0"/>
            </a:br>
            <a:endParaRPr lang="en-US" dirty="0"/>
          </a:p>
        </p:txBody>
      </p:sp>
      <p:sp>
        <p:nvSpPr>
          <p:cNvPr id="3" name="Content Placeholder 2"/>
          <p:cNvSpPr>
            <a:spLocks noGrp="1"/>
          </p:cNvSpPr>
          <p:nvPr>
            <p:ph idx="1"/>
          </p:nvPr>
        </p:nvSpPr>
        <p:spPr/>
        <p:txBody>
          <a:bodyPr/>
          <a:lstStyle/>
          <a:p>
            <a:r>
              <a:rPr lang="en-US" dirty="0"/>
              <a:t>You can set the margin property to auto to horizontally center the element within its container.</a:t>
            </a:r>
          </a:p>
          <a:p>
            <a:r>
              <a:rPr lang="en-US" dirty="0"/>
              <a:t>The element will then take up the specified width, and the remaining space will be split equally between the left and right margins.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107</a:t>
            </a:fld>
            <a:endParaRPr lang="en-IN" dirty="0"/>
          </a:p>
        </p:txBody>
      </p:sp>
    </p:spTree>
    <p:extLst>
      <p:ext uri="{BB962C8B-B14F-4D97-AF65-F5344CB8AC3E}">
        <p14:creationId xmlns:p14="http://schemas.microsoft.com/office/powerpoint/2010/main" val="2268255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108</a:t>
            </a:fld>
            <a:endParaRPr lang="en-IN" dirty="0"/>
          </a:p>
        </p:txBody>
      </p:sp>
      <p:sp>
        <p:nvSpPr>
          <p:cNvPr id="5" name="Rectangle 4"/>
          <p:cNvSpPr/>
          <p:nvPr/>
        </p:nvSpPr>
        <p:spPr>
          <a:xfrm>
            <a:off x="410547" y="354508"/>
            <a:ext cx="8761445" cy="4801314"/>
          </a:xfrm>
          <a:prstGeom prst="rect">
            <a:avLst/>
          </a:prstGeom>
        </p:spPr>
        <p:txBody>
          <a:bodyPr wrap="square">
            <a:spAutoFit/>
          </a:bodyPr>
          <a:lstStyle/>
          <a:p>
            <a:r>
              <a:rPr lang="en-US" dirty="0">
                <a:solidFill>
                  <a:schemeClr val="accent6">
                    <a:lumMod val="50000"/>
                  </a:schemeClr>
                </a:solidFill>
                <a:latin typeface="Cambria" panose="02040503050406030204" pitchFamily="18" charset="0"/>
                <a:ea typeface="Cambria" panose="02040503050406030204" pitchFamily="18" charset="0"/>
              </a:rPr>
              <a:t>&lt;!DOCTYPE html&gt;</a:t>
            </a:r>
          </a:p>
          <a:p>
            <a:r>
              <a:rPr lang="en-US" dirty="0">
                <a:solidFill>
                  <a:schemeClr val="accent6">
                    <a:lumMod val="50000"/>
                  </a:schemeClr>
                </a:solidFill>
                <a:latin typeface="Cambria" panose="02040503050406030204" pitchFamily="18" charset="0"/>
                <a:ea typeface="Cambria" panose="02040503050406030204" pitchFamily="18" charset="0"/>
              </a:rPr>
              <a:t>&lt;html&gt;</a:t>
            </a:r>
          </a:p>
          <a:p>
            <a:r>
              <a:rPr lang="en-US" dirty="0">
                <a:solidFill>
                  <a:schemeClr val="accent6">
                    <a:lumMod val="50000"/>
                  </a:schemeClr>
                </a:solidFill>
                <a:latin typeface="Cambria" panose="02040503050406030204" pitchFamily="18" charset="0"/>
                <a:ea typeface="Cambria" panose="02040503050406030204" pitchFamily="18" charset="0"/>
              </a:rPr>
              <a:t>	&lt;head&gt;</a:t>
            </a:r>
          </a:p>
          <a:p>
            <a:r>
              <a:rPr lang="en-US" dirty="0">
                <a:solidFill>
                  <a:schemeClr val="accent6">
                    <a:lumMod val="50000"/>
                  </a:schemeClr>
                </a:solidFill>
                <a:latin typeface="Cambria" panose="02040503050406030204" pitchFamily="18" charset="0"/>
                <a:ea typeface="Cambria" panose="02040503050406030204" pitchFamily="18" charset="0"/>
              </a:rPr>
              <a:t>		&lt;style&gt;</a:t>
            </a:r>
          </a:p>
          <a:p>
            <a:r>
              <a:rPr lang="en-US" dirty="0">
                <a:solidFill>
                  <a:schemeClr val="accent6">
                    <a:lumMod val="50000"/>
                  </a:schemeClr>
                </a:solidFill>
                <a:latin typeface="Cambria" panose="02040503050406030204" pitchFamily="18" charset="0"/>
                <a:ea typeface="Cambria" panose="02040503050406030204" pitchFamily="18" charset="0"/>
              </a:rPr>
              <a:t>			div {</a:t>
            </a:r>
          </a:p>
          <a:p>
            <a:pPr lvl="4"/>
            <a:r>
              <a:rPr lang="en-US" dirty="0">
                <a:solidFill>
                  <a:schemeClr val="accent6">
                    <a:lumMod val="50000"/>
                  </a:schemeClr>
                </a:solidFill>
                <a:latin typeface="Cambria" panose="02040503050406030204" pitchFamily="18" charset="0"/>
                <a:ea typeface="Cambria" panose="02040503050406030204" pitchFamily="18" charset="0"/>
              </a:rPr>
              <a:t>  width: 300px;</a:t>
            </a:r>
          </a:p>
          <a:p>
            <a:pPr lvl="4"/>
            <a:r>
              <a:rPr lang="en-US" dirty="0">
                <a:solidFill>
                  <a:schemeClr val="accent6">
                    <a:lumMod val="50000"/>
                  </a:schemeClr>
                </a:solidFill>
                <a:latin typeface="Cambria" panose="02040503050406030204" pitchFamily="18" charset="0"/>
                <a:ea typeface="Cambria" panose="02040503050406030204" pitchFamily="18" charset="0"/>
              </a:rPr>
              <a:t>  margin: auto;</a:t>
            </a:r>
          </a:p>
          <a:p>
            <a:pPr lvl="4"/>
            <a:r>
              <a:rPr lang="en-US" dirty="0">
                <a:solidFill>
                  <a:schemeClr val="accent6">
                    <a:lumMod val="50000"/>
                  </a:schemeClr>
                </a:solidFill>
                <a:latin typeface="Cambria" panose="02040503050406030204" pitchFamily="18" charset="0"/>
                <a:ea typeface="Cambria" panose="02040503050406030204" pitchFamily="18" charset="0"/>
              </a:rPr>
              <a:t>  border: 1px solid red;</a:t>
            </a:r>
          </a:p>
          <a:p>
            <a:pPr lvl="4"/>
            <a:r>
              <a:rPr lang="en-US" dirty="0">
                <a:solidFill>
                  <a:schemeClr val="accent6">
                    <a:lumMod val="50000"/>
                  </a:schemeClr>
                </a:solidFill>
                <a:latin typeface="Cambria" panose="02040503050406030204" pitchFamily="18" charset="0"/>
                <a:ea typeface="Cambria" panose="02040503050406030204" pitchFamily="18" charset="0"/>
              </a:rPr>
              <a:t>}</a:t>
            </a:r>
          </a:p>
          <a:p>
            <a:r>
              <a:rPr lang="en-US" dirty="0">
                <a:solidFill>
                  <a:schemeClr val="accent6">
                    <a:lumMod val="50000"/>
                  </a:schemeClr>
                </a:solidFill>
                <a:latin typeface="Cambria" panose="02040503050406030204" pitchFamily="18" charset="0"/>
                <a:ea typeface="Cambria" panose="02040503050406030204" pitchFamily="18" charset="0"/>
              </a:rPr>
              <a:t>		&lt;/style&gt;</a:t>
            </a:r>
          </a:p>
          <a:p>
            <a:r>
              <a:rPr lang="en-US" dirty="0">
                <a:solidFill>
                  <a:schemeClr val="accent6">
                    <a:lumMod val="50000"/>
                  </a:schemeClr>
                </a:solidFill>
                <a:latin typeface="Cambria" panose="02040503050406030204" pitchFamily="18" charset="0"/>
                <a:ea typeface="Cambria" panose="02040503050406030204" pitchFamily="18" charset="0"/>
              </a:rPr>
              <a:t>	&lt;/head&gt;</a:t>
            </a:r>
          </a:p>
          <a:p>
            <a:r>
              <a:rPr lang="en-US" dirty="0">
                <a:solidFill>
                  <a:schemeClr val="accent6">
                    <a:lumMod val="50000"/>
                  </a:schemeClr>
                </a:solidFill>
                <a:latin typeface="Cambria" panose="02040503050406030204" pitchFamily="18" charset="0"/>
                <a:ea typeface="Cambria" panose="02040503050406030204" pitchFamily="18" charset="0"/>
              </a:rPr>
              <a:t>	&lt;body&gt;</a:t>
            </a:r>
          </a:p>
          <a:p>
            <a:pPr lvl="2"/>
            <a:r>
              <a:rPr lang="en-US" dirty="0">
                <a:solidFill>
                  <a:schemeClr val="accent6">
                    <a:lumMod val="50000"/>
                  </a:schemeClr>
                </a:solidFill>
                <a:latin typeface="Cambria" panose="02040503050406030204" pitchFamily="18" charset="0"/>
                <a:ea typeface="Cambria" panose="02040503050406030204" pitchFamily="18" charset="0"/>
              </a:rPr>
              <a:t>&lt;div&gt;</a:t>
            </a:r>
          </a:p>
          <a:p>
            <a:pPr lvl="2"/>
            <a:r>
              <a:rPr lang="en-US" dirty="0">
                <a:solidFill>
                  <a:schemeClr val="accent6">
                    <a:lumMod val="50000"/>
                  </a:schemeClr>
                </a:solidFill>
                <a:latin typeface="Cambria" panose="02040503050406030204" pitchFamily="18" charset="0"/>
                <a:ea typeface="Cambria" panose="02040503050406030204" pitchFamily="18" charset="0"/>
              </a:rPr>
              <a:t>This div will be horizontally centered because it has margin: auto;</a:t>
            </a:r>
          </a:p>
          <a:p>
            <a:pPr lvl="2"/>
            <a:r>
              <a:rPr lang="en-US" dirty="0">
                <a:solidFill>
                  <a:schemeClr val="accent6">
                    <a:lumMod val="50000"/>
                  </a:schemeClr>
                </a:solidFill>
                <a:latin typeface="Cambria" panose="02040503050406030204" pitchFamily="18" charset="0"/>
                <a:ea typeface="Cambria" panose="02040503050406030204" pitchFamily="18" charset="0"/>
              </a:rPr>
              <a:t>&lt;/div&gt;</a:t>
            </a:r>
          </a:p>
          <a:p>
            <a:pPr marL="457200" lvl="2"/>
            <a:r>
              <a:rPr lang="en-US" dirty="0">
                <a:solidFill>
                  <a:schemeClr val="accent6">
                    <a:lumMod val="50000"/>
                  </a:schemeClr>
                </a:solidFill>
                <a:latin typeface="Cambria" panose="02040503050406030204" pitchFamily="18" charset="0"/>
                <a:ea typeface="Cambria" panose="02040503050406030204" pitchFamily="18" charset="0"/>
              </a:rPr>
              <a:t>&lt;/body&gt;</a:t>
            </a:r>
          </a:p>
          <a:p>
            <a:r>
              <a:rPr lang="en-US" dirty="0">
                <a:solidFill>
                  <a:schemeClr val="accent6">
                    <a:lumMod val="50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2437719" y="5127625"/>
            <a:ext cx="8753475" cy="1228725"/>
          </a:xfrm>
          <a:prstGeom prst="rect">
            <a:avLst/>
          </a:prstGeom>
          <a:ln w="19050">
            <a:solidFill>
              <a:schemeClr val="tx1"/>
            </a:solidFill>
          </a:ln>
        </p:spPr>
      </p:pic>
    </p:spTree>
    <p:extLst>
      <p:ext uri="{BB962C8B-B14F-4D97-AF65-F5344CB8AC3E}">
        <p14:creationId xmlns:p14="http://schemas.microsoft.com/office/powerpoint/2010/main" val="227310590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inherit Value</a:t>
            </a:r>
          </a:p>
        </p:txBody>
      </p:sp>
      <p:sp>
        <p:nvSpPr>
          <p:cNvPr id="3" name="Content Placeholder 2"/>
          <p:cNvSpPr>
            <a:spLocks noGrp="1"/>
          </p:cNvSpPr>
          <p:nvPr>
            <p:ph idx="1"/>
          </p:nvPr>
        </p:nvSpPr>
        <p:spPr/>
        <p:txBody>
          <a:bodyPr/>
          <a:lstStyle/>
          <a:p>
            <a:r>
              <a:rPr lang="en-US" dirty="0"/>
              <a:t>This example lets the left margin of the &lt;p class="ex1"&gt; element be inherited from the parent element (&lt;div&gt;):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109</a:t>
            </a:fld>
            <a:endParaRPr lang="en-IN" dirty="0"/>
          </a:p>
        </p:txBody>
      </p:sp>
    </p:spTree>
    <p:extLst>
      <p:ext uri="{BB962C8B-B14F-4D97-AF65-F5344CB8AC3E}">
        <p14:creationId xmlns:p14="http://schemas.microsoft.com/office/powerpoint/2010/main" val="176853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CSS class Selector</a:t>
            </a:r>
            <a:endParaRPr lang="en-US" dirty="0"/>
          </a:p>
        </p:txBody>
      </p:sp>
      <p:sp>
        <p:nvSpPr>
          <p:cNvPr id="3" name="Content Placeholder 2"/>
          <p:cNvSpPr>
            <a:spLocks noGrp="1"/>
          </p:cNvSpPr>
          <p:nvPr>
            <p:ph idx="1"/>
          </p:nvPr>
        </p:nvSpPr>
        <p:spPr/>
        <p:txBody>
          <a:bodyPr>
            <a:normAutofit fontScale="92500" lnSpcReduction="10000"/>
          </a:bodyPr>
          <a:lstStyle/>
          <a:p>
            <a:r>
              <a:rPr lang="en-US" dirty="0">
                <a:solidFill>
                  <a:schemeClr val="tx1"/>
                </a:solidFill>
              </a:rPr>
              <a:t>The class selector selects HTML elements with a specific class attribute.</a:t>
            </a:r>
          </a:p>
          <a:p>
            <a:r>
              <a:rPr lang="en-US" dirty="0">
                <a:solidFill>
                  <a:schemeClr val="tx1"/>
                </a:solidFill>
              </a:rPr>
              <a:t>To select elements with a specific class, write a period (.) character, followed by the class name.</a:t>
            </a:r>
          </a:p>
          <a:p>
            <a:r>
              <a:rPr lang="en-US" dirty="0">
                <a:solidFill>
                  <a:schemeClr val="tx1"/>
                </a:solidFill>
              </a:rPr>
              <a:t>In this example all HTML elements with class="center" will be red and center-aligned.</a:t>
            </a:r>
          </a:p>
          <a:p>
            <a:r>
              <a:rPr lang="en-US" dirty="0">
                <a:solidFill>
                  <a:schemeClr val="tx1"/>
                </a:solidFill>
              </a:rPr>
              <a:t>You can also specify that only specific HTML elements should be affected by a class.</a:t>
            </a:r>
          </a:p>
          <a:p>
            <a:r>
              <a:rPr lang="en-US" dirty="0">
                <a:solidFill>
                  <a:schemeClr val="tx1"/>
                </a:solidFill>
              </a:rPr>
              <a:t>In this example only &lt;p&gt; elements with class="center" will be center-aligned: </a:t>
            </a:r>
          </a:p>
          <a:p>
            <a:pPr marL="182880" lvl="0" indent="-182880" algn="l">
              <a:lnSpc>
                <a:spcPct val="90000"/>
              </a:lnSpc>
              <a:spcBef>
                <a:spcPts val="1200"/>
              </a:spcBef>
              <a:buClr>
                <a:srgbClr val="40BAD2"/>
              </a:buClr>
              <a:buFont typeface="Wingdings 2" pitchFamily="18" charset="2"/>
              <a:buChar char=""/>
            </a:pPr>
            <a:r>
              <a:rPr lang="en-IN" sz="2000" dirty="0" err="1">
                <a:solidFill>
                  <a:schemeClr val="accent6">
                    <a:lumMod val="75000"/>
                  </a:schemeClr>
                </a:solidFill>
                <a:latin typeface="Corbel" panose="020B0503020204020204"/>
                <a:ea typeface="+mn-ea"/>
              </a:rPr>
              <a:t>p.center</a:t>
            </a:r>
            <a:r>
              <a:rPr lang="en-IN" sz="2000" dirty="0">
                <a:solidFill>
                  <a:schemeClr val="accent6">
                    <a:lumMod val="75000"/>
                  </a:schemeClr>
                </a:solidFill>
                <a:latin typeface="Corbel" panose="020B0503020204020204"/>
                <a:ea typeface="+mn-ea"/>
              </a:rPr>
              <a:t> {</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  text-align: </a:t>
            </a:r>
            <a:r>
              <a:rPr lang="en-IN" sz="2000" dirty="0" err="1">
                <a:solidFill>
                  <a:schemeClr val="accent6">
                    <a:lumMod val="75000"/>
                  </a:schemeClr>
                </a:solidFill>
                <a:latin typeface="Corbel" panose="020B0503020204020204"/>
                <a:ea typeface="+mn-ea"/>
              </a:rPr>
              <a:t>center</a:t>
            </a:r>
            <a:r>
              <a:rPr lang="en-IN" sz="2000" dirty="0">
                <a:solidFill>
                  <a:schemeClr val="accent6">
                    <a:lumMod val="75000"/>
                  </a:schemeClr>
                </a:solidFill>
                <a:latin typeface="Corbel" panose="020B0503020204020204"/>
                <a:ea typeface="+mn-ea"/>
              </a:rPr>
              <a:t>;</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  </a:t>
            </a:r>
            <a:r>
              <a:rPr lang="en-IN" sz="2000" dirty="0" err="1">
                <a:solidFill>
                  <a:schemeClr val="accent6">
                    <a:lumMod val="75000"/>
                  </a:schemeClr>
                </a:solidFill>
                <a:latin typeface="Corbel" panose="020B0503020204020204"/>
                <a:ea typeface="+mn-ea"/>
              </a:rPr>
              <a:t>color</a:t>
            </a:r>
            <a:r>
              <a:rPr lang="en-IN" sz="2000" dirty="0">
                <a:solidFill>
                  <a:schemeClr val="accent6">
                    <a:lumMod val="75000"/>
                  </a:schemeClr>
                </a:solidFill>
                <a:latin typeface="Corbel" panose="020B0503020204020204"/>
                <a:ea typeface="+mn-ea"/>
              </a:rPr>
              <a:t>: red;</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a:t>
            </a:r>
          </a:p>
          <a:p>
            <a:endParaRPr lang="en-US" dirty="0">
              <a:solidFill>
                <a:schemeClr val="tx1"/>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a:t>
            </a:fld>
            <a:endParaRPr lang="en-IN" dirty="0"/>
          </a:p>
        </p:txBody>
      </p:sp>
    </p:spTree>
    <p:extLst>
      <p:ext uri="{BB962C8B-B14F-4D97-AF65-F5344CB8AC3E}">
        <p14:creationId xmlns:p14="http://schemas.microsoft.com/office/powerpoint/2010/main" val="368937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110</a:t>
            </a:fld>
            <a:endParaRPr lang="en-IN" dirty="0"/>
          </a:p>
        </p:txBody>
      </p:sp>
      <p:sp>
        <p:nvSpPr>
          <p:cNvPr id="5" name="Rectangle 4"/>
          <p:cNvSpPr/>
          <p:nvPr/>
        </p:nvSpPr>
        <p:spPr>
          <a:xfrm>
            <a:off x="87549" y="-79653"/>
            <a:ext cx="9056451" cy="646330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red;</a:t>
            </a:r>
          </a:p>
          <a:p>
            <a:pPr lvl="3"/>
            <a:r>
              <a:rPr lang="en-US" dirty="0">
                <a:solidFill>
                  <a:schemeClr val="accent6">
                    <a:lumMod val="75000"/>
                  </a:schemeClr>
                </a:solidFill>
                <a:latin typeface="Cambria" panose="02040503050406030204" pitchFamily="18" charset="0"/>
                <a:ea typeface="Cambria" panose="02040503050406030204" pitchFamily="18" charset="0"/>
              </a:rPr>
              <a:t>  margin-left: 100px;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p.ex1 {</a:t>
            </a:r>
          </a:p>
          <a:p>
            <a:pPr lvl="3"/>
            <a:r>
              <a:rPr lang="en-US" dirty="0">
                <a:solidFill>
                  <a:schemeClr val="accent6">
                    <a:lumMod val="75000"/>
                  </a:schemeClr>
                </a:solidFill>
                <a:latin typeface="Cambria" panose="02040503050406030204" pitchFamily="18" charset="0"/>
                <a:ea typeface="Cambria" panose="02040503050406030204" pitchFamily="18" charset="0"/>
              </a:rPr>
              <a:t>  margin-left: inherit;</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&lt;p class="ex1"&gt;This paragraph has an inherited left margin (from the div element).&lt;/p&gt;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2494432" y="5367337"/>
            <a:ext cx="8905166" cy="1171575"/>
          </a:xfrm>
          <a:prstGeom prst="rect">
            <a:avLst/>
          </a:prstGeom>
          <a:ln w="19050">
            <a:solidFill>
              <a:schemeClr val="tx1"/>
            </a:solidFill>
          </a:ln>
        </p:spPr>
      </p:pic>
    </p:spTree>
    <p:extLst>
      <p:ext uri="{BB962C8B-B14F-4D97-AF65-F5344CB8AC3E}">
        <p14:creationId xmlns:p14="http://schemas.microsoft.com/office/powerpoint/2010/main" val="117129583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PADDINGS</a:t>
            </a:r>
          </a:p>
        </p:txBody>
      </p:sp>
      <p:sp>
        <p:nvSpPr>
          <p:cNvPr id="3" name="Content Placeholder 2"/>
          <p:cNvSpPr>
            <a:spLocks noGrp="1"/>
          </p:cNvSpPr>
          <p:nvPr>
            <p:ph idx="1"/>
          </p:nvPr>
        </p:nvSpPr>
        <p:spPr/>
        <p:txBody>
          <a:bodyPr>
            <a:normAutofit fontScale="92500" lnSpcReduction="20000"/>
          </a:bodyPr>
          <a:lstStyle/>
          <a:p>
            <a:r>
              <a:rPr lang="en-US" dirty="0"/>
              <a:t>The CSS padding properties are used to generate space around an element's content, inside of any defined borders.</a:t>
            </a:r>
          </a:p>
          <a:p>
            <a:r>
              <a:rPr lang="en-US" dirty="0"/>
              <a:t>With CSS, you have full control over the padding. There are properties for setting the padding for each side of an element (top, right, bottom, and left).</a:t>
            </a:r>
          </a:p>
          <a:p>
            <a:r>
              <a:rPr lang="en-US" dirty="0"/>
              <a:t>Padding - Individual Sides</a:t>
            </a:r>
          </a:p>
          <a:p>
            <a:endParaRPr lang="en-US" dirty="0"/>
          </a:p>
          <a:p>
            <a:r>
              <a:rPr lang="en-US" dirty="0"/>
              <a:t>CSS has properties for specifying the padding for each side of an element:</a:t>
            </a:r>
          </a:p>
          <a:p>
            <a:endParaRPr lang="en-US" dirty="0"/>
          </a:p>
          <a:p>
            <a:r>
              <a:rPr lang="en-US" dirty="0"/>
              <a:t>    padding-top</a:t>
            </a:r>
          </a:p>
          <a:p>
            <a:r>
              <a:rPr lang="en-US" dirty="0"/>
              <a:t>    padding-right</a:t>
            </a:r>
          </a:p>
          <a:p>
            <a:r>
              <a:rPr lang="en-US" dirty="0"/>
              <a:t>    padding-bottom</a:t>
            </a:r>
          </a:p>
          <a:p>
            <a:r>
              <a:rPr lang="en-US" dirty="0"/>
              <a:t>    padding-left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111</a:t>
            </a:fld>
            <a:endParaRPr lang="en-IN" dirty="0"/>
          </a:p>
        </p:txBody>
      </p:sp>
    </p:spTree>
    <p:extLst>
      <p:ext uri="{BB962C8B-B14F-4D97-AF65-F5344CB8AC3E}">
        <p14:creationId xmlns:p14="http://schemas.microsoft.com/office/powerpoint/2010/main" val="427106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All the padding properties can have the following values:</a:t>
            </a:r>
          </a:p>
          <a:p>
            <a:r>
              <a:rPr lang="en-US" b="1" dirty="0"/>
              <a:t>length</a:t>
            </a:r>
            <a:r>
              <a:rPr lang="en-US" dirty="0"/>
              <a:t> - specifies a padding in </a:t>
            </a:r>
            <a:r>
              <a:rPr lang="en-US" dirty="0" err="1"/>
              <a:t>px</a:t>
            </a:r>
            <a:r>
              <a:rPr lang="en-US" dirty="0"/>
              <a:t>, </a:t>
            </a:r>
            <a:r>
              <a:rPr lang="en-US" dirty="0" err="1"/>
              <a:t>pt</a:t>
            </a:r>
            <a:r>
              <a:rPr lang="en-US" dirty="0"/>
              <a:t>, cm, etc.</a:t>
            </a:r>
          </a:p>
          <a:p>
            <a:r>
              <a:rPr lang="en-US" b="1" dirty="0"/>
              <a:t>%</a:t>
            </a:r>
            <a:r>
              <a:rPr lang="en-US" dirty="0"/>
              <a:t> - specifies a padding in % of the width of the containing element</a:t>
            </a:r>
          </a:p>
          <a:p>
            <a:r>
              <a:rPr lang="en-US" b="1" dirty="0"/>
              <a:t>inherit</a:t>
            </a:r>
            <a:r>
              <a:rPr lang="en-US" dirty="0"/>
              <a:t> - specifies that the padding should be inherited from the parent element</a:t>
            </a:r>
          </a:p>
          <a:p>
            <a:endParaRPr lang="en-US" dirty="0"/>
          </a:p>
          <a:p>
            <a:r>
              <a:rPr lang="en-US" b="1" dirty="0"/>
              <a:t>Note: Negative values are not allowed.</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112</a:t>
            </a:fld>
            <a:endParaRPr lang="en-IN" dirty="0"/>
          </a:p>
        </p:txBody>
      </p:sp>
    </p:spTree>
    <p:extLst>
      <p:ext uri="{BB962C8B-B14F-4D97-AF65-F5344CB8AC3E}">
        <p14:creationId xmlns:p14="http://schemas.microsoft.com/office/powerpoint/2010/main" val="254972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113</a:t>
            </a:fld>
            <a:endParaRPr lang="en-IN" dirty="0"/>
          </a:p>
        </p:txBody>
      </p:sp>
      <p:sp>
        <p:nvSpPr>
          <p:cNvPr id="5" name="Rectangle 4"/>
          <p:cNvSpPr/>
          <p:nvPr/>
        </p:nvSpPr>
        <p:spPr>
          <a:xfrm>
            <a:off x="77821" y="197346"/>
            <a:ext cx="9066179"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rPr>
              <a:t>lightblue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  padding-top: 50px;</a:t>
            </a:r>
          </a:p>
          <a:p>
            <a:pPr lvl="3"/>
            <a:r>
              <a:rPr lang="en-US" dirty="0">
                <a:solidFill>
                  <a:schemeClr val="accent6">
                    <a:lumMod val="75000"/>
                  </a:schemeClr>
                </a:solidFill>
                <a:latin typeface="Cambria" panose="02040503050406030204" pitchFamily="18" charset="0"/>
                <a:ea typeface="Cambria" panose="02040503050406030204" pitchFamily="18" charset="0"/>
              </a:rPr>
              <a:t>  padding-right: 30px;</a:t>
            </a:r>
          </a:p>
          <a:p>
            <a:pPr lvl="3"/>
            <a:r>
              <a:rPr lang="en-US" dirty="0">
                <a:solidFill>
                  <a:schemeClr val="accent6">
                    <a:lumMod val="75000"/>
                  </a:schemeClr>
                </a:solidFill>
                <a:latin typeface="Cambria" panose="02040503050406030204" pitchFamily="18" charset="0"/>
                <a:ea typeface="Cambria" panose="02040503050406030204" pitchFamily="18" charset="0"/>
              </a:rPr>
              <a:t>  padding-bottom: 50px;</a:t>
            </a:r>
          </a:p>
          <a:p>
            <a:pPr lvl="3"/>
            <a:r>
              <a:rPr lang="en-US" dirty="0">
                <a:solidFill>
                  <a:schemeClr val="accent6">
                    <a:lumMod val="75000"/>
                  </a:schemeClr>
                </a:solidFill>
                <a:latin typeface="Cambria" panose="02040503050406030204" pitchFamily="18" charset="0"/>
                <a:ea typeface="Cambria" panose="02040503050406030204" pitchFamily="18" charset="0"/>
              </a:rPr>
              <a:t>  padding-left: 80px;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&lt;div&gt;This div element has a top padding of 50px, a right padding of 30px, a bottom padding of 50px, and a left padding of 80px.&lt;/div&gt;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5797685" y="858364"/>
            <a:ext cx="5515380" cy="2047875"/>
          </a:xfrm>
          <a:prstGeom prst="rect">
            <a:avLst/>
          </a:prstGeom>
          <a:ln w="19050">
            <a:solidFill>
              <a:schemeClr val="tx1"/>
            </a:solidFill>
          </a:ln>
        </p:spPr>
      </p:pic>
    </p:spTree>
    <p:extLst>
      <p:ext uri="{BB962C8B-B14F-4D97-AF65-F5344CB8AC3E}">
        <p14:creationId xmlns:p14="http://schemas.microsoft.com/office/powerpoint/2010/main" val="57548147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Padding - Shorthand Property</a:t>
            </a:r>
            <a:br>
              <a:rPr lang="en-US" dirty="0"/>
            </a:br>
            <a:endParaRPr lang="en-US" dirty="0"/>
          </a:p>
        </p:txBody>
      </p:sp>
      <p:sp>
        <p:nvSpPr>
          <p:cNvPr id="5" name="Content Placeholder 4"/>
          <p:cNvSpPr>
            <a:spLocks noGrp="1"/>
          </p:cNvSpPr>
          <p:nvPr>
            <p:ph idx="1"/>
          </p:nvPr>
        </p:nvSpPr>
        <p:spPr/>
        <p:txBody>
          <a:bodyPr/>
          <a:lstStyle/>
          <a:p>
            <a:r>
              <a:rPr lang="en-US" dirty="0"/>
              <a:t>To shorten the code, it is possible to specify all the padding properties in one property.</a:t>
            </a:r>
          </a:p>
          <a:p>
            <a:r>
              <a:rPr lang="en-US" dirty="0"/>
              <a:t>The padding property is a shorthand property for the following individual padding properties:</a:t>
            </a:r>
          </a:p>
          <a:p>
            <a:r>
              <a:rPr lang="en-US" dirty="0"/>
              <a:t>    padding-top</a:t>
            </a:r>
          </a:p>
          <a:p>
            <a:r>
              <a:rPr lang="en-US" dirty="0"/>
              <a:t>    padding-right</a:t>
            </a:r>
          </a:p>
          <a:p>
            <a:r>
              <a:rPr lang="en-US" dirty="0"/>
              <a:t>    padding-bottom</a:t>
            </a:r>
          </a:p>
          <a:p>
            <a:r>
              <a:rPr lang="en-US" dirty="0"/>
              <a:t>    padding-left</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114</a:t>
            </a:fld>
            <a:endParaRPr lang="en-IN"/>
          </a:p>
        </p:txBody>
      </p:sp>
    </p:spTree>
    <p:extLst>
      <p:ext uri="{BB962C8B-B14F-4D97-AF65-F5344CB8AC3E}">
        <p14:creationId xmlns:p14="http://schemas.microsoft.com/office/powerpoint/2010/main" val="113080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a:bodyPr>
          <a:lstStyle/>
          <a:p>
            <a:r>
              <a:rPr lang="en-US" dirty="0"/>
              <a:t>If the padding property has four values:</a:t>
            </a:r>
          </a:p>
          <a:p>
            <a:r>
              <a:rPr lang="en-US" b="1" dirty="0"/>
              <a:t>    padding: 25px 50px 75px 100px;</a:t>
            </a:r>
          </a:p>
          <a:p>
            <a:r>
              <a:rPr lang="en-US" dirty="0"/>
              <a:t>        top padding is 25px</a:t>
            </a:r>
          </a:p>
          <a:p>
            <a:r>
              <a:rPr lang="en-US" dirty="0"/>
              <a:t>        right padding is 50px</a:t>
            </a:r>
          </a:p>
          <a:p>
            <a:r>
              <a:rPr lang="en-US" dirty="0"/>
              <a:t>        bottom padding is 75px</a:t>
            </a:r>
          </a:p>
          <a:p>
            <a:r>
              <a:rPr lang="en-US" dirty="0"/>
              <a:t>        left padding is 100px</a:t>
            </a:r>
          </a:p>
          <a:p>
            <a:endParaRPr lang="en-US" dirty="0"/>
          </a:p>
          <a:p>
            <a:r>
              <a:rPr lang="en-US" dirty="0"/>
              <a:t>If the padding property has three values:</a:t>
            </a:r>
          </a:p>
          <a:p>
            <a:r>
              <a:rPr lang="en-US" dirty="0"/>
              <a:t>    </a:t>
            </a:r>
            <a:r>
              <a:rPr lang="en-US" b="1" dirty="0"/>
              <a:t>padding: 25px 50px 75px;</a:t>
            </a:r>
          </a:p>
          <a:p>
            <a:r>
              <a:rPr lang="en-US" dirty="0"/>
              <a:t>        top padding is 25px</a:t>
            </a:r>
          </a:p>
          <a:p>
            <a:r>
              <a:rPr lang="en-US" dirty="0"/>
              <a:t>        right and left paddings are 50px</a:t>
            </a:r>
          </a:p>
          <a:p>
            <a:r>
              <a:rPr lang="en-US" dirty="0"/>
              <a:t>        bottom padding is 75px</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115</a:t>
            </a:fld>
            <a:endParaRPr lang="en-IN" dirty="0"/>
          </a:p>
        </p:txBody>
      </p:sp>
    </p:spTree>
    <p:extLst>
      <p:ext uri="{BB962C8B-B14F-4D97-AF65-F5344CB8AC3E}">
        <p14:creationId xmlns:p14="http://schemas.microsoft.com/office/powerpoint/2010/main" val="329344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a:bodyPr>
          <a:lstStyle/>
          <a:p>
            <a:r>
              <a:rPr lang="en-US" dirty="0"/>
              <a:t>If the padding property has two values:</a:t>
            </a:r>
          </a:p>
          <a:p>
            <a:r>
              <a:rPr lang="en-US" b="1" dirty="0"/>
              <a:t>    padding: 25px 50px;</a:t>
            </a:r>
          </a:p>
          <a:p>
            <a:r>
              <a:rPr lang="en-US" dirty="0"/>
              <a:t>        top and bottom paddings are 25px</a:t>
            </a:r>
          </a:p>
          <a:p>
            <a:r>
              <a:rPr lang="en-US" dirty="0"/>
              <a:t>        right and left paddings are 50px</a:t>
            </a:r>
          </a:p>
          <a:p>
            <a:pPr marL="0" indent="0">
              <a:buNone/>
            </a:pPr>
            <a:endParaRPr lang="en-US" dirty="0"/>
          </a:p>
          <a:p>
            <a:r>
              <a:rPr lang="en-US" dirty="0"/>
              <a:t>If the padding property has one value:</a:t>
            </a:r>
          </a:p>
          <a:p>
            <a:r>
              <a:rPr lang="en-US" dirty="0"/>
              <a:t>    </a:t>
            </a:r>
            <a:r>
              <a:rPr lang="en-US" b="1" dirty="0"/>
              <a:t>padding: 25px;</a:t>
            </a:r>
          </a:p>
          <a:p>
            <a:r>
              <a:rPr lang="en-US" dirty="0"/>
              <a:t>        all four paddings are 25px</a:t>
            </a:r>
          </a:p>
          <a:p>
            <a:endParaRPr lang="en-US" dirty="0"/>
          </a:p>
          <a:p>
            <a:r>
              <a:rPr lang="en-US" dirty="0">
                <a:solidFill>
                  <a:schemeClr val="accent6">
                    <a:lumMod val="75000"/>
                  </a:schemeClr>
                </a:solidFill>
              </a:rPr>
              <a:t>div {</a:t>
            </a:r>
          </a:p>
          <a:p>
            <a:r>
              <a:rPr lang="en-US" dirty="0">
                <a:solidFill>
                  <a:schemeClr val="accent6">
                    <a:lumMod val="75000"/>
                  </a:schemeClr>
                </a:solidFill>
              </a:rPr>
              <a:t>  padding: 25px;</a:t>
            </a:r>
          </a:p>
          <a:p>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116</a:t>
            </a:fld>
            <a:endParaRPr lang="en-IN" dirty="0"/>
          </a:p>
        </p:txBody>
      </p:sp>
    </p:spTree>
    <p:extLst>
      <p:ext uri="{BB962C8B-B14F-4D97-AF65-F5344CB8AC3E}">
        <p14:creationId xmlns:p14="http://schemas.microsoft.com/office/powerpoint/2010/main" val="228101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Box Model</a:t>
            </a:r>
            <a:endParaRPr lang="en-US" dirty="0"/>
          </a:p>
        </p:txBody>
      </p:sp>
      <p:sp>
        <p:nvSpPr>
          <p:cNvPr id="3" name="Content Placeholder 2"/>
          <p:cNvSpPr>
            <a:spLocks noGrp="1"/>
          </p:cNvSpPr>
          <p:nvPr>
            <p:ph idx="1"/>
          </p:nvPr>
        </p:nvSpPr>
        <p:spPr/>
        <p:txBody>
          <a:bodyPr/>
          <a:lstStyle/>
          <a:p>
            <a:r>
              <a:rPr lang="en-US" dirty="0">
                <a:solidFill>
                  <a:schemeClr val="tx1"/>
                </a:solidFill>
              </a:rPr>
              <a:t>All HTML elements can be considered as boxes. In CSS, the term "box model" is used when talking about design and layout.</a:t>
            </a:r>
          </a:p>
          <a:p>
            <a:r>
              <a:rPr lang="en-US" dirty="0">
                <a:solidFill>
                  <a:schemeClr val="tx1"/>
                </a:solidFill>
              </a:rPr>
              <a:t>The CSS box model is essentially a box that wraps around every HTML element. It consists of: margins, borders, padding, and the actual content.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117</a:t>
            </a:fld>
            <a:endParaRPr lang="en-IN" dirty="0"/>
          </a:p>
        </p:txBody>
      </p:sp>
      <p:pic>
        <p:nvPicPr>
          <p:cNvPr id="5" name="Content Placeholder 4">
            <a:extLst>
              <a:ext uri="{FF2B5EF4-FFF2-40B4-BE49-F238E27FC236}">
                <a16:creationId xmlns:a16="http://schemas.microsoft.com/office/drawing/2014/main" id="{86986C63-FBB7-4AB9-9D56-B8EE99CB220F}"/>
              </a:ext>
            </a:extLst>
          </p:cNvPr>
          <p:cNvPicPr>
            <a:picLocks noChangeAspect="1"/>
          </p:cNvPicPr>
          <p:nvPr/>
        </p:nvPicPr>
        <p:blipFill>
          <a:blip r:embed="rId2"/>
          <a:stretch>
            <a:fillRect/>
          </a:stretch>
        </p:blipFill>
        <p:spPr>
          <a:xfrm>
            <a:off x="3781189" y="3694416"/>
            <a:ext cx="7315200" cy="2922688"/>
          </a:xfrm>
          <a:prstGeom prst="rect">
            <a:avLst/>
          </a:prstGeom>
        </p:spPr>
      </p:pic>
    </p:spTree>
    <p:extLst>
      <p:ext uri="{BB962C8B-B14F-4D97-AF65-F5344CB8AC3E}">
        <p14:creationId xmlns:p14="http://schemas.microsoft.com/office/powerpoint/2010/main" val="3239383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Arial" panose="020B0604020202020204" pitchFamily="34" charset="0"/>
              <a:buChar char="•"/>
            </a:pPr>
            <a:r>
              <a:rPr lang="en-US" b="1" dirty="0">
                <a:solidFill>
                  <a:srgbClr val="000000"/>
                </a:solidFill>
              </a:rPr>
              <a:t>Content</a:t>
            </a:r>
            <a:r>
              <a:rPr lang="en-US" dirty="0">
                <a:solidFill>
                  <a:srgbClr val="000000"/>
                </a:solidFill>
              </a:rPr>
              <a:t> - The content of the box, where text and images appear</a:t>
            </a:r>
          </a:p>
          <a:p>
            <a:pPr>
              <a:buFont typeface="Arial" panose="020B0604020202020204" pitchFamily="34" charset="0"/>
              <a:buChar char="•"/>
            </a:pPr>
            <a:r>
              <a:rPr lang="en-US" b="1" dirty="0">
                <a:solidFill>
                  <a:srgbClr val="000000"/>
                </a:solidFill>
              </a:rPr>
              <a:t>Padding</a:t>
            </a:r>
            <a:r>
              <a:rPr lang="en-US" dirty="0">
                <a:solidFill>
                  <a:srgbClr val="000000"/>
                </a:solidFill>
              </a:rPr>
              <a:t> - Clears an area around the content. The padding is transparent</a:t>
            </a:r>
          </a:p>
          <a:p>
            <a:pPr>
              <a:buFont typeface="Arial" panose="020B0604020202020204" pitchFamily="34" charset="0"/>
              <a:buChar char="•"/>
            </a:pPr>
            <a:r>
              <a:rPr lang="en-US" b="1" dirty="0">
                <a:solidFill>
                  <a:srgbClr val="000000"/>
                </a:solidFill>
              </a:rPr>
              <a:t>Border</a:t>
            </a:r>
            <a:r>
              <a:rPr lang="en-US" dirty="0">
                <a:solidFill>
                  <a:srgbClr val="000000"/>
                </a:solidFill>
              </a:rPr>
              <a:t> - A border that goes around the padding and content</a:t>
            </a:r>
          </a:p>
          <a:p>
            <a:pPr>
              <a:buFont typeface="Arial" panose="020B0604020202020204" pitchFamily="34" charset="0"/>
              <a:buChar char="•"/>
            </a:pPr>
            <a:r>
              <a:rPr lang="en-US" b="1" dirty="0">
                <a:solidFill>
                  <a:srgbClr val="000000"/>
                </a:solidFill>
              </a:rPr>
              <a:t>Margin</a:t>
            </a:r>
            <a:r>
              <a:rPr lang="en-US" dirty="0">
                <a:solidFill>
                  <a:srgbClr val="000000"/>
                </a:solidFill>
              </a:rPr>
              <a:t> - Clears an area outside the border. The margin is transparent</a:t>
            </a:r>
          </a:p>
          <a:p>
            <a:r>
              <a:rPr lang="en-US" dirty="0">
                <a:solidFill>
                  <a:srgbClr val="000000"/>
                </a:solidFill>
              </a:rPr>
              <a:t>The box model allows us to add a border around elements, and to define space between elements. </a:t>
            </a:r>
          </a:p>
          <a:p>
            <a:endParaRPr lang="en-IN"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118</a:t>
            </a:fld>
            <a:endParaRPr lang="en-IN" dirty="0"/>
          </a:p>
        </p:txBody>
      </p:sp>
    </p:spTree>
    <p:extLst>
      <p:ext uri="{BB962C8B-B14F-4D97-AF65-F5344CB8AC3E}">
        <p14:creationId xmlns:p14="http://schemas.microsoft.com/office/powerpoint/2010/main" val="372030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119</a:t>
            </a:fld>
            <a:endParaRPr lang="en-IN" dirty="0"/>
          </a:p>
        </p:txBody>
      </p:sp>
      <p:sp>
        <p:nvSpPr>
          <p:cNvPr id="5" name="Rectangle 4"/>
          <p:cNvSpPr/>
          <p:nvPr/>
        </p:nvSpPr>
        <p:spPr>
          <a:xfrm>
            <a:off x="175097" y="447040"/>
            <a:ext cx="11031166"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rPr>
              <a:t>lightgrey</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border: 15px solid green;</a:t>
            </a:r>
          </a:p>
          <a:p>
            <a:pPr lvl="3"/>
            <a:r>
              <a:rPr lang="en-US" dirty="0">
                <a:solidFill>
                  <a:schemeClr val="accent6">
                    <a:lumMod val="75000"/>
                  </a:schemeClr>
                </a:solidFill>
                <a:latin typeface="Cambria" panose="02040503050406030204" pitchFamily="18" charset="0"/>
                <a:ea typeface="Cambria" panose="02040503050406030204" pitchFamily="18" charset="0"/>
              </a:rPr>
              <a:t>  padding: 50px;</a:t>
            </a:r>
          </a:p>
          <a:p>
            <a:pPr lvl="3"/>
            <a:r>
              <a:rPr lang="en-US" dirty="0">
                <a:solidFill>
                  <a:schemeClr val="accent6">
                    <a:lumMod val="75000"/>
                  </a:schemeClr>
                </a:solidFill>
                <a:latin typeface="Cambria" panose="02040503050406030204" pitchFamily="18" charset="0"/>
                <a:ea typeface="Cambria" panose="02040503050406030204" pitchFamily="18" charset="0"/>
              </a:rPr>
              <a:t>  margin: 20px;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&lt;div&gt;This text is the content of the box. We have added a 50px padding, 20px margin and a 15px green border.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enim</a:t>
            </a:r>
            <a:r>
              <a:rPr lang="en-US" dirty="0">
                <a:solidFill>
                  <a:schemeClr val="accent6">
                    <a:lumMod val="75000"/>
                  </a:schemeClr>
                </a:solidFill>
                <a:latin typeface="Cambria" panose="02040503050406030204" pitchFamily="18" charset="0"/>
                <a:ea typeface="Cambria" panose="02040503050406030204" pitchFamily="18" charset="0"/>
              </a:rPr>
              <a:t> ad minim </a:t>
            </a:r>
            <a:r>
              <a:rPr lang="en-US" dirty="0" err="1">
                <a:solidFill>
                  <a:schemeClr val="accent6">
                    <a:lumMod val="75000"/>
                  </a:schemeClr>
                </a:solidFill>
                <a:latin typeface="Cambria" panose="02040503050406030204" pitchFamily="18" charset="0"/>
                <a:ea typeface="Cambria" panose="02040503050406030204" pitchFamily="18" charset="0"/>
              </a:rPr>
              <a:t>veniam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quis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nostrud</a:t>
            </a:r>
            <a:r>
              <a:rPr lang="en-US" dirty="0">
                <a:solidFill>
                  <a:schemeClr val="accent6">
                    <a:lumMod val="75000"/>
                  </a:schemeClr>
                </a:solidFill>
                <a:latin typeface="Cambria" panose="02040503050406030204" pitchFamily="18" charset="0"/>
                <a:ea typeface="Cambria" panose="02040503050406030204" pitchFamily="18" charset="0"/>
              </a:rPr>
              <a:t> exercitation </a:t>
            </a:r>
            <a:r>
              <a:rPr lang="en-US" dirty="0" err="1">
                <a:solidFill>
                  <a:schemeClr val="accent6">
                    <a:lumMod val="75000"/>
                  </a:schemeClr>
                </a:solidFill>
                <a:latin typeface="Cambria" panose="02040503050406030204" pitchFamily="18" charset="0"/>
                <a:ea typeface="Cambria" panose="02040503050406030204" pitchFamily="18" charset="0"/>
              </a:rPr>
              <a:t>ullamco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laboris</a:t>
            </a:r>
            <a:r>
              <a:rPr lang="en-US" dirty="0">
                <a:solidFill>
                  <a:schemeClr val="accent6">
                    <a:lumMod val="75000"/>
                  </a:schemeClr>
                </a:solidFill>
                <a:latin typeface="Cambria" panose="02040503050406030204" pitchFamily="18" charset="0"/>
                <a:ea typeface="Cambria" panose="02040503050406030204" pitchFamily="18" charset="0"/>
              </a:rPr>
              <a:t> nisi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aliquip</a:t>
            </a:r>
            <a:r>
              <a:rPr lang="en-US" dirty="0">
                <a:solidFill>
                  <a:schemeClr val="accent6">
                    <a:lumMod val="75000"/>
                  </a:schemeClr>
                </a:solidFill>
                <a:latin typeface="Cambria" panose="02040503050406030204" pitchFamily="18" charset="0"/>
                <a:ea typeface="Cambria" panose="02040503050406030204" pitchFamily="18" charset="0"/>
              </a:rPr>
              <a:t> ex </a:t>
            </a:r>
            <a:r>
              <a:rPr lang="en-US" dirty="0" err="1">
                <a:solidFill>
                  <a:schemeClr val="accent6">
                    <a:lumMod val="75000"/>
                  </a:schemeClr>
                </a:solidFill>
                <a:latin typeface="Cambria" panose="02040503050406030204" pitchFamily="18" charset="0"/>
                <a:ea typeface="Cambria" panose="02040503050406030204" pitchFamily="18" charset="0"/>
              </a:rPr>
              <a:t>ea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commodo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aute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irure</a:t>
            </a:r>
            <a:r>
              <a:rPr lang="en-US" dirty="0">
                <a:solidFill>
                  <a:schemeClr val="accent6">
                    <a:lumMod val="75000"/>
                  </a:schemeClr>
                </a:solidFill>
                <a:latin typeface="Cambria" panose="02040503050406030204" pitchFamily="18" charset="0"/>
                <a:ea typeface="Cambria" panose="02040503050406030204" pitchFamily="18" charset="0"/>
              </a:rPr>
              <a:t> dolor in </a:t>
            </a:r>
            <a:r>
              <a:rPr lang="en-US" dirty="0" err="1">
                <a:solidFill>
                  <a:schemeClr val="accent6">
                    <a:lumMod val="75000"/>
                  </a:schemeClr>
                </a:solidFill>
                <a:latin typeface="Cambria" panose="02040503050406030204" pitchFamily="18" charset="0"/>
                <a:ea typeface="Cambria" panose="02040503050406030204" pitchFamily="18" charset="0"/>
              </a:rPr>
              <a:t>reprehenderit</a:t>
            </a:r>
            <a:r>
              <a:rPr lang="en-US" dirty="0">
                <a:solidFill>
                  <a:schemeClr val="accent6">
                    <a:lumMod val="75000"/>
                  </a:schemeClr>
                </a:solidFill>
                <a:latin typeface="Cambria" panose="02040503050406030204" pitchFamily="18" charset="0"/>
                <a:ea typeface="Cambria" panose="02040503050406030204" pitchFamily="18" charset="0"/>
              </a:rPr>
              <a:t> in </a:t>
            </a:r>
            <a:r>
              <a:rPr lang="en-US" dirty="0" err="1">
                <a:solidFill>
                  <a:schemeClr val="accent6">
                    <a:lumMod val="75000"/>
                  </a:schemeClr>
                </a:solidFill>
                <a:latin typeface="Cambria" panose="02040503050406030204" pitchFamily="18" charset="0"/>
                <a:ea typeface="Cambria" panose="02040503050406030204" pitchFamily="18" charset="0"/>
              </a:rPr>
              <a:t>voluptate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esse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cillum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dolore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fugiat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pariatur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Excepteur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sint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occaecat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cupidatat</a:t>
            </a:r>
            <a:r>
              <a:rPr lang="en-US" dirty="0">
                <a:solidFill>
                  <a:schemeClr val="accent6">
                    <a:lumMod val="75000"/>
                  </a:schemeClr>
                </a:solidFill>
                <a:latin typeface="Cambria" panose="02040503050406030204" pitchFamily="18" charset="0"/>
                <a:ea typeface="Cambria" panose="02040503050406030204" pitchFamily="18" charset="0"/>
              </a:rPr>
              <a:t> non </a:t>
            </a:r>
            <a:r>
              <a:rPr lang="en-US" dirty="0" err="1">
                <a:solidFill>
                  <a:schemeClr val="accent6">
                    <a:lumMod val="75000"/>
                  </a:schemeClr>
                </a:solidFill>
                <a:latin typeface="Cambria" panose="02040503050406030204" pitchFamily="18" charset="0"/>
                <a:ea typeface="Cambria" panose="02040503050406030204" pitchFamily="18" charset="0"/>
              </a:rPr>
              <a:t>proident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sunt</a:t>
            </a:r>
            <a:r>
              <a:rPr lang="en-US" dirty="0">
                <a:solidFill>
                  <a:schemeClr val="accent6">
                    <a:lumMod val="75000"/>
                  </a:schemeClr>
                </a:solidFill>
                <a:latin typeface="Cambria" panose="02040503050406030204" pitchFamily="18" charset="0"/>
                <a:ea typeface="Cambria" panose="02040503050406030204" pitchFamily="18" charset="0"/>
              </a:rPr>
              <a:t> in culpa qui </a:t>
            </a:r>
            <a:r>
              <a:rPr lang="en-US" dirty="0" err="1">
                <a:solidFill>
                  <a:schemeClr val="accent6">
                    <a:lumMod val="75000"/>
                  </a:schemeClr>
                </a:solidFill>
                <a:latin typeface="Cambria" panose="02040503050406030204" pitchFamily="18" charset="0"/>
                <a:ea typeface="Cambria" panose="02040503050406030204" pitchFamily="18" charset="0"/>
              </a:rPr>
              <a:t>officia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deserunt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mollit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anim</a:t>
            </a:r>
            <a:r>
              <a:rPr lang="en-US" dirty="0">
                <a:solidFill>
                  <a:schemeClr val="accent6">
                    <a:lumMod val="75000"/>
                  </a:schemeClr>
                </a:solidFill>
                <a:latin typeface="Cambria" panose="02040503050406030204" pitchFamily="18" charset="0"/>
                <a:ea typeface="Cambria" panose="02040503050406030204" pitchFamily="18" charset="0"/>
              </a:rPr>
              <a:t> id </a:t>
            </a:r>
            <a:r>
              <a:rPr lang="en-US" dirty="0" err="1">
                <a:solidFill>
                  <a:schemeClr val="accent6">
                    <a:lumMod val="75000"/>
                  </a:schemeClr>
                </a:solidFill>
                <a:latin typeface="Cambria" panose="02040503050406030204" pitchFamily="18" charset="0"/>
                <a:ea typeface="Cambria" panose="02040503050406030204" pitchFamily="18" charset="0"/>
              </a:rPr>
              <a:t>est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laborum</a:t>
            </a:r>
            <a:r>
              <a:rPr lang="en-US"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380113" y="447040"/>
            <a:ext cx="6305550" cy="3473208"/>
          </a:xfrm>
          <a:prstGeom prst="rect">
            <a:avLst/>
          </a:prstGeom>
          <a:ln w="19050">
            <a:solidFill>
              <a:schemeClr val="tx1"/>
            </a:solidFill>
          </a:ln>
        </p:spPr>
      </p:pic>
    </p:spTree>
    <p:extLst>
      <p:ext uri="{BB962C8B-B14F-4D97-AF65-F5344CB8AC3E}">
        <p14:creationId xmlns:p14="http://schemas.microsoft.com/office/powerpoint/2010/main" val="992997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12</a:t>
            </a:fld>
            <a:endParaRPr lang="en-IN" dirty="0"/>
          </a:p>
        </p:txBody>
      </p:sp>
      <p:sp>
        <p:nvSpPr>
          <p:cNvPr id="5" name="Rectangle 4"/>
          <p:cNvSpPr/>
          <p:nvPr/>
        </p:nvSpPr>
        <p:spPr>
          <a:xfrm>
            <a:off x="402076" y="218635"/>
            <a:ext cx="8391728" cy="6370975"/>
          </a:xfrm>
          <a:prstGeom prst="rect">
            <a:avLst/>
          </a:prstGeom>
        </p:spPr>
        <p:txBody>
          <a:bodyPr wrap="square">
            <a:spAutoFit/>
          </a:bodyPr>
          <a:lstStyle/>
          <a:p>
            <a:r>
              <a:rPr lang="en-IN" sz="2400" dirty="0">
                <a:solidFill>
                  <a:schemeClr val="accent6">
                    <a:lumMod val="75000"/>
                  </a:schemeClr>
                </a:solidFill>
              </a:rPr>
              <a:t>&lt;!DOCTYPE html&gt;</a:t>
            </a:r>
          </a:p>
          <a:p>
            <a:r>
              <a:rPr lang="en-IN" sz="2400" dirty="0">
                <a:solidFill>
                  <a:schemeClr val="accent6">
                    <a:lumMod val="75000"/>
                  </a:schemeClr>
                </a:solidFill>
              </a:rPr>
              <a:t>&lt;html&gt;											</a:t>
            </a:r>
            <a:r>
              <a:rPr lang="en-IN" sz="2400" b="1" dirty="0"/>
              <a:t>Output:</a:t>
            </a:r>
          </a:p>
          <a:p>
            <a:r>
              <a:rPr lang="en-IN" sz="2400" dirty="0">
                <a:solidFill>
                  <a:schemeClr val="accent6">
                    <a:lumMod val="75000"/>
                  </a:schemeClr>
                </a:solidFill>
              </a:rPr>
              <a:t>	&lt;head&gt;</a:t>
            </a:r>
          </a:p>
          <a:p>
            <a:r>
              <a:rPr lang="en-IN" sz="2400" dirty="0">
                <a:solidFill>
                  <a:schemeClr val="accent6">
                    <a:lumMod val="75000"/>
                  </a:schemeClr>
                </a:solidFill>
              </a:rPr>
              <a:t>		&lt;style&gt;</a:t>
            </a:r>
          </a:p>
          <a:p>
            <a:r>
              <a:rPr lang="en-IN" sz="2400" dirty="0">
                <a:solidFill>
                  <a:schemeClr val="accent6">
                    <a:lumMod val="75000"/>
                  </a:schemeClr>
                </a:solidFill>
              </a:rPr>
              <a:t>			.</a:t>
            </a:r>
            <a:r>
              <a:rPr lang="en-IN" sz="2400" dirty="0" err="1">
                <a:solidFill>
                  <a:schemeClr val="accent6">
                    <a:lumMod val="75000"/>
                  </a:schemeClr>
                </a:solidFill>
              </a:rPr>
              <a:t>center</a:t>
            </a:r>
            <a:r>
              <a:rPr lang="en-IN" sz="2400" dirty="0">
                <a:solidFill>
                  <a:schemeClr val="accent6">
                    <a:lumMod val="75000"/>
                  </a:schemeClr>
                </a:solidFill>
              </a:rPr>
              <a:t> {</a:t>
            </a:r>
          </a:p>
          <a:p>
            <a:r>
              <a:rPr lang="en-IN" sz="2400" dirty="0">
                <a:solidFill>
                  <a:schemeClr val="accent6">
                    <a:lumMod val="75000"/>
                  </a:schemeClr>
                </a:solidFill>
              </a:rPr>
              <a:t>				  text-align: </a:t>
            </a:r>
            <a:r>
              <a:rPr lang="en-IN" sz="2400" dirty="0" err="1">
                <a:solidFill>
                  <a:schemeClr val="accent6">
                    <a:lumMod val="75000"/>
                  </a:schemeClr>
                </a:solidFill>
              </a:rPr>
              <a:t>center</a:t>
            </a:r>
            <a:r>
              <a:rPr lang="en-IN" sz="2400" dirty="0">
                <a:solidFill>
                  <a:schemeClr val="accent6">
                    <a:lumMod val="75000"/>
                  </a:schemeClr>
                </a:solidFill>
              </a:rPr>
              <a:t>;</a:t>
            </a:r>
          </a:p>
          <a:p>
            <a:r>
              <a:rPr lang="en-IN" sz="2400" dirty="0">
                <a:solidFill>
                  <a:schemeClr val="accent6">
                    <a:lumMod val="75000"/>
                  </a:schemeClr>
                </a:solidFill>
              </a:rPr>
              <a:t>				  </a:t>
            </a:r>
            <a:r>
              <a:rPr lang="en-IN" sz="2400" dirty="0" err="1">
                <a:solidFill>
                  <a:schemeClr val="accent6">
                    <a:lumMod val="75000"/>
                  </a:schemeClr>
                </a:solidFill>
              </a:rPr>
              <a:t>color</a:t>
            </a:r>
            <a:r>
              <a:rPr lang="en-IN" sz="2400" dirty="0">
                <a:solidFill>
                  <a:schemeClr val="accent6">
                    <a:lumMod val="75000"/>
                  </a:schemeClr>
                </a:solidFill>
              </a:rPr>
              <a:t>: red;</a:t>
            </a:r>
          </a:p>
          <a:p>
            <a:r>
              <a:rPr lang="en-IN" sz="2400" dirty="0">
                <a:solidFill>
                  <a:schemeClr val="accent6">
                    <a:lumMod val="75000"/>
                  </a:schemeClr>
                </a:solidFill>
              </a:rPr>
              <a:t>				}</a:t>
            </a:r>
          </a:p>
          <a:p>
            <a:r>
              <a:rPr lang="en-IN" sz="2400" dirty="0">
                <a:solidFill>
                  <a:schemeClr val="accent6">
                    <a:lumMod val="75000"/>
                  </a:schemeClr>
                </a:solidFill>
              </a:rPr>
              <a:t>		&lt;/style&gt;</a:t>
            </a:r>
          </a:p>
          <a:p>
            <a:r>
              <a:rPr lang="en-IN" sz="2400" dirty="0">
                <a:solidFill>
                  <a:schemeClr val="accent6">
                    <a:lumMod val="75000"/>
                  </a:schemeClr>
                </a:solidFill>
              </a:rPr>
              <a:t>	&lt;/head&gt;</a:t>
            </a:r>
          </a:p>
          <a:p>
            <a:r>
              <a:rPr lang="en-IN" sz="2400" dirty="0">
                <a:solidFill>
                  <a:schemeClr val="accent6">
                    <a:lumMod val="75000"/>
                  </a:schemeClr>
                </a:solidFill>
              </a:rPr>
              <a:t>	&lt;body&gt;</a:t>
            </a:r>
          </a:p>
          <a:p>
            <a:endParaRPr lang="en-IN" sz="2400" dirty="0">
              <a:solidFill>
                <a:schemeClr val="accent6">
                  <a:lumMod val="75000"/>
                </a:schemeClr>
              </a:solidFill>
            </a:endParaRPr>
          </a:p>
          <a:p>
            <a:r>
              <a:rPr lang="en-IN" sz="2400" dirty="0">
                <a:solidFill>
                  <a:schemeClr val="accent6">
                    <a:lumMod val="75000"/>
                  </a:schemeClr>
                </a:solidFill>
              </a:rPr>
              <a:t>		&lt;h1 class="</a:t>
            </a:r>
            <a:r>
              <a:rPr lang="en-IN" sz="2400" dirty="0" err="1">
                <a:solidFill>
                  <a:schemeClr val="accent6">
                    <a:lumMod val="75000"/>
                  </a:schemeClr>
                </a:solidFill>
              </a:rPr>
              <a:t>center</a:t>
            </a:r>
            <a:r>
              <a:rPr lang="en-IN" sz="2400" dirty="0">
                <a:solidFill>
                  <a:schemeClr val="accent6">
                    <a:lumMod val="75000"/>
                  </a:schemeClr>
                </a:solidFill>
              </a:rPr>
              <a:t>"&gt;Red and </a:t>
            </a:r>
            <a:r>
              <a:rPr lang="en-IN" sz="2400" dirty="0" err="1">
                <a:solidFill>
                  <a:schemeClr val="accent6">
                    <a:lumMod val="75000"/>
                  </a:schemeClr>
                </a:solidFill>
              </a:rPr>
              <a:t>center</a:t>
            </a:r>
            <a:r>
              <a:rPr lang="en-IN" sz="2400" dirty="0">
                <a:solidFill>
                  <a:schemeClr val="accent6">
                    <a:lumMod val="75000"/>
                  </a:schemeClr>
                </a:solidFill>
              </a:rPr>
              <a:t>-aligned heading&lt;/h1&gt;</a:t>
            </a:r>
          </a:p>
          <a:p>
            <a:r>
              <a:rPr lang="en-IN" sz="2400" dirty="0">
                <a:solidFill>
                  <a:schemeClr val="accent6">
                    <a:lumMod val="75000"/>
                  </a:schemeClr>
                </a:solidFill>
              </a:rPr>
              <a:t>		&lt;p class="</a:t>
            </a:r>
            <a:r>
              <a:rPr lang="en-IN" sz="2400" dirty="0" err="1">
                <a:solidFill>
                  <a:schemeClr val="accent6">
                    <a:lumMod val="75000"/>
                  </a:schemeClr>
                </a:solidFill>
              </a:rPr>
              <a:t>center</a:t>
            </a:r>
            <a:r>
              <a:rPr lang="en-IN" sz="2400" dirty="0">
                <a:solidFill>
                  <a:schemeClr val="accent6">
                    <a:lumMod val="75000"/>
                  </a:schemeClr>
                </a:solidFill>
              </a:rPr>
              <a:t>"&gt;Red and </a:t>
            </a:r>
            <a:r>
              <a:rPr lang="en-IN" sz="2400" dirty="0" err="1">
                <a:solidFill>
                  <a:schemeClr val="accent6">
                    <a:lumMod val="75000"/>
                  </a:schemeClr>
                </a:solidFill>
              </a:rPr>
              <a:t>center</a:t>
            </a:r>
            <a:r>
              <a:rPr lang="en-IN" sz="2400" dirty="0">
                <a:solidFill>
                  <a:schemeClr val="accent6">
                    <a:lumMod val="75000"/>
                  </a:schemeClr>
                </a:solidFill>
              </a:rPr>
              <a:t>-aligned paragraph.&lt;/p&gt; </a:t>
            </a:r>
          </a:p>
          <a:p>
            <a:endParaRPr lang="en-IN" sz="2400" dirty="0">
              <a:solidFill>
                <a:schemeClr val="accent6">
                  <a:lumMod val="75000"/>
                </a:schemeClr>
              </a:solidFill>
            </a:endParaRPr>
          </a:p>
          <a:p>
            <a:r>
              <a:rPr lang="en-IN" sz="2400" dirty="0">
                <a:solidFill>
                  <a:schemeClr val="accent6">
                    <a:lumMod val="75000"/>
                  </a:schemeClr>
                </a:solidFill>
              </a:rPr>
              <a:t>	&lt;/body&gt;</a:t>
            </a:r>
          </a:p>
          <a:p>
            <a:r>
              <a:rPr lang="en-IN" sz="2400" dirty="0">
                <a:solidFill>
                  <a:schemeClr val="accent6">
                    <a:lumMod val="75000"/>
                  </a:schemeClr>
                </a:solidFill>
              </a:rPr>
              <a:t>&lt;/html&gt;</a:t>
            </a:r>
          </a:p>
        </p:txBody>
      </p:sp>
      <p:pic>
        <p:nvPicPr>
          <p:cNvPr id="6" name="Picture 5"/>
          <p:cNvPicPr>
            <a:picLocks noChangeAspect="1"/>
          </p:cNvPicPr>
          <p:nvPr/>
        </p:nvPicPr>
        <p:blipFill>
          <a:blip r:embed="rId2"/>
          <a:stretch>
            <a:fillRect/>
          </a:stretch>
        </p:blipFill>
        <p:spPr>
          <a:xfrm>
            <a:off x="5644119" y="1068523"/>
            <a:ext cx="6299370" cy="1685925"/>
          </a:xfrm>
          <a:prstGeom prst="rect">
            <a:avLst/>
          </a:prstGeom>
          <a:ln w="19050">
            <a:solidFill>
              <a:schemeClr val="tx1"/>
            </a:solidFill>
          </a:ln>
        </p:spPr>
      </p:pic>
    </p:spTree>
    <p:extLst>
      <p:ext uri="{BB962C8B-B14F-4D97-AF65-F5344CB8AC3E}">
        <p14:creationId xmlns:p14="http://schemas.microsoft.com/office/powerpoint/2010/main" val="163115223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Width and Height of an Element</a:t>
            </a:r>
            <a:br>
              <a:rPr lang="en-US" dirty="0"/>
            </a:br>
            <a:endParaRPr lang="en-US" dirty="0"/>
          </a:p>
        </p:txBody>
      </p:sp>
      <p:sp>
        <p:nvSpPr>
          <p:cNvPr id="4" name="Content Placeholder 3"/>
          <p:cNvSpPr>
            <a:spLocks noGrp="1"/>
          </p:cNvSpPr>
          <p:nvPr>
            <p:ph idx="1"/>
          </p:nvPr>
        </p:nvSpPr>
        <p:spPr/>
        <p:txBody>
          <a:bodyPr/>
          <a:lstStyle/>
          <a:p>
            <a:r>
              <a:rPr lang="en-US" dirty="0"/>
              <a:t>In order to set the width and height of an element correctly in all browsers, you need to know how the box model works.</a:t>
            </a:r>
          </a:p>
          <a:p>
            <a:r>
              <a:rPr lang="en-US" dirty="0"/>
              <a:t>Important: When you set the width and height properties of an element with CSS, you just set the width and height of the content area. To calculate the full size of an element, you must also add padding, borders and margins.</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120</a:t>
            </a:fld>
            <a:endParaRPr lang="en-IN"/>
          </a:p>
        </p:txBody>
      </p:sp>
    </p:spTree>
    <p:extLst>
      <p:ext uri="{BB962C8B-B14F-4D97-AF65-F5344CB8AC3E}">
        <p14:creationId xmlns:p14="http://schemas.microsoft.com/office/powerpoint/2010/main" val="1389313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 of an Element</a:t>
            </a:r>
          </a:p>
        </p:txBody>
      </p:sp>
      <p:sp>
        <p:nvSpPr>
          <p:cNvPr id="3" name="Content Placeholder 2"/>
          <p:cNvSpPr>
            <a:spLocks noGrp="1"/>
          </p:cNvSpPr>
          <p:nvPr>
            <p:ph idx="1"/>
          </p:nvPr>
        </p:nvSpPr>
        <p:spPr/>
        <p:txBody>
          <a:bodyPr>
            <a:normAutofit/>
          </a:bodyPr>
          <a:lstStyle/>
          <a:p>
            <a:r>
              <a:rPr lang="en-US" dirty="0">
                <a:solidFill>
                  <a:schemeClr val="accent6">
                    <a:lumMod val="75000"/>
                  </a:schemeClr>
                </a:solidFill>
              </a:rPr>
              <a:t>div {</a:t>
            </a:r>
          </a:p>
          <a:p>
            <a:r>
              <a:rPr lang="en-US" dirty="0">
                <a:solidFill>
                  <a:schemeClr val="accent6">
                    <a:lumMod val="75000"/>
                  </a:schemeClr>
                </a:solidFill>
              </a:rPr>
              <a:t>  width: 320px;</a:t>
            </a:r>
          </a:p>
          <a:p>
            <a:r>
              <a:rPr lang="en-US" dirty="0">
                <a:solidFill>
                  <a:schemeClr val="accent6">
                    <a:lumMod val="75000"/>
                  </a:schemeClr>
                </a:solidFill>
              </a:rPr>
              <a:t>  padding: 10px;</a:t>
            </a:r>
          </a:p>
          <a:p>
            <a:r>
              <a:rPr lang="en-US" dirty="0">
                <a:solidFill>
                  <a:schemeClr val="accent6">
                    <a:lumMod val="75000"/>
                  </a:schemeClr>
                </a:solidFill>
              </a:rPr>
              <a:t>  border: 5px solid gray;</a:t>
            </a:r>
          </a:p>
          <a:p>
            <a:r>
              <a:rPr lang="en-US" dirty="0">
                <a:solidFill>
                  <a:schemeClr val="accent6">
                    <a:lumMod val="75000"/>
                  </a:schemeClr>
                </a:solidFill>
              </a:rPr>
              <a:t>  margin: 0;</a:t>
            </a:r>
          </a:p>
          <a:p>
            <a:r>
              <a:rPr lang="en-US" dirty="0">
                <a:solidFill>
                  <a:schemeClr val="accent6">
                    <a:lumMod val="75000"/>
                  </a:schemeClr>
                </a:solidFill>
              </a:rPr>
              <a:t>}</a:t>
            </a:r>
          </a:p>
          <a:p>
            <a:r>
              <a:rPr lang="en-US" dirty="0">
                <a:solidFill>
                  <a:schemeClr val="accent6">
                    <a:lumMod val="75000"/>
                  </a:schemeClr>
                </a:solidFill>
              </a:rPr>
              <a:t>Here is the calculation:</a:t>
            </a:r>
          </a:p>
          <a:p>
            <a:r>
              <a:rPr lang="en-US" dirty="0">
                <a:solidFill>
                  <a:schemeClr val="accent6">
                    <a:lumMod val="75000"/>
                  </a:schemeClr>
                </a:solidFill>
              </a:rPr>
              <a:t>320px (width)+ 20px (left + right padding)+ 10px (left + right border)+ 0px (left + right margin)= 350px </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121</a:t>
            </a:fld>
            <a:endParaRPr lang="en-IN" dirty="0"/>
          </a:p>
        </p:txBody>
      </p:sp>
    </p:spTree>
    <p:extLst>
      <p:ext uri="{BB962C8B-B14F-4D97-AF65-F5344CB8AC3E}">
        <p14:creationId xmlns:p14="http://schemas.microsoft.com/office/powerpoint/2010/main" val="391865406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 of an Element</a:t>
            </a:r>
          </a:p>
        </p:txBody>
      </p:sp>
      <p:sp>
        <p:nvSpPr>
          <p:cNvPr id="3" name="Content Placeholder 2"/>
          <p:cNvSpPr>
            <a:spLocks noGrp="1"/>
          </p:cNvSpPr>
          <p:nvPr>
            <p:ph idx="1"/>
          </p:nvPr>
        </p:nvSpPr>
        <p:spPr/>
        <p:txBody>
          <a:bodyPr/>
          <a:lstStyle/>
          <a:p>
            <a:r>
              <a:rPr lang="en-US" dirty="0"/>
              <a:t>The total width of an element should be calculated like this:</a:t>
            </a:r>
          </a:p>
          <a:p>
            <a:r>
              <a:rPr lang="en-US" dirty="0"/>
              <a:t>Total element width = width + left padding + right padding + left border + right border + left margin + right margin</a:t>
            </a:r>
          </a:p>
          <a:p>
            <a:r>
              <a:rPr lang="en-US" dirty="0"/>
              <a:t>The total height of an element should be calculated like this:</a:t>
            </a:r>
          </a:p>
          <a:p>
            <a:r>
              <a:rPr lang="en-US" dirty="0"/>
              <a:t>Total element height = height + top padding + bottom padding + top border + bottom border + top margin + bottom margin</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122</a:t>
            </a:fld>
            <a:endParaRPr lang="en-IN" dirty="0"/>
          </a:p>
        </p:txBody>
      </p:sp>
    </p:spTree>
    <p:extLst>
      <p:ext uri="{BB962C8B-B14F-4D97-AF65-F5344CB8AC3E}">
        <p14:creationId xmlns:p14="http://schemas.microsoft.com/office/powerpoint/2010/main" val="190722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Text Effects</a:t>
            </a:r>
            <a:br>
              <a:rPr lang="en-US" dirty="0"/>
            </a:br>
            <a:endParaRPr lang="en-US" dirty="0"/>
          </a:p>
        </p:txBody>
      </p:sp>
      <p:sp>
        <p:nvSpPr>
          <p:cNvPr id="3" name="Content Placeholder 2"/>
          <p:cNvSpPr>
            <a:spLocks noGrp="1"/>
          </p:cNvSpPr>
          <p:nvPr>
            <p:ph idx="1"/>
          </p:nvPr>
        </p:nvSpPr>
        <p:spPr/>
        <p:txBody>
          <a:bodyPr/>
          <a:lstStyle/>
          <a:p>
            <a:r>
              <a:rPr lang="en-US" dirty="0"/>
              <a:t>Text Overflow,</a:t>
            </a:r>
          </a:p>
          <a:p>
            <a:r>
              <a:rPr lang="en-US" dirty="0"/>
              <a:t>Word Wrap,</a:t>
            </a:r>
          </a:p>
          <a:p>
            <a:r>
              <a:rPr lang="en-US" dirty="0"/>
              <a:t>Line Breaking Rules,</a:t>
            </a:r>
          </a:p>
          <a:p>
            <a:r>
              <a:rPr lang="en-US" dirty="0"/>
              <a:t>Writing Modes</a:t>
            </a:r>
          </a:p>
          <a:p>
            <a:r>
              <a:rPr lang="en-US" b="1" dirty="0"/>
              <a:t>CSS Text Overflow:</a:t>
            </a:r>
          </a:p>
          <a:p>
            <a:r>
              <a:rPr lang="en-US" dirty="0"/>
              <a:t>The CSS text-overflow property specifies how overflowed content that is not displayed should be signaled to the user.</a:t>
            </a:r>
          </a:p>
          <a:p>
            <a:r>
              <a:rPr lang="en-US" dirty="0"/>
              <a:t>It can be clipped:</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123</a:t>
            </a:fld>
            <a:endParaRPr lang="en-IN" dirty="0"/>
          </a:p>
        </p:txBody>
      </p:sp>
      <p:pic>
        <p:nvPicPr>
          <p:cNvPr id="5" name="Picture 4"/>
          <p:cNvPicPr>
            <a:picLocks noChangeAspect="1"/>
          </p:cNvPicPr>
          <p:nvPr/>
        </p:nvPicPr>
        <p:blipFill>
          <a:blip r:embed="rId2"/>
          <a:stretch>
            <a:fillRect/>
          </a:stretch>
        </p:blipFill>
        <p:spPr>
          <a:xfrm>
            <a:off x="3979119" y="5022107"/>
            <a:ext cx="6296025" cy="1619250"/>
          </a:xfrm>
          <a:prstGeom prst="rect">
            <a:avLst/>
          </a:prstGeom>
        </p:spPr>
      </p:pic>
    </p:spTree>
    <p:extLst>
      <p:ext uri="{BB962C8B-B14F-4D97-AF65-F5344CB8AC3E}">
        <p14:creationId xmlns:p14="http://schemas.microsoft.com/office/powerpoint/2010/main" val="416703086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124</a:t>
            </a:fld>
            <a:endParaRPr lang="en-IN" dirty="0"/>
          </a:p>
        </p:txBody>
      </p:sp>
      <p:sp>
        <p:nvSpPr>
          <p:cNvPr id="5" name="Rectangle 4"/>
          <p:cNvSpPr/>
          <p:nvPr/>
        </p:nvSpPr>
        <p:spPr>
          <a:xfrm>
            <a:off x="184826" y="0"/>
            <a:ext cx="8988357"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a:solidFill>
                  <a:schemeClr val="accent6">
                    <a:lumMod val="75000"/>
                  </a:schemeClr>
                </a:solidFill>
                <a:latin typeface="Cambria" panose="02040503050406030204" pitchFamily="18" charset="0"/>
                <a:ea typeface="Cambria" panose="02040503050406030204" pitchFamily="18" charset="0"/>
              </a:rPr>
              <a:t>p.test1 {</a:t>
            </a:r>
          </a:p>
          <a:p>
            <a:pPr lvl="3"/>
            <a:r>
              <a:rPr lang="en-US" dirty="0">
                <a:solidFill>
                  <a:schemeClr val="accent6">
                    <a:lumMod val="75000"/>
                  </a:schemeClr>
                </a:solidFill>
                <a:latin typeface="Cambria" panose="02040503050406030204" pitchFamily="18" charset="0"/>
                <a:ea typeface="Cambria" panose="02040503050406030204" pitchFamily="18" charset="0"/>
              </a:rPr>
              <a:t>  white-space: </a:t>
            </a:r>
            <a:r>
              <a:rPr lang="en-US" dirty="0" err="1">
                <a:solidFill>
                  <a:schemeClr val="accent6">
                    <a:lumMod val="75000"/>
                  </a:schemeClr>
                </a:solidFill>
                <a:latin typeface="Cambria" panose="02040503050406030204" pitchFamily="18" charset="0"/>
                <a:ea typeface="Cambria" panose="02040503050406030204" pitchFamily="18" charset="0"/>
              </a:rPr>
              <a:t>nowrap</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200px;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  overflow: hidden;</a:t>
            </a:r>
          </a:p>
          <a:p>
            <a:pPr lvl="3"/>
            <a:r>
              <a:rPr lang="en-US" dirty="0">
                <a:solidFill>
                  <a:schemeClr val="accent6">
                    <a:lumMod val="75000"/>
                  </a:schemeClr>
                </a:solidFill>
                <a:latin typeface="Cambria" panose="02040503050406030204" pitchFamily="18" charset="0"/>
                <a:ea typeface="Cambria" panose="02040503050406030204" pitchFamily="18" charset="0"/>
              </a:rPr>
              <a:t>  text-overflow: clip;</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p.test2 {</a:t>
            </a:r>
          </a:p>
          <a:p>
            <a:pPr lvl="3"/>
            <a:r>
              <a:rPr lang="en-US" dirty="0">
                <a:solidFill>
                  <a:schemeClr val="accent6">
                    <a:lumMod val="75000"/>
                  </a:schemeClr>
                </a:solidFill>
                <a:latin typeface="Cambria" panose="02040503050406030204" pitchFamily="18" charset="0"/>
                <a:ea typeface="Cambria" panose="02040503050406030204" pitchFamily="18" charset="0"/>
              </a:rPr>
              <a:t>  white-space: </a:t>
            </a:r>
            <a:r>
              <a:rPr lang="en-US" dirty="0" err="1">
                <a:solidFill>
                  <a:schemeClr val="accent6">
                    <a:lumMod val="75000"/>
                  </a:schemeClr>
                </a:solidFill>
                <a:latin typeface="Cambria" panose="02040503050406030204" pitchFamily="18" charset="0"/>
                <a:ea typeface="Cambria" panose="02040503050406030204" pitchFamily="18" charset="0"/>
              </a:rPr>
              <a:t>nowrap</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200px;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  overflow: hidden;</a:t>
            </a:r>
          </a:p>
          <a:p>
            <a:pPr lvl="3"/>
            <a:r>
              <a:rPr lang="en-US" dirty="0">
                <a:solidFill>
                  <a:schemeClr val="accent6">
                    <a:lumMod val="75000"/>
                  </a:schemeClr>
                </a:solidFill>
                <a:latin typeface="Cambria" panose="02040503050406030204" pitchFamily="18" charset="0"/>
                <a:ea typeface="Cambria" panose="02040503050406030204" pitchFamily="18" charset="0"/>
              </a:rPr>
              <a:t>  text-overflow: ellipsis;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1"/>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6" name="Rectangle 5"/>
          <p:cNvSpPr/>
          <p:nvPr/>
        </p:nvSpPr>
        <p:spPr>
          <a:xfrm>
            <a:off x="5207540" y="286729"/>
            <a:ext cx="6096000" cy="5078313"/>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&lt;h1&gt;The text-overflow Property&lt;/h1&gt;</a:t>
            </a:r>
          </a:p>
          <a:p>
            <a:pPr lvl="2"/>
            <a:r>
              <a:rPr lang="en-US" dirty="0">
                <a:solidFill>
                  <a:schemeClr val="accent6">
                    <a:lumMod val="75000"/>
                  </a:schemeClr>
                </a:solidFill>
                <a:latin typeface="Cambria" panose="02040503050406030204" pitchFamily="18" charset="0"/>
                <a:ea typeface="Cambria" panose="02040503050406030204" pitchFamily="18" charset="0"/>
              </a:rPr>
              <a:t>&lt;p&gt;The following two paragraphs contains a long text that will not fit in the box.&lt;/p&gt;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&lt;h2&gt;text-overflow: clip:&lt;/h2&gt;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class="test1"&gt;This is some long text that will not fit in the box&lt;/p&gt;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&lt;h2&gt;text-overflow: ellipsis:&lt;/h2&gt;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class="test2"&gt;This is some long text that will not fit in the box&lt;/p&gt;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0715615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125</a:t>
            </a:fld>
            <a:endParaRPr lang="en-IN"/>
          </a:p>
        </p:txBody>
      </p:sp>
      <p:pic>
        <p:nvPicPr>
          <p:cNvPr id="3" name="Picture 2"/>
          <p:cNvPicPr>
            <a:picLocks noChangeAspect="1"/>
          </p:cNvPicPr>
          <p:nvPr/>
        </p:nvPicPr>
        <p:blipFill>
          <a:blip r:embed="rId2"/>
          <a:stretch>
            <a:fillRect/>
          </a:stretch>
        </p:blipFill>
        <p:spPr>
          <a:xfrm>
            <a:off x="1643974" y="1173194"/>
            <a:ext cx="8540885" cy="4585580"/>
          </a:xfrm>
          <a:prstGeom prst="rect">
            <a:avLst/>
          </a:prstGeom>
          <a:ln w="19050">
            <a:solidFill>
              <a:schemeClr val="tx1"/>
            </a:solidFill>
          </a:ln>
        </p:spPr>
      </p:pic>
    </p:spTree>
    <p:extLst>
      <p:ext uri="{BB962C8B-B14F-4D97-AF65-F5344CB8AC3E}">
        <p14:creationId xmlns:p14="http://schemas.microsoft.com/office/powerpoint/2010/main" val="336243791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126</a:t>
            </a:fld>
            <a:endParaRPr lang="en-IN" dirty="0"/>
          </a:p>
        </p:txBody>
      </p:sp>
      <p:sp>
        <p:nvSpPr>
          <p:cNvPr id="5" name="Rectangle 4"/>
          <p:cNvSpPr/>
          <p:nvPr/>
        </p:nvSpPr>
        <p:spPr>
          <a:xfrm>
            <a:off x="184826" y="0"/>
            <a:ext cx="8988357" cy="7017306"/>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err="1">
                <a:solidFill>
                  <a:schemeClr val="accent6">
                    <a:lumMod val="75000"/>
                  </a:schemeClr>
                </a:solidFill>
                <a:latin typeface="Cambria" panose="02040503050406030204" pitchFamily="18" charset="0"/>
                <a:ea typeface="Cambria" panose="02040503050406030204" pitchFamily="18" charset="0"/>
              </a:rPr>
              <a:t>div.test</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white-space: </a:t>
            </a:r>
            <a:r>
              <a:rPr lang="en-US" dirty="0" err="1">
                <a:solidFill>
                  <a:schemeClr val="accent6">
                    <a:lumMod val="75000"/>
                  </a:schemeClr>
                </a:solidFill>
                <a:latin typeface="Cambria" panose="02040503050406030204" pitchFamily="18" charset="0"/>
                <a:ea typeface="Cambria" panose="02040503050406030204" pitchFamily="18" charset="0"/>
              </a:rPr>
              <a:t>nowrap</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200px; </a:t>
            </a:r>
          </a:p>
          <a:p>
            <a:pPr lvl="3"/>
            <a:r>
              <a:rPr lang="en-US" dirty="0">
                <a:solidFill>
                  <a:schemeClr val="accent6">
                    <a:lumMod val="75000"/>
                  </a:schemeClr>
                </a:solidFill>
                <a:latin typeface="Cambria" panose="02040503050406030204" pitchFamily="18" charset="0"/>
                <a:ea typeface="Cambria" panose="02040503050406030204" pitchFamily="18" charset="0"/>
              </a:rPr>
              <a:t>  overflow: hidden;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div.test:hover</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overflow: visible;</a:t>
            </a:r>
          </a:p>
          <a:p>
            <a:pPr lvl="3"/>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&lt;p&gt;Hover over the two </a:t>
            </a:r>
            <a:r>
              <a:rPr lang="en-US" dirty="0" err="1">
                <a:solidFill>
                  <a:schemeClr val="accent6">
                    <a:lumMod val="75000"/>
                  </a:schemeClr>
                </a:solidFill>
                <a:latin typeface="Cambria" panose="02040503050406030204" pitchFamily="18" charset="0"/>
                <a:ea typeface="Cambria" panose="02040503050406030204" pitchFamily="18" charset="0"/>
              </a:rPr>
              <a:t>divs</a:t>
            </a:r>
            <a:r>
              <a:rPr lang="en-US" dirty="0">
                <a:solidFill>
                  <a:schemeClr val="accent6">
                    <a:lumMod val="75000"/>
                  </a:schemeClr>
                </a:solidFill>
                <a:latin typeface="Cambria" panose="02040503050406030204" pitchFamily="18" charset="0"/>
                <a:ea typeface="Cambria" panose="02040503050406030204" pitchFamily="18" charset="0"/>
              </a:rPr>
              <a:t> below, to see the entire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&lt;div class="test" style="</a:t>
            </a:r>
            <a:r>
              <a:rPr lang="en-US" dirty="0" err="1">
                <a:solidFill>
                  <a:schemeClr val="accent6">
                    <a:lumMod val="75000"/>
                  </a:schemeClr>
                </a:solidFill>
                <a:latin typeface="Cambria" panose="02040503050406030204" pitchFamily="18" charset="0"/>
                <a:ea typeface="Cambria" panose="02040503050406030204" pitchFamily="18" charset="0"/>
              </a:rPr>
              <a:t>text-overflow:ellipsis</a:t>
            </a:r>
            <a:r>
              <a:rPr lang="en-US" dirty="0">
                <a:solidFill>
                  <a:schemeClr val="accent6">
                    <a:lumMod val="75000"/>
                  </a:schemeClr>
                </a:solidFill>
                <a:latin typeface="Cambria" panose="02040503050406030204" pitchFamily="18" charset="0"/>
                <a:ea typeface="Cambria" panose="02040503050406030204" pitchFamily="18" charset="0"/>
              </a:rPr>
              <a:t>;"&gt;This is some long text that will not fit in the box&lt;/div&gt;</a:t>
            </a:r>
          </a:p>
          <a:p>
            <a:pPr lvl="2"/>
            <a:r>
              <a:rPr lang="en-US" dirty="0">
                <a:solidFill>
                  <a:schemeClr val="accent6">
                    <a:lumMod val="75000"/>
                  </a:schemeClr>
                </a:solidFill>
                <a:latin typeface="Cambria" panose="02040503050406030204" pitchFamily="18" charset="0"/>
                <a:ea typeface="Cambria" panose="02040503050406030204" pitchFamily="18" charset="0"/>
              </a:rPr>
              <a: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&lt;div class="test" style="</a:t>
            </a:r>
            <a:r>
              <a:rPr lang="en-US" dirty="0" err="1">
                <a:solidFill>
                  <a:schemeClr val="accent6">
                    <a:lumMod val="75000"/>
                  </a:schemeClr>
                </a:solidFill>
                <a:latin typeface="Cambria" panose="02040503050406030204" pitchFamily="18" charset="0"/>
                <a:ea typeface="Cambria" panose="02040503050406030204" pitchFamily="18" charset="0"/>
              </a:rPr>
              <a:t>text-overflow:clip</a:t>
            </a:r>
            <a:r>
              <a:rPr lang="en-US" dirty="0">
                <a:solidFill>
                  <a:schemeClr val="accent6">
                    <a:lumMod val="75000"/>
                  </a:schemeClr>
                </a:solidFill>
                <a:latin typeface="Cambria" panose="02040503050406030204" pitchFamily="18" charset="0"/>
                <a:ea typeface="Cambria" panose="02040503050406030204" pitchFamily="18" charset="0"/>
              </a:rPr>
              <a:t>;"&gt;This is some long text that will not fit in the box&lt;/div&gt;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pPr lvl="1"/>
            <a:endParaRPr lang="en-US"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5207540" y="286729"/>
            <a:ext cx="6096000" cy="646331"/>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a:t>
            </a: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50387" t="34730" r="-580" b="41715"/>
          <a:stretch/>
        </p:blipFill>
        <p:spPr>
          <a:xfrm>
            <a:off x="5009744" y="2023352"/>
            <a:ext cx="5048655" cy="1332691"/>
          </a:xfrm>
          <a:prstGeom prst="rect">
            <a:avLst/>
          </a:prstGeom>
          <a:ln w="19050">
            <a:solidFill>
              <a:schemeClr val="tx1"/>
            </a:solidFill>
          </a:ln>
        </p:spPr>
      </p:pic>
    </p:spTree>
    <p:extLst>
      <p:ext uri="{BB962C8B-B14F-4D97-AF65-F5344CB8AC3E}">
        <p14:creationId xmlns:p14="http://schemas.microsoft.com/office/powerpoint/2010/main" val="275692992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Word Wrapping</a:t>
            </a:r>
            <a:br>
              <a:rPr lang="en-US" dirty="0"/>
            </a:br>
            <a:endParaRPr lang="en-US" dirty="0"/>
          </a:p>
        </p:txBody>
      </p:sp>
      <p:sp>
        <p:nvSpPr>
          <p:cNvPr id="4" name="Content Placeholder 3"/>
          <p:cNvSpPr>
            <a:spLocks noGrp="1"/>
          </p:cNvSpPr>
          <p:nvPr>
            <p:ph idx="1"/>
          </p:nvPr>
        </p:nvSpPr>
        <p:spPr/>
        <p:txBody>
          <a:bodyPr>
            <a:normAutofit/>
          </a:bodyPr>
          <a:lstStyle/>
          <a:p>
            <a:r>
              <a:rPr lang="en-US" dirty="0"/>
              <a:t>The CSS word-wrap property allows long words to be able to be broken and wrap onto the next line. </a:t>
            </a:r>
          </a:p>
          <a:p>
            <a:r>
              <a:rPr lang="en-US" dirty="0"/>
              <a:t>If a word is too long to fit within an area, it expands outside:</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127</a:t>
            </a:fld>
            <a:endParaRPr lang="en-IN"/>
          </a:p>
        </p:txBody>
      </p:sp>
      <p:pic>
        <p:nvPicPr>
          <p:cNvPr id="5" name="Picture 4"/>
          <p:cNvPicPr>
            <a:picLocks noChangeAspect="1"/>
          </p:cNvPicPr>
          <p:nvPr/>
        </p:nvPicPr>
        <p:blipFill>
          <a:blip r:embed="rId2"/>
          <a:stretch>
            <a:fillRect/>
          </a:stretch>
        </p:blipFill>
        <p:spPr>
          <a:xfrm>
            <a:off x="3959158" y="2856171"/>
            <a:ext cx="4876800" cy="2362200"/>
          </a:xfrm>
          <a:prstGeom prst="rect">
            <a:avLst/>
          </a:prstGeom>
        </p:spPr>
      </p:pic>
    </p:spTree>
    <p:extLst>
      <p:ext uri="{BB962C8B-B14F-4D97-AF65-F5344CB8AC3E}">
        <p14:creationId xmlns:p14="http://schemas.microsoft.com/office/powerpoint/2010/main" val="288298483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word-wrap property allows you to force the text to wrap - even if it means splitting it in the middle of a word:</a:t>
            </a:r>
          </a:p>
          <a:p>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128</a:t>
            </a:fld>
            <a:endParaRPr lang="en-IN" dirty="0"/>
          </a:p>
        </p:txBody>
      </p:sp>
      <p:pic>
        <p:nvPicPr>
          <p:cNvPr id="5" name="Picture 4"/>
          <p:cNvPicPr>
            <a:picLocks noChangeAspect="1"/>
          </p:cNvPicPr>
          <p:nvPr/>
        </p:nvPicPr>
        <p:blipFill>
          <a:blip r:embed="rId2"/>
          <a:stretch>
            <a:fillRect/>
          </a:stretch>
        </p:blipFill>
        <p:spPr>
          <a:xfrm>
            <a:off x="3848382" y="2361186"/>
            <a:ext cx="2676525" cy="2619375"/>
          </a:xfrm>
          <a:prstGeom prst="rect">
            <a:avLst/>
          </a:prstGeom>
        </p:spPr>
      </p:pic>
    </p:spTree>
    <p:extLst>
      <p:ext uri="{BB962C8B-B14F-4D97-AF65-F5344CB8AC3E}">
        <p14:creationId xmlns:p14="http://schemas.microsoft.com/office/powerpoint/2010/main" val="332864080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129</a:t>
            </a:fld>
            <a:endParaRPr lang="en-IN" dirty="0"/>
          </a:p>
        </p:txBody>
      </p:sp>
      <p:sp>
        <p:nvSpPr>
          <p:cNvPr id="5" name="Rectangle 4"/>
          <p:cNvSpPr/>
          <p:nvPr/>
        </p:nvSpPr>
        <p:spPr>
          <a:xfrm>
            <a:off x="291830" y="474345"/>
            <a:ext cx="8852170"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err="1">
                <a:solidFill>
                  <a:schemeClr val="accent6">
                    <a:lumMod val="75000"/>
                  </a:schemeClr>
                </a:solidFill>
                <a:latin typeface="Cambria" panose="02040503050406030204" pitchFamily="18" charset="0"/>
                <a:ea typeface="Cambria" panose="02040503050406030204" pitchFamily="18" charset="0"/>
              </a:rPr>
              <a:t>p.test</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11em;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  word-wrap: break-word;</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&lt;h1&gt;The word-wrap Property&lt;/h1&gt;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&lt;p class="test"&gt;This paragraph contains a very long word: </a:t>
            </a:r>
            <a:r>
              <a:rPr lang="en-US" dirty="0" err="1">
                <a:solidFill>
                  <a:schemeClr val="accent6">
                    <a:lumMod val="75000"/>
                  </a:schemeClr>
                </a:solidFill>
                <a:latin typeface="Cambria" panose="02040503050406030204" pitchFamily="18" charset="0"/>
                <a:ea typeface="Cambria" panose="02040503050406030204" pitchFamily="18" charset="0"/>
              </a:rPr>
              <a:t>thisisaveryveryveryveryveryverylongword</a:t>
            </a:r>
            <a:r>
              <a:rPr lang="en-US" dirty="0">
                <a:solidFill>
                  <a:schemeClr val="accent6">
                    <a:lumMod val="75000"/>
                  </a:schemeClr>
                </a:solidFill>
                <a:latin typeface="Cambria" panose="02040503050406030204" pitchFamily="18" charset="0"/>
                <a:ea typeface="Cambria" panose="02040503050406030204" pitchFamily="18" charset="0"/>
              </a:rPr>
              <a:t>. The long word will break and wrap to the next line.&lt;/p&gt;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838825" y="838200"/>
            <a:ext cx="5086350" cy="2590800"/>
          </a:xfrm>
          <a:prstGeom prst="rect">
            <a:avLst/>
          </a:prstGeom>
          <a:ln w="19050">
            <a:solidFill>
              <a:schemeClr val="tx1"/>
            </a:solidFill>
          </a:ln>
        </p:spPr>
      </p:pic>
    </p:spTree>
    <p:extLst>
      <p:ext uri="{BB962C8B-B14F-4D97-AF65-F5344CB8AC3E}">
        <p14:creationId xmlns:p14="http://schemas.microsoft.com/office/powerpoint/2010/main" val="3369926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13</a:t>
            </a:fld>
            <a:endParaRPr lang="en-IN"/>
          </a:p>
        </p:txBody>
      </p:sp>
      <p:sp>
        <p:nvSpPr>
          <p:cNvPr id="3" name="Rectangle 2"/>
          <p:cNvSpPr/>
          <p:nvPr/>
        </p:nvSpPr>
        <p:spPr>
          <a:xfrm>
            <a:off x="233462" y="0"/>
            <a:ext cx="10303395" cy="7355860"/>
          </a:xfrm>
          <a:prstGeom prst="rect">
            <a:avLst/>
          </a:prstGeom>
        </p:spPr>
        <p:txBody>
          <a:bodyPr wrap="square">
            <a:spAutoFit/>
          </a:bodyPr>
          <a:lstStyle/>
          <a:p>
            <a:r>
              <a:rPr lang="en-US" dirty="0"/>
              <a:t>HTML elements can also refer to more than one class.</a:t>
            </a:r>
          </a:p>
          <a:p>
            <a:r>
              <a:rPr lang="en-US" dirty="0"/>
              <a:t>In this example the &lt;p&gt; element will be styled according to class="center" and to class="large“.</a:t>
            </a:r>
          </a:p>
          <a:p>
            <a:r>
              <a:rPr lang="en-US" sz="1900" dirty="0">
                <a:solidFill>
                  <a:schemeClr val="accent6">
                    <a:lumMod val="75000"/>
                  </a:schemeClr>
                </a:solidFill>
              </a:rPr>
              <a:t>&lt;!DOCTYPE html&gt;</a:t>
            </a:r>
          </a:p>
          <a:p>
            <a:r>
              <a:rPr lang="en-US" sz="1900" dirty="0">
                <a:solidFill>
                  <a:schemeClr val="accent6">
                    <a:lumMod val="75000"/>
                  </a:schemeClr>
                </a:solidFill>
              </a:rPr>
              <a:t>&lt;html&gt;</a:t>
            </a:r>
          </a:p>
          <a:p>
            <a:r>
              <a:rPr lang="en-US" sz="1900" dirty="0">
                <a:solidFill>
                  <a:schemeClr val="accent6">
                    <a:lumMod val="75000"/>
                  </a:schemeClr>
                </a:solidFill>
              </a:rPr>
              <a:t>&lt;head&gt;												</a:t>
            </a:r>
            <a:r>
              <a:rPr lang="en-US" sz="1900" b="1" dirty="0">
                <a:solidFill>
                  <a:schemeClr val="accent6">
                    <a:lumMod val="75000"/>
                  </a:schemeClr>
                </a:solidFill>
              </a:rPr>
              <a:t>     Output:</a:t>
            </a:r>
          </a:p>
          <a:p>
            <a:r>
              <a:rPr lang="en-US" sz="1900" dirty="0">
                <a:solidFill>
                  <a:schemeClr val="accent6">
                    <a:lumMod val="75000"/>
                  </a:schemeClr>
                </a:solidFill>
              </a:rPr>
              <a:t>	&lt;style&gt;</a:t>
            </a:r>
          </a:p>
          <a:p>
            <a:r>
              <a:rPr lang="en-US" sz="1900" dirty="0">
                <a:solidFill>
                  <a:schemeClr val="accent6">
                    <a:lumMod val="75000"/>
                  </a:schemeClr>
                </a:solidFill>
              </a:rPr>
              <a:t>		</a:t>
            </a:r>
            <a:r>
              <a:rPr lang="en-US" sz="1900" dirty="0" err="1">
                <a:solidFill>
                  <a:schemeClr val="accent6">
                    <a:lumMod val="75000"/>
                  </a:schemeClr>
                </a:solidFill>
              </a:rPr>
              <a:t>p.center</a:t>
            </a:r>
            <a:r>
              <a:rPr lang="en-US" sz="1900" dirty="0">
                <a:solidFill>
                  <a:schemeClr val="accent6">
                    <a:lumMod val="75000"/>
                  </a:schemeClr>
                </a:solidFill>
              </a:rPr>
              <a:t> {</a:t>
            </a:r>
          </a:p>
          <a:p>
            <a:r>
              <a:rPr lang="en-US" sz="1900" dirty="0">
                <a:solidFill>
                  <a:schemeClr val="accent6">
                    <a:lumMod val="75000"/>
                  </a:schemeClr>
                </a:solidFill>
              </a:rPr>
              <a:t>			  text-align: center;</a:t>
            </a:r>
          </a:p>
          <a:p>
            <a:r>
              <a:rPr lang="en-US" sz="1900" dirty="0">
                <a:solidFill>
                  <a:schemeClr val="accent6">
                    <a:lumMod val="75000"/>
                  </a:schemeClr>
                </a:solidFill>
              </a:rPr>
              <a:t>			  color: red;</a:t>
            </a:r>
          </a:p>
          <a:p>
            <a:r>
              <a:rPr lang="en-US" sz="1900" dirty="0">
                <a:solidFill>
                  <a:schemeClr val="accent6">
                    <a:lumMod val="75000"/>
                  </a:schemeClr>
                </a:solidFill>
              </a:rPr>
              <a:t>			}</a:t>
            </a:r>
          </a:p>
          <a:p>
            <a:endParaRPr lang="en-US" sz="1900" dirty="0">
              <a:solidFill>
                <a:schemeClr val="accent6">
                  <a:lumMod val="75000"/>
                </a:schemeClr>
              </a:solidFill>
            </a:endParaRPr>
          </a:p>
          <a:p>
            <a:r>
              <a:rPr lang="en-US" sz="1900" dirty="0">
                <a:solidFill>
                  <a:schemeClr val="accent6">
                    <a:lumMod val="75000"/>
                  </a:schemeClr>
                </a:solidFill>
              </a:rPr>
              <a:t>		</a:t>
            </a:r>
            <a:r>
              <a:rPr lang="en-US" sz="1900" dirty="0" err="1">
                <a:solidFill>
                  <a:schemeClr val="accent6">
                    <a:lumMod val="75000"/>
                  </a:schemeClr>
                </a:solidFill>
              </a:rPr>
              <a:t>p.large</a:t>
            </a:r>
            <a:r>
              <a:rPr lang="en-US" sz="1900" dirty="0">
                <a:solidFill>
                  <a:schemeClr val="accent6">
                    <a:lumMod val="75000"/>
                  </a:schemeClr>
                </a:solidFill>
              </a:rPr>
              <a:t> {</a:t>
            </a:r>
          </a:p>
          <a:p>
            <a:r>
              <a:rPr lang="en-US" sz="1900" dirty="0">
                <a:solidFill>
                  <a:schemeClr val="accent6">
                    <a:lumMod val="75000"/>
                  </a:schemeClr>
                </a:solidFill>
              </a:rPr>
              <a:t>			  font-size: 300%;</a:t>
            </a:r>
          </a:p>
          <a:p>
            <a:r>
              <a:rPr lang="en-US" sz="1900" dirty="0">
                <a:solidFill>
                  <a:schemeClr val="accent6">
                    <a:lumMod val="75000"/>
                  </a:schemeClr>
                </a:solidFill>
              </a:rPr>
              <a:t>			}</a:t>
            </a:r>
          </a:p>
          <a:p>
            <a:r>
              <a:rPr lang="en-US" sz="1900" dirty="0">
                <a:solidFill>
                  <a:schemeClr val="accent6">
                    <a:lumMod val="75000"/>
                  </a:schemeClr>
                </a:solidFill>
              </a:rPr>
              <a:t>	&lt;/style&gt;</a:t>
            </a:r>
          </a:p>
          <a:p>
            <a:r>
              <a:rPr lang="en-US" sz="1900" dirty="0">
                <a:solidFill>
                  <a:schemeClr val="accent6">
                    <a:lumMod val="75000"/>
                  </a:schemeClr>
                </a:solidFill>
              </a:rPr>
              <a:t>&lt;/head&gt;</a:t>
            </a:r>
          </a:p>
          <a:p>
            <a:r>
              <a:rPr lang="en-IN" sz="1900" dirty="0">
                <a:solidFill>
                  <a:schemeClr val="accent6">
                    <a:lumMod val="75000"/>
                  </a:schemeClr>
                </a:solidFill>
              </a:rPr>
              <a:t>&lt;body&gt;</a:t>
            </a:r>
          </a:p>
          <a:p>
            <a:r>
              <a:rPr lang="en-IN" sz="1900" dirty="0">
                <a:solidFill>
                  <a:schemeClr val="accent6">
                    <a:lumMod val="75000"/>
                  </a:schemeClr>
                </a:solidFill>
              </a:rPr>
              <a:t>		</a:t>
            </a:r>
            <a:r>
              <a:rPr lang="en-US" sz="1900" dirty="0">
                <a:solidFill>
                  <a:schemeClr val="accent6">
                    <a:lumMod val="75000"/>
                  </a:schemeClr>
                </a:solidFill>
              </a:rPr>
              <a:t>&lt;h1 class="center"&gt;This heading will not be affected&lt;/h1&gt;</a:t>
            </a:r>
          </a:p>
          <a:p>
            <a:r>
              <a:rPr lang="en-US" sz="1900" dirty="0">
                <a:solidFill>
                  <a:schemeClr val="accent6">
                    <a:lumMod val="75000"/>
                  </a:schemeClr>
                </a:solidFill>
              </a:rPr>
              <a:t>		&lt;p class="center"&gt;This paragraph will be red and center-aligned.&lt;/p&gt;</a:t>
            </a:r>
          </a:p>
          <a:p>
            <a:r>
              <a:rPr lang="en-US" sz="1900" dirty="0">
                <a:solidFill>
                  <a:schemeClr val="accent6">
                    <a:lumMod val="75000"/>
                  </a:schemeClr>
                </a:solidFill>
              </a:rPr>
              <a:t>		&lt;p class="center large"&gt;This paragraph will be red, center-aligned, and in a large font-size.&lt;/p&gt;</a:t>
            </a:r>
            <a:endParaRPr lang="en-IN" sz="1900" dirty="0">
              <a:solidFill>
                <a:schemeClr val="accent6">
                  <a:lumMod val="75000"/>
                </a:schemeClr>
              </a:solidFill>
            </a:endParaRPr>
          </a:p>
          <a:p>
            <a:endParaRPr lang="en-IN" sz="1900" dirty="0">
              <a:solidFill>
                <a:schemeClr val="accent6">
                  <a:lumMod val="75000"/>
                </a:schemeClr>
              </a:solidFill>
            </a:endParaRPr>
          </a:p>
          <a:p>
            <a:r>
              <a:rPr lang="en-IN" sz="1900" dirty="0">
                <a:solidFill>
                  <a:schemeClr val="accent6">
                    <a:lumMod val="75000"/>
                  </a:schemeClr>
                </a:solidFill>
              </a:rPr>
              <a:t>	&lt;/body&gt;</a:t>
            </a:r>
          </a:p>
          <a:p>
            <a:r>
              <a:rPr lang="en-IN" sz="1900" dirty="0">
                <a:solidFill>
                  <a:schemeClr val="accent6">
                    <a:lumMod val="75000"/>
                  </a:schemeClr>
                </a:solidFill>
              </a:rPr>
              <a:t>&lt;/html&gt;</a:t>
            </a:r>
          </a:p>
          <a:p>
            <a:endParaRPr lang="en-US" dirty="0">
              <a:solidFill>
                <a:schemeClr val="accent6">
                  <a:lumMod val="75000"/>
                </a:schemeClr>
              </a:solidFill>
            </a:endParaRPr>
          </a:p>
        </p:txBody>
      </p:sp>
      <p:pic>
        <p:nvPicPr>
          <p:cNvPr id="4" name="Picture 3"/>
          <p:cNvPicPr>
            <a:picLocks noChangeAspect="1"/>
          </p:cNvPicPr>
          <p:nvPr/>
        </p:nvPicPr>
        <p:blipFill>
          <a:blip r:embed="rId2"/>
          <a:stretch>
            <a:fillRect/>
          </a:stretch>
        </p:blipFill>
        <p:spPr>
          <a:xfrm>
            <a:off x="6045435" y="1185849"/>
            <a:ext cx="5942284" cy="2355614"/>
          </a:xfrm>
          <a:prstGeom prst="rect">
            <a:avLst/>
          </a:prstGeom>
          <a:ln w="19050">
            <a:solidFill>
              <a:schemeClr val="tx1"/>
            </a:solidFill>
          </a:ln>
        </p:spPr>
      </p:pic>
    </p:spTree>
    <p:extLst>
      <p:ext uri="{BB962C8B-B14F-4D97-AF65-F5344CB8AC3E}">
        <p14:creationId xmlns:p14="http://schemas.microsoft.com/office/powerpoint/2010/main" val="19173052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Word Breaking</a:t>
            </a:r>
            <a:br>
              <a:rPr lang="en-US" dirty="0"/>
            </a:br>
            <a:endParaRPr lang="en-US" dirty="0"/>
          </a:p>
        </p:txBody>
      </p:sp>
      <p:sp>
        <p:nvSpPr>
          <p:cNvPr id="4" name="Content Placeholder 3"/>
          <p:cNvSpPr>
            <a:spLocks noGrp="1"/>
          </p:cNvSpPr>
          <p:nvPr>
            <p:ph idx="1"/>
          </p:nvPr>
        </p:nvSpPr>
        <p:spPr/>
        <p:txBody>
          <a:bodyPr/>
          <a:lstStyle/>
          <a:p>
            <a:r>
              <a:rPr lang="en-US" dirty="0"/>
              <a:t>The CSS word-break property specifies line breaking rules.</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130</a:t>
            </a:fld>
            <a:endParaRPr lang="en-IN"/>
          </a:p>
        </p:txBody>
      </p:sp>
      <p:pic>
        <p:nvPicPr>
          <p:cNvPr id="5" name="Picture 4"/>
          <p:cNvPicPr>
            <a:picLocks noChangeAspect="1"/>
          </p:cNvPicPr>
          <p:nvPr/>
        </p:nvPicPr>
        <p:blipFill>
          <a:blip r:embed="rId2"/>
          <a:stretch>
            <a:fillRect/>
          </a:stretch>
        </p:blipFill>
        <p:spPr>
          <a:xfrm>
            <a:off x="3717891" y="2002985"/>
            <a:ext cx="2771775" cy="3571875"/>
          </a:xfrm>
          <a:prstGeom prst="rect">
            <a:avLst/>
          </a:prstGeom>
        </p:spPr>
      </p:pic>
    </p:spTree>
    <p:extLst>
      <p:ext uri="{BB962C8B-B14F-4D97-AF65-F5344CB8AC3E}">
        <p14:creationId xmlns:p14="http://schemas.microsoft.com/office/powerpoint/2010/main" val="122331586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131</a:t>
            </a:fld>
            <a:endParaRPr lang="en-IN" dirty="0"/>
          </a:p>
        </p:txBody>
      </p:sp>
      <p:sp>
        <p:nvSpPr>
          <p:cNvPr id="5" name="Rectangle 4"/>
          <p:cNvSpPr/>
          <p:nvPr/>
        </p:nvSpPr>
        <p:spPr>
          <a:xfrm>
            <a:off x="175097" y="117693"/>
            <a:ext cx="8900809" cy="646330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a:solidFill>
                  <a:schemeClr val="accent6">
                    <a:lumMod val="75000"/>
                  </a:schemeClr>
                </a:solidFill>
                <a:latin typeface="Cambria" panose="02040503050406030204" pitchFamily="18" charset="0"/>
                <a:ea typeface="Cambria" panose="02040503050406030204" pitchFamily="18" charset="0"/>
              </a:rPr>
              <a:t>p.test1 {</a:t>
            </a:r>
          </a:p>
          <a:p>
            <a:pPr lvl="3"/>
            <a:r>
              <a:rPr lang="en-US" dirty="0">
                <a:solidFill>
                  <a:schemeClr val="accent6">
                    <a:lumMod val="75000"/>
                  </a:schemeClr>
                </a:solidFill>
                <a:latin typeface="Cambria" panose="02040503050406030204" pitchFamily="18" charset="0"/>
                <a:ea typeface="Cambria" panose="02040503050406030204" pitchFamily="18" charset="0"/>
              </a:rPr>
              <a:t>  width: 140px;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  word-break: keep-all;</a:t>
            </a:r>
          </a:p>
          <a:p>
            <a:pPr lvl="3"/>
            <a:r>
              <a:rPr lang="en-US" dirty="0">
                <a:solidFill>
                  <a:schemeClr val="accent6">
                    <a:lumMod val="75000"/>
                  </a:schemeClr>
                </a:solidFill>
                <a:latin typeface="Cambria" panose="02040503050406030204" pitchFamily="18" charset="0"/>
                <a:ea typeface="Cambria" panose="02040503050406030204" pitchFamily="18" charset="0"/>
              </a:rPr>
              <a:t>}s</a:t>
            </a:r>
          </a:p>
          <a:p>
            <a:pPr lvl="3"/>
            <a:r>
              <a:rPr lang="en-US" dirty="0">
                <a:solidFill>
                  <a:schemeClr val="accent6">
                    <a:lumMod val="75000"/>
                  </a:schemeClr>
                </a:solidFill>
                <a:latin typeface="Cambria" panose="02040503050406030204" pitchFamily="18" charset="0"/>
                <a:ea typeface="Cambria" panose="02040503050406030204" pitchFamily="18" charset="0"/>
              </a:rPr>
              <a:t>  width: 140px; </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#000000;</a:t>
            </a:r>
          </a:p>
          <a:p>
            <a:pPr lvl="3"/>
            <a:r>
              <a:rPr lang="en-US" dirty="0">
                <a:solidFill>
                  <a:schemeClr val="accent6">
                    <a:lumMod val="75000"/>
                  </a:schemeClr>
                </a:solidFill>
                <a:latin typeface="Cambria" panose="02040503050406030204" pitchFamily="18" charset="0"/>
                <a:ea typeface="Cambria" panose="02040503050406030204" pitchFamily="18" charset="0"/>
              </a:rPr>
              <a:t>  word-break: break-all;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&lt;h1&gt;The word-break Property&lt;/h1&gt;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class="test1"&gt;This paragraph contains some text. This line will-break-at-hyphens.&lt;/p&gt;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class="test2"&gt;This paragraph contains some text. The lines will break at any character.&lt;/p&gt;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932251" y="571601"/>
            <a:ext cx="5638800" cy="3438525"/>
          </a:xfrm>
          <a:prstGeom prst="rect">
            <a:avLst/>
          </a:prstGeom>
          <a:ln w="19050">
            <a:solidFill>
              <a:schemeClr val="tx1"/>
            </a:solidFill>
          </a:ln>
        </p:spPr>
      </p:pic>
    </p:spTree>
    <p:extLst>
      <p:ext uri="{BB962C8B-B14F-4D97-AF65-F5344CB8AC3E}">
        <p14:creationId xmlns:p14="http://schemas.microsoft.com/office/powerpoint/2010/main" val="263120114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Writing Mode</a:t>
            </a:r>
            <a:br>
              <a:rPr lang="en-US" dirty="0"/>
            </a:br>
            <a:endParaRPr lang="en-US" dirty="0"/>
          </a:p>
        </p:txBody>
      </p:sp>
      <p:sp>
        <p:nvSpPr>
          <p:cNvPr id="4" name="Content Placeholder 3"/>
          <p:cNvSpPr>
            <a:spLocks noGrp="1"/>
          </p:cNvSpPr>
          <p:nvPr>
            <p:ph idx="1"/>
          </p:nvPr>
        </p:nvSpPr>
        <p:spPr/>
        <p:txBody>
          <a:bodyPr/>
          <a:lstStyle/>
          <a:p>
            <a:r>
              <a:rPr lang="en-US" dirty="0"/>
              <a:t>The CSS writing-mode property specifies whether lines of text are laid out horizontally or vertically.</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132</a:t>
            </a:fld>
            <a:endParaRPr lang="en-IN"/>
          </a:p>
        </p:txBody>
      </p:sp>
      <p:pic>
        <p:nvPicPr>
          <p:cNvPr id="5" name="Picture 4"/>
          <p:cNvPicPr>
            <a:picLocks noChangeAspect="1"/>
          </p:cNvPicPr>
          <p:nvPr/>
        </p:nvPicPr>
        <p:blipFill>
          <a:blip r:embed="rId2"/>
          <a:stretch>
            <a:fillRect/>
          </a:stretch>
        </p:blipFill>
        <p:spPr>
          <a:xfrm>
            <a:off x="3995129" y="2092257"/>
            <a:ext cx="5972175" cy="1447800"/>
          </a:xfrm>
          <a:prstGeom prst="rect">
            <a:avLst/>
          </a:prstGeom>
        </p:spPr>
      </p:pic>
    </p:spTree>
    <p:extLst>
      <p:ext uri="{BB962C8B-B14F-4D97-AF65-F5344CB8AC3E}">
        <p14:creationId xmlns:p14="http://schemas.microsoft.com/office/powerpoint/2010/main" val="331960746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133</a:t>
            </a:fld>
            <a:endParaRPr lang="en-IN" dirty="0"/>
          </a:p>
        </p:txBody>
      </p:sp>
      <p:sp>
        <p:nvSpPr>
          <p:cNvPr id="5" name="Rectangle 4"/>
          <p:cNvSpPr/>
          <p:nvPr/>
        </p:nvSpPr>
        <p:spPr>
          <a:xfrm>
            <a:off x="107004" y="241839"/>
            <a:ext cx="10390944"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a:solidFill>
                  <a:schemeClr val="accent6">
                    <a:lumMod val="75000"/>
                  </a:schemeClr>
                </a:solidFill>
                <a:latin typeface="Cambria" panose="02040503050406030204" pitchFamily="18" charset="0"/>
                <a:ea typeface="Cambria" panose="02040503050406030204" pitchFamily="18" charset="0"/>
              </a:rPr>
              <a:t>p.test1 {</a:t>
            </a:r>
          </a:p>
          <a:p>
            <a:pPr lvl="3"/>
            <a:r>
              <a:rPr lang="en-US" dirty="0">
                <a:solidFill>
                  <a:schemeClr val="accent6">
                    <a:lumMod val="75000"/>
                  </a:schemeClr>
                </a:solidFill>
                <a:latin typeface="Cambria" panose="02040503050406030204" pitchFamily="18" charset="0"/>
                <a:ea typeface="Cambria" panose="02040503050406030204" pitchFamily="18" charset="0"/>
              </a:rPr>
              <a:t>  writing-mode: horizontal-</a:t>
            </a:r>
            <a:r>
              <a:rPr lang="en-US" dirty="0" err="1">
                <a:solidFill>
                  <a:schemeClr val="accent6">
                    <a:lumMod val="75000"/>
                  </a:schemeClr>
                </a:solidFill>
                <a:latin typeface="Cambria" panose="02040503050406030204" pitchFamily="18" charset="0"/>
                <a:ea typeface="Cambria" panose="02040503050406030204" pitchFamily="18" charset="0"/>
              </a:rPr>
              <a:t>tb</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span.test2 {</a:t>
            </a:r>
          </a:p>
          <a:p>
            <a:pPr lvl="3"/>
            <a:r>
              <a:rPr lang="en-US" dirty="0">
                <a:solidFill>
                  <a:schemeClr val="accent6">
                    <a:lumMod val="75000"/>
                  </a:schemeClr>
                </a:solidFill>
                <a:latin typeface="Cambria" panose="02040503050406030204" pitchFamily="18" charset="0"/>
                <a:ea typeface="Cambria" panose="02040503050406030204" pitchFamily="18" charset="0"/>
              </a:rPr>
              <a:t>  writing-mode: vertical-</a:t>
            </a:r>
            <a:r>
              <a:rPr lang="en-US" dirty="0" err="1">
                <a:solidFill>
                  <a:schemeClr val="accent6">
                    <a:lumMod val="75000"/>
                  </a:schemeClr>
                </a:solidFill>
                <a:latin typeface="Cambria" panose="02040503050406030204" pitchFamily="18" charset="0"/>
                <a:ea typeface="Cambria" panose="02040503050406030204" pitchFamily="18" charset="0"/>
              </a:rPr>
              <a:t>rl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p.test2 {</a:t>
            </a:r>
          </a:p>
          <a:p>
            <a:pPr lvl="3"/>
            <a:r>
              <a:rPr lang="en-US" dirty="0">
                <a:solidFill>
                  <a:schemeClr val="accent6">
                    <a:lumMod val="75000"/>
                  </a:schemeClr>
                </a:solidFill>
                <a:latin typeface="Cambria" panose="02040503050406030204" pitchFamily="18" charset="0"/>
                <a:ea typeface="Cambria" panose="02040503050406030204" pitchFamily="18" charset="0"/>
              </a:rPr>
              <a:t>  writing-mode: vertical-</a:t>
            </a:r>
            <a:r>
              <a:rPr lang="en-US" dirty="0" err="1">
                <a:solidFill>
                  <a:schemeClr val="accent6">
                    <a:lumMod val="75000"/>
                  </a:schemeClr>
                </a:solidFill>
                <a:latin typeface="Cambria" panose="02040503050406030204" pitchFamily="18" charset="0"/>
                <a:ea typeface="Cambria" panose="02040503050406030204" pitchFamily="18" charset="0"/>
              </a:rPr>
              <a:t>rl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class="test1"&gt;Some text with default writing-mode.&lt;/p&gt;</a:t>
            </a:r>
          </a:p>
          <a:p>
            <a:pPr lvl="2"/>
            <a:r>
              <a:rPr lang="en-US" dirty="0">
                <a:solidFill>
                  <a:schemeClr val="accent6">
                    <a:lumMod val="75000"/>
                  </a:schemeClr>
                </a:solidFill>
                <a:latin typeface="Cambria" panose="02040503050406030204" pitchFamily="18" charset="0"/>
                <a:ea typeface="Cambria" panose="02040503050406030204" pitchFamily="18" charset="0"/>
              </a:rPr>
              <a:t>&lt;p&gt;Some text with a span element with a &lt;span class="test2"&gt;vertical-</a:t>
            </a:r>
            <a:r>
              <a:rPr lang="en-US" dirty="0" err="1">
                <a:solidFill>
                  <a:schemeClr val="accent6">
                    <a:lumMod val="75000"/>
                  </a:schemeClr>
                </a:solidFill>
                <a:latin typeface="Cambria" panose="02040503050406030204" pitchFamily="18" charset="0"/>
                <a:ea typeface="Cambria" panose="02040503050406030204" pitchFamily="18" charset="0"/>
              </a:rPr>
              <a:t>rl</a:t>
            </a:r>
            <a:r>
              <a:rPr lang="en-US" dirty="0">
                <a:solidFill>
                  <a:schemeClr val="accent6">
                    <a:lumMod val="75000"/>
                  </a:schemeClr>
                </a:solidFill>
                <a:latin typeface="Cambria" panose="02040503050406030204" pitchFamily="18" charset="0"/>
                <a:ea typeface="Cambria" panose="02040503050406030204" pitchFamily="18" charset="0"/>
              </a:rPr>
              <a:t>&lt;/span&gt; writing-mode.&lt;/p&gt;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class="test2"&gt;Some text with writing-mode: vertical-</a:t>
            </a:r>
            <a:r>
              <a:rPr lang="en-US" dirty="0" err="1">
                <a:solidFill>
                  <a:schemeClr val="accent6">
                    <a:lumMod val="75000"/>
                  </a:schemeClr>
                </a:solidFill>
                <a:latin typeface="Cambria" panose="02040503050406030204" pitchFamily="18" charset="0"/>
                <a:ea typeface="Cambria" panose="02040503050406030204" pitchFamily="18" charset="0"/>
              </a:rPr>
              <a:t>rl</a:t>
            </a:r>
            <a:r>
              <a:rPr lang="en-US" dirty="0">
                <a:solidFill>
                  <a:schemeClr val="accent6">
                    <a:lumMod val="75000"/>
                  </a:schemeClr>
                </a:solidFill>
                <a:latin typeface="Cambria" panose="02040503050406030204" pitchFamily="18" charset="0"/>
                <a:ea typeface="Cambria" panose="02040503050406030204" pitchFamily="18" charset="0"/>
              </a:rPr>
              <a: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794645" y="495808"/>
            <a:ext cx="5505450" cy="3560628"/>
          </a:xfrm>
          <a:prstGeom prst="rect">
            <a:avLst/>
          </a:prstGeom>
          <a:ln w="19050">
            <a:solidFill>
              <a:schemeClr val="tx1"/>
            </a:solidFill>
          </a:ln>
        </p:spPr>
      </p:pic>
    </p:spTree>
    <p:extLst>
      <p:ext uri="{BB962C8B-B14F-4D97-AF65-F5344CB8AC3E}">
        <p14:creationId xmlns:p14="http://schemas.microsoft.com/office/powerpoint/2010/main" val="137846939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2D Transforms</a:t>
            </a:r>
            <a:br>
              <a:rPr lang="en-US" dirty="0"/>
            </a:br>
            <a:endParaRPr lang="en-US" dirty="0"/>
          </a:p>
        </p:txBody>
      </p:sp>
      <p:sp>
        <p:nvSpPr>
          <p:cNvPr id="4" name="Content Placeholder 3"/>
          <p:cNvSpPr>
            <a:spLocks noGrp="1"/>
          </p:cNvSpPr>
          <p:nvPr>
            <p:ph idx="1"/>
          </p:nvPr>
        </p:nvSpPr>
        <p:spPr/>
        <p:txBody>
          <a:bodyPr>
            <a:normAutofit fontScale="85000" lnSpcReduction="20000"/>
          </a:bodyPr>
          <a:lstStyle/>
          <a:p>
            <a:r>
              <a:rPr lang="en-US" dirty="0"/>
              <a:t>CSS transforms allow you to move, rotate, scale, and skew elements.</a:t>
            </a:r>
          </a:p>
          <a:p>
            <a:endParaRPr lang="en-US" b="1" dirty="0"/>
          </a:p>
          <a:p>
            <a:r>
              <a:rPr lang="en-US" b="1" dirty="0"/>
              <a:t>CSS 2D Transforms Methods</a:t>
            </a:r>
            <a:endParaRPr lang="en-US" dirty="0"/>
          </a:p>
          <a:p>
            <a:r>
              <a:rPr lang="en-US" dirty="0"/>
              <a:t>With the CSS transform property you can use the following 2D transformation methods:</a:t>
            </a:r>
          </a:p>
          <a:p>
            <a:endParaRPr lang="en-US" dirty="0"/>
          </a:p>
          <a:p>
            <a:r>
              <a:rPr lang="en-US" dirty="0"/>
              <a:t>    translate()</a:t>
            </a:r>
          </a:p>
          <a:p>
            <a:r>
              <a:rPr lang="en-US" dirty="0"/>
              <a:t>    rotate()</a:t>
            </a:r>
          </a:p>
          <a:p>
            <a:r>
              <a:rPr lang="en-US" dirty="0"/>
              <a:t>    </a:t>
            </a:r>
            <a:r>
              <a:rPr lang="en-US" dirty="0" err="1"/>
              <a:t>scaleX</a:t>
            </a:r>
            <a:r>
              <a:rPr lang="en-US" dirty="0"/>
              <a:t>()</a:t>
            </a:r>
          </a:p>
          <a:p>
            <a:r>
              <a:rPr lang="en-US" dirty="0"/>
              <a:t>    </a:t>
            </a:r>
            <a:r>
              <a:rPr lang="en-US" dirty="0" err="1"/>
              <a:t>scaleY</a:t>
            </a:r>
            <a:r>
              <a:rPr lang="en-US" dirty="0"/>
              <a:t>()</a:t>
            </a:r>
          </a:p>
          <a:p>
            <a:r>
              <a:rPr lang="en-US" dirty="0"/>
              <a:t>    scale()</a:t>
            </a:r>
          </a:p>
          <a:p>
            <a:r>
              <a:rPr lang="en-US" dirty="0"/>
              <a:t>    </a:t>
            </a:r>
            <a:r>
              <a:rPr lang="en-US" dirty="0" err="1"/>
              <a:t>skewX</a:t>
            </a:r>
            <a:r>
              <a:rPr lang="en-US" dirty="0"/>
              <a:t>()</a:t>
            </a:r>
          </a:p>
          <a:p>
            <a:r>
              <a:rPr lang="en-US" dirty="0"/>
              <a:t>    </a:t>
            </a:r>
            <a:r>
              <a:rPr lang="en-US" dirty="0" err="1"/>
              <a:t>skewY</a:t>
            </a:r>
            <a:r>
              <a:rPr lang="en-US" dirty="0"/>
              <a:t>()</a:t>
            </a:r>
          </a:p>
          <a:p>
            <a:r>
              <a:rPr lang="en-US" dirty="0"/>
              <a:t>    skew()</a:t>
            </a:r>
          </a:p>
          <a:p>
            <a:r>
              <a:rPr lang="en-US" dirty="0"/>
              <a:t>    matrix()</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134</a:t>
            </a:fld>
            <a:endParaRPr lang="en-IN"/>
          </a:p>
        </p:txBody>
      </p:sp>
    </p:spTree>
    <p:extLst>
      <p:ext uri="{BB962C8B-B14F-4D97-AF65-F5344CB8AC3E}">
        <p14:creationId xmlns:p14="http://schemas.microsoft.com/office/powerpoint/2010/main" val="281287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translate() Method</a:t>
            </a:r>
            <a:br>
              <a:rPr lang="en-US" dirty="0"/>
            </a:br>
            <a:endParaRPr lang="en-US" dirty="0"/>
          </a:p>
        </p:txBody>
      </p:sp>
      <p:sp>
        <p:nvSpPr>
          <p:cNvPr id="3" name="Content Placeholder 2"/>
          <p:cNvSpPr>
            <a:spLocks noGrp="1"/>
          </p:cNvSpPr>
          <p:nvPr>
            <p:ph idx="1"/>
          </p:nvPr>
        </p:nvSpPr>
        <p:spPr>
          <a:xfrm>
            <a:off x="3496004" y="776559"/>
            <a:ext cx="8011236" cy="5120640"/>
          </a:xfrm>
        </p:spPr>
        <p:txBody>
          <a:bodyPr/>
          <a:lstStyle/>
          <a:p>
            <a:r>
              <a:rPr lang="en-US" dirty="0"/>
              <a:t>The translate() method moves an element from its current position (according to the parameters given for the X-axis and the Y-axis).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r>
              <a:rPr lang="en-US" dirty="0"/>
              <a:t>The following example moves the &lt;div&gt; element 50 pixels to the right, and 100 pixels down from its current position</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135</a:t>
            </a:fld>
            <a:endParaRPr lang="en-IN" dirty="0"/>
          </a:p>
        </p:txBody>
      </p:sp>
      <p:pic>
        <p:nvPicPr>
          <p:cNvPr id="5" name="Picture 4"/>
          <p:cNvPicPr>
            <a:picLocks noChangeAspect="1"/>
          </p:cNvPicPr>
          <p:nvPr/>
        </p:nvPicPr>
        <p:blipFill>
          <a:blip r:embed="rId2"/>
          <a:stretch>
            <a:fillRect/>
          </a:stretch>
        </p:blipFill>
        <p:spPr>
          <a:xfrm>
            <a:off x="3904236" y="2433626"/>
            <a:ext cx="2457450" cy="1962150"/>
          </a:xfrm>
          <a:prstGeom prst="rect">
            <a:avLst/>
          </a:prstGeom>
        </p:spPr>
      </p:pic>
    </p:spTree>
    <p:extLst>
      <p:ext uri="{BB962C8B-B14F-4D97-AF65-F5344CB8AC3E}">
        <p14:creationId xmlns:p14="http://schemas.microsoft.com/office/powerpoint/2010/main" val="3857248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136</a:t>
            </a:fld>
            <a:endParaRPr lang="en-IN" dirty="0"/>
          </a:p>
        </p:txBody>
      </p:sp>
      <p:sp>
        <p:nvSpPr>
          <p:cNvPr id="5" name="Rectangle 4"/>
          <p:cNvSpPr/>
          <p:nvPr/>
        </p:nvSpPr>
        <p:spPr>
          <a:xfrm>
            <a:off x="719847" y="58847"/>
            <a:ext cx="8424153"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  transform: translate(50px,100px);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moved 50 pixels to the right, and 100 pixels down from its current position.</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p>
          <a:p>
            <a:endParaRPr lang="en-US" dirty="0"/>
          </a:p>
        </p:txBody>
      </p:sp>
      <p:pic>
        <p:nvPicPr>
          <p:cNvPr id="6" name="Picture 5"/>
          <p:cNvPicPr>
            <a:picLocks noChangeAspect="1"/>
          </p:cNvPicPr>
          <p:nvPr/>
        </p:nvPicPr>
        <p:blipFill>
          <a:blip r:embed="rId2"/>
          <a:stretch>
            <a:fillRect/>
          </a:stretch>
        </p:blipFill>
        <p:spPr>
          <a:xfrm>
            <a:off x="6599505" y="287979"/>
            <a:ext cx="4800093" cy="3752850"/>
          </a:xfrm>
          <a:prstGeom prst="rect">
            <a:avLst/>
          </a:prstGeom>
          <a:ln w="19050">
            <a:solidFill>
              <a:schemeClr val="tx1"/>
            </a:solidFill>
          </a:ln>
        </p:spPr>
      </p:pic>
    </p:spTree>
    <p:extLst>
      <p:ext uri="{BB962C8B-B14F-4D97-AF65-F5344CB8AC3E}">
        <p14:creationId xmlns:p14="http://schemas.microsoft.com/office/powerpoint/2010/main" val="50303571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rotate() Method</a:t>
            </a:r>
          </a:p>
        </p:txBody>
      </p:sp>
      <p:sp>
        <p:nvSpPr>
          <p:cNvPr id="3" name="Content Placeholder 2"/>
          <p:cNvSpPr>
            <a:spLocks noGrp="1"/>
          </p:cNvSpPr>
          <p:nvPr>
            <p:ph idx="1"/>
          </p:nvPr>
        </p:nvSpPr>
        <p:spPr/>
        <p:txBody>
          <a:bodyPr/>
          <a:lstStyle/>
          <a:p>
            <a:r>
              <a:rPr lang="en-US" dirty="0"/>
              <a:t>The rotate() method rotates an element clockwise or counter-clockwise according to a given degree.</a:t>
            </a:r>
          </a:p>
          <a:p>
            <a:endParaRPr lang="en-US" dirty="0"/>
          </a:p>
          <a:p>
            <a:endParaRPr lang="en-US" dirty="0"/>
          </a:p>
          <a:p>
            <a:endParaRPr lang="en-US" dirty="0"/>
          </a:p>
          <a:p>
            <a:endParaRPr lang="en-US" dirty="0"/>
          </a:p>
          <a:p>
            <a:endParaRPr lang="en-US" dirty="0"/>
          </a:p>
          <a:p>
            <a:r>
              <a:rPr lang="en-US" dirty="0"/>
              <a:t>The following example rotates the &lt;div&gt; element clockwise with 20 degrees.</a:t>
            </a:r>
          </a:p>
          <a:p>
            <a:r>
              <a:rPr lang="en-US" dirty="0"/>
              <a:t>Using negative values will rotate the element counter-clockwise.</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137</a:t>
            </a:fld>
            <a:endParaRPr lang="en-IN" dirty="0"/>
          </a:p>
        </p:txBody>
      </p:sp>
      <p:pic>
        <p:nvPicPr>
          <p:cNvPr id="5" name="Picture 4"/>
          <p:cNvPicPr>
            <a:picLocks noChangeAspect="1"/>
          </p:cNvPicPr>
          <p:nvPr/>
        </p:nvPicPr>
        <p:blipFill>
          <a:blip r:embed="rId2"/>
          <a:stretch>
            <a:fillRect/>
          </a:stretch>
        </p:blipFill>
        <p:spPr>
          <a:xfrm>
            <a:off x="4123413" y="2042707"/>
            <a:ext cx="2486025" cy="1819275"/>
          </a:xfrm>
          <a:prstGeom prst="rect">
            <a:avLst/>
          </a:prstGeom>
        </p:spPr>
      </p:pic>
    </p:spTree>
    <p:extLst>
      <p:ext uri="{BB962C8B-B14F-4D97-AF65-F5344CB8AC3E}">
        <p14:creationId xmlns:p14="http://schemas.microsoft.com/office/powerpoint/2010/main" val="4105231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138</a:t>
            </a:fld>
            <a:endParaRPr lang="en-IN" dirty="0"/>
          </a:p>
        </p:txBody>
      </p:sp>
      <p:sp>
        <p:nvSpPr>
          <p:cNvPr id="5" name="Rectangle 4"/>
          <p:cNvSpPr/>
          <p:nvPr/>
        </p:nvSpPr>
        <p:spPr>
          <a:xfrm>
            <a:off x="719847" y="58847"/>
            <a:ext cx="8424153" cy="7017306"/>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rotate(20deg);</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	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	This div element is rotated clockwise 20 degrees.</a:t>
            </a:r>
          </a:p>
          <a:p>
            <a:pPr lvl="2"/>
            <a:r>
              <a:rPr lang="en-US" dirty="0">
                <a:solidFill>
                  <a:schemeClr val="accent6">
                    <a:lumMod val="75000"/>
                  </a:schemeClr>
                </a:solidFill>
                <a:latin typeface="Cambria" panose="02040503050406030204" pitchFamily="18" charset="0"/>
                <a:ea typeface="Cambria" panose="02040503050406030204" pitchFamily="18" charset="0"/>
              </a:rPr>
              <a:t>&lt;/div&gt;&gt;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p>
          <a:p>
            <a:endParaRPr lang="en-US" dirty="0"/>
          </a:p>
        </p:txBody>
      </p:sp>
      <p:pic>
        <p:nvPicPr>
          <p:cNvPr id="2" name="Picture 1"/>
          <p:cNvPicPr>
            <a:picLocks noChangeAspect="1"/>
          </p:cNvPicPr>
          <p:nvPr/>
        </p:nvPicPr>
        <p:blipFill>
          <a:blip r:embed="rId2"/>
          <a:stretch>
            <a:fillRect/>
          </a:stretch>
        </p:blipFill>
        <p:spPr>
          <a:xfrm>
            <a:off x="6075123" y="613754"/>
            <a:ext cx="5324475" cy="3743325"/>
          </a:xfrm>
          <a:prstGeom prst="rect">
            <a:avLst/>
          </a:prstGeom>
          <a:ln w="19050">
            <a:solidFill>
              <a:schemeClr val="tx1"/>
            </a:solidFill>
          </a:ln>
        </p:spPr>
      </p:pic>
    </p:spTree>
    <p:extLst>
      <p:ext uri="{BB962C8B-B14F-4D97-AF65-F5344CB8AC3E}">
        <p14:creationId xmlns:p14="http://schemas.microsoft.com/office/powerpoint/2010/main" val="94754107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scale() Method</a:t>
            </a:r>
            <a:br>
              <a:rPr lang="en-US" dirty="0"/>
            </a:br>
            <a:endParaRPr lang="en-US" dirty="0"/>
          </a:p>
        </p:txBody>
      </p:sp>
      <p:sp>
        <p:nvSpPr>
          <p:cNvPr id="3" name="Content Placeholder 2"/>
          <p:cNvSpPr>
            <a:spLocks noGrp="1"/>
          </p:cNvSpPr>
          <p:nvPr>
            <p:ph idx="1"/>
          </p:nvPr>
        </p:nvSpPr>
        <p:spPr/>
        <p:txBody>
          <a:bodyPr/>
          <a:lstStyle/>
          <a:p>
            <a:r>
              <a:rPr lang="en-US" dirty="0"/>
              <a:t>The scale() method increases or decreases the size of an element (according to the parameters given for the width and height).</a:t>
            </a:r>
          </a:p>
          <a:p>
            <a:endParaRPr lang="en-US" dirty="0"/>
          </a:p>
          <a:p>
            <a:endParaRPr lang="en-US" dirty="0"/>
          </a:p>
          <a:p>
            <a:endParaRPr lang="en-US" dirty="0"/>
          </a:p>
          <a:p>
            <a:endParaRPr lang="en-US" dirty="0"/>
          </a:p>
          <a:p>
            <a:endParaRPr lang="en-US" dirty="0"/>
          </a:p>
          <a:p>
            <a:r>
              <a:rPr lang="en-US" dirty="0"/>
              <a:t>The following example increases the &lt;div&gt; element to be two times of its original width, and three times of its original height: </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139</a:t>
            </a:fld>
            <a:endParaRPr lang="en-IN" dirty="0"/>
          </a:p>
        </p:txBody>
      </p:sp>
      <p:pic>
        <p:nvPicPr>
          <p:cNvPr id="5" name="Picture 4"/>
          <p:cNvPicPr>
            <a:picLocks noChangeAspect="1"/>
          </p:cNvPicPr>
          <p:nvPr/>
        </p:nvPicPr>
        <p:blipFill>
          <a:blip r:embed="rId2"/>
          <a:stretch>
            <a:fillRect/>
          </a:stretch>
        </p:blipFill>
        <p:spPr>
          <a:xfrm>
            <a:off x="4552950" y="2319337"/>
            <a:ext cx="3086100" cy="2219325"/>
          </a:xfrm>
          <a:prstGeom prst="rect">
            <a:avLst/>
          </a:prstGeom>
        </p:spPr>
      </p:pic>
    </p:spTree>
    <p:extLst>
      <p:ext uri="{BB962C8B-B14F-4D97-AF65-F5344CB8AC3E}">
        <p14:creationId xmlns:p14="http://schemas.microsoft.com/office/powerpoint/2010/main" val="243396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The CSS id Selector</a:t>
            </a:r>
            <a:br>
              <a:rPr lang="en-IN" dirty="0"/>
            </a:br>
            <a:endParaRPr lang="en-US" dirty="0"/>
          </a:p>
        </p:txBody>
      </p:sp>
      <p:sp>
        <p:nvSpPr>
          <p:cNvPr id="6" name="Content Placeholder 5"/>
          <p:cNvSpPr>
            <a:spLocks noGrp="1"/>
          </p:cNvSpPr>
          <p:nvPr>
            <p:ph idx="1"/>
          </p:nvPr>
        </p:nvSpPr>
        <p:spPr/>
        <p:txBody>
          <a:bodyPr/>
          <a:lstStyle/>
          <a:p>
            <a:r>
              <a:rPr lang="en-US" dirty="0">
                <a:solidFill>
                  <a:schemeClr val="tx1"/>
                </a:solidFill>
              </a:rPr>
              <a:t>The id selector uses the id attribute of an HTML element to select a specific element.</a:t>
            </a:r>
          </a:p>
          <a:p>
            <a:r>
              <a:rPr lang="en-US" dirty="0">
                <a:solidFill>
                  <a:schemeClr val="tx1"/>
                </a:solidFill>
              </a:rPr>
              <a:t>The id of an element is unique within a page, so the id selector is used to select one unique element!</a:t>
            </a:r>
          </a:p>
          <a:p>
            <a:r>
              <a:rPr lang="en-US" dirty="0">
                <a:solidFill>
                  <a:schemeClr val="tx1"/>
                </a:solidFill>
              </a:rPr>
              <a:t>To select an element with a specific id, write a hash (#) character, followed by the id of the element.</a:t>
            </a:r>
          </a:p>
          <a:p>
            <a:r>
              <a:rPr lang="en-US" b="1" dirty="0">
                <a:solidFill>
                  <a:schemeClr val="tx1"/>
                </a:solidFill>
              </a:rPr>
              <a:t>Note:</a:t>
            </a:r>
            <a:r>
              <a:rPr lang="en-US" dirty="0">
                <a:solidFill>
                  <a:schemeClr val="tx1"/>
                </a:solidFill>
              </a:rPr>
              <a:t> An id name cannot start with a number!</a:t>
            </a:r>
          </a:p>
          <a:p>
            <a:r>
              <a:rPr lang="en-IN" dirty="0">
                <a:solidFill>
                  <a:schemeClr val="accent6">
                    <a:lumMod val="75000"/>
                  </a:schemeClr>
                </a:solidFill>
              </a:rPr>
              <a:t>The difference between class and id, although similar, is that class may apply to several parts of a page whereas id applies only to one and it should be unique.</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14</a:t>
            </a:fld>
            <a:endParaRPr lang="en-IN"/>
          </a:p>
        </p:txBody>
      </p:sp>
    </p:spTree>
    <p:extLst>
      <p:ext uri="{BB962C8B-B14F-4D97-AF65-F5344CB8AC3E}">
        <p14:creationId xmlns:p14="http://schemas.microsoft.com/office/powerpoint/2010/main" val="203307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140</a:t>
            </a:fld>
            <a:endParaRPr lang="en-IN" dirty="0"/>
          </a:p>
        </p:txBody>
      </p:sp>
      <p:sp>
        <p:nvSpPr>
          <p:cNvPr id="5" name="Rectangle 4"/>
          <p:cNvSpPr/>
          <p:nvPr/>
        </p:nvSpPr>
        <p:spPr>
          <a:xfrm>
            <a:off x="719847" y="58847"/>
            <a:ext cx="8424153" cy="646330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margin: 150px;</a:t>
            </a:r>
          </a:p>
          <a:p>
            <a:pPr lvl="3"/>
            <a:r>
              <a:rPr lang="en-US" dirty="0">
                <a:solidFill>
                  <a:schemeClr val="accent6">
                    <a:lumMod val="75000"/>
                  </a:schemeClr>
                </a:solidFill>
                <a:latin typeface="Cambria" panose="02040503050406030204" pitchFamily="18" charset="0"/>
                <a:ea typeface="Cambria" panose="02040503050406030204" pitchFamily="18" charset="0"/>
              </a:rPr>
              <a:t>  width: 200px;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  transform: scale(2,3);</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two times of its original width, and three times of its original height.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marL="690563" lvl="2"/>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p>
          <a:p>
            <a:endParaRPr lang="en-US" dirty="0"/>
          </a:p>
        </p:txBody>
      </p:sp>
      <p:pic>
        <p:nvPicPr>
          <p:cNvPr id="3" name="Picture 2"/>
          <p:cNvPicPr>
            <a:picLocks noChangeAspect="1"/>
          </p:cNvPicPr>
          <p:nvPr/>
        </p:nvPicPr>
        <p:blipFill>
          <a:blip r:embed="rId2"/>
          <a:stretch>
            <a:fillRect/>
          </a:stretch>
        </p:blipFill>
        <p:spPr>
          <a:xfrm>
            <a:off x="5619750" y="594908"/>
            <a:ext cx="5294684" cy="3325340"/>
          </a:xfrm>
          <a:prstGeom prst="rect">
            <a:avLst/>
          </a:prstGeom>
          <a:ln w="19050">
            <a:solidFill>
              <a:schemeClr val="tx1"/>
            </a:solidFill>
          </a:ln>
        </p:spPr>
      </p:pic>
    </p:spTree>
    <p:extLst>
      <p:ext uri="{BB962C8B-B14F-4D97-AF65-F5344CB8AC3E}">
        <p14:creationId xmlns:p14="http://schemas.microsoft.com/office/powerpoint/2010/main" val="353751454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scaleX</a:t>
            </a:r>
            <a:r>
              <a:rPr lang="en-US" dirty="0"/>
              <a:t>() Method</a:t>
            </a:r>
            <a:br>
              <a:rPr lang="en-US" dirty="0"/>
            </a:br>
            <a:endParaRPr lang="en-US" dirty="0"/>
          </a:p>
        </p:txBody>
      </p:sp>
      <p:sp>
        <p:nvSpPr>
          <p:cNvPr id="3" name="Content Placeholder 2"/>
          <p:cNvSpPr>
            <a:spLocks noGrp="1"/>
          </p:cNvSpPr>
          <p:nvPr>
            <p:ph idx="1"/>
          </p:nvPr>
        </p:nvSpPr>
        <p:spPr/>
        <p:txBody>
          <a:bodyPr>
            <a:normAutofit/>
          </a:bodyPr>
          <a:lstStyle/>
          <a:p>
            <a:r>
              <a:rPr lang="en-US" dirty="0"/>
              <a:t>The </a:t>
            </a:r>
            <a:r>
              <a:rPr lang="en-US" dirty="0" err="1"/>
              <a:t>scaleX</a:t>
            </a:r>
            <a:r>
              <a:rPr lang="en-US" dirty="0"/>
              <a:t>() method increases or decreases the width of an element.</a:t>
            </a:r>
          </a:p>
          <a:p>
            <a:r>
              <a:rPr lang="en-US" dirty="0"/>
              <a:t>The following example increases the &lt;div&gt; element to be two times of its original width.</a:t>
            </a:r>
          </a:p>
          <a:p>
            <a:r>
              <a:rPr lang="en-US" dirty="0">
                <a:solidFill>
                  <a:schemeClr val="accent6">
                    <a:lumMod val="75000"/>
                  </a:schemeClr>
                </a:solidFill>
              </a:rPr>
              <a:t>div {</a:t>
            </a:r>
          </a:p>
          <a:p>
            <a:r>
              <a:rPr lang="en-US" dirty="0">
                <a:solidFill>
                  <a:schemeClr val="accent6">
                    <a:lumMod val="75000"/>
                  </a:schemeClr>
                </a:solidFill>
              </a:rPr>
              <a:t>  transform: </a:t>
            </a:r>
            <a:r>
              <a:rPr lang="en-US" dirty="0" err="1">
                <a:solidFill>
                  <a:schemeClr val="accent6">
                    <a:lumMod val="75000"/>
                  </a:schemeClr>
                </a:solidFill>
              </a:rPr>
              <a:t>scaleX</a:t>
            </a:r>
            <a:r>
              <a:rPr lang="en-US" dirty="0">
                <a:solidFill>
                  <a:schemeClr val="accent6">
                    <a:lumMod val="75000"/>
                  </a:schemeClr>
                </a:solidFill>
              </a:rPr>
              <a:t>(2);</a:t>
            </a:r>
          </a:p>
          <a:p>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141</a:t>
            </a:fld>
            <a:endParaRPr lang="en-IN" dirty="0"/>
          </a:p>
        </p:txBody>
      </p:sp>
    </p:spTree>
    <p:extLst>
      <p:ext uri="{BB962C8B-B14F-4D97-AF65-F5344CB8AC3E}">
        <p14:creationId xmlns:p14="http://schemas.microsoft.com/office/powerpoint/2010/main" val="121470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The </a:t>
            </a:r>
            <a:r>
              <a:rPr lang="en-US" dirty="0" err="1">
                <a:solidFill>
                  <a:schemeClr val="bg1"/>
                </a:solidFill>
              </a:rPr>
              <a:t>scaleY</a:t>
            </a:r>
            <a:r>
              <a:rPr lang="en-US" dirty="0">
                <a:solidFill>
                  <a:schemeClr val="bg1"/>
                </a:solidFill>
              </a:rPr>
              <a:t>() Method</a:t>
            </a:r>
            <a:br>
              <a:rPr lang="en-US" dirty="0">
                <a:solidFill>
                  <a:schemeClr val="bg1"/>
                </a:solidFill>
              </a:rPr>
            </a:br>
            <a:endParaRPr lang="en-US" dirty="0">
              <a:solidFill>
                <a:schemeClr val="bg1"/>
              </a:solidFill>
            </a:endParaRPr>
          </a:p>
        </p:txBody>
      </p:sp>
      <p:sp>
        <p:nvSpPr>
          <p:cNvPr id="3" name="Content Placeholder 2"/>
          <p:cNvSpPr>
            <a:spLocks noGrp="1"/>
          </p:cNvSpPr>
          <p:nvPr>
            <p:ph idx="1"/>
          </p:nvPr>
        </p:nvSpPr>
        <p:spPr/>
        <p:txBody>
          <a:bodyPr/>
          <a:lstStyle/>
          <a:p>
            <a:r>
              <a:rPr lang="en-US" dirty="0">
                <a:solidFill>
                  <a:schemeClr val="tx1"/>
                </a:solidFill>
              </a:rPr>
              <a:t>The </a:t>
            </a:r>
            <a:r>
              <a:rPr lang="en-US" dirty="0" err="1">
                <a:solidFill>
                  <a:schemeClr val="tx1"/>
                </a:solidFill>
              </a:rPr>
              <a:t>scaleY</a:t>
            </a:r>
            <a:r>
              <a:rPr lang="en-US" dirty="0">
                <a:solidFill>
                  <a:schemeClr val="tx1"/>
                </a:solidFill>
              </a:rPr>
              <a:t>() method increases or decreases the height of an element.</a:t>
            </a:r>
          </a:p>
          <a:p>
            <a:r>
              <a:rPr lang="en-US" dirty="0">
                <a:solidFill>
                  <a:schemeClr val="tx1"/>
                </a:solidFill>
              </a:rPr>
              <a:t>The following example increases the &lt;div&gt; element to be three times of its original height:</a:t>
            </a:r>
          </a:p>
          <a:p>
            <a:r>
              <a:rPr lang="en-US" dirty="0">
                <a:solidFill>
                  <a:schemeClr val="accent6">
                    <a:lumMod val="75000"/>
                  </a:schemeClr>
                </a:solidFill>
              </a:rPr>
              <a:t>div {</a:t>
            </a:r>
          </a:p>
          <a:p>
            <a:r>
              <a:rPr lang="en-US" dirty="0">
                <a:solidFill>
                  <a:schemeClr val="accent6">
                    <a:lumMod val="75000"/>
                  </a:schemeClr>
                </a:solidFill>
              </a:rPr>
              <a:t>  transform: </a:t>
            </a:r>
            <a:r>
              <a:rPr lang="en-US" dirty="0" err="1">
                <a:solidFill>
                  <a:schemeClr val="accent6">
                    <a:lumMod val="75000"/>
                  </a:schemeClr>
                </a:solidFill>
              </a:rPr>
              <a:t>scaleY</a:t>
            </a:r>
            <a:r>
              <a:rPr lang="en-US" dirty="0">
                <a:solidFill>
                  <a:schemeClr val="accent6">
                    <a:lumMod val="75000"/>
                  </a:schemeClr>
                </a:solidFill>
              </a:rPr>
              <a:t>(3);</a:t>
            </a:r>
          </a:p>
          <a:p>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142</a:t>
            </a:fld>
            <a:endParaRPr lang="en-IN" dirty="0"/>
          </a:p>
        </p:txBody>
      </p:sp>
    </p:spTree>
    <p:extLst>
      <p:ext uri="{BB962C8B-B14F-4D97-AF65-F5344CB8AC3E}">
        <p14:creationId xmlns:p14="http://schemas.microsoft.com/office/powerpoint/2010/main" val="376666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skewX</a:t>
            </a:r>
            <a:r>
              <a:rPr lang="en-US" dirty="0"/>
              <a:t>() Method</a:t>
            </a:r>
            <a:br>
              <a:rPr lang="en-US" dirty="0"/>
            </a:br>
            <a:endParaRPr lang="en-US" dirty="0"/>
          </a:p>
        </p:txBody>
      </p:sp>
      <p:sp>
        <p:nvSpPr>
          <p:cNvPr id="3" name="Content Placeholder 2"/>
          <p:cNvSpPr>
            <a:spLocks noGrp="1"/>
          </p:cNvSpPr>
          <p:nvPr>
            <p:ph idx="1"/>
          </p:nvPr>
        </p:nvSpPr>
        <p:spPr/>
        <p:txBody>
          <a:bodyPr>
            <a:normAutofit lnSpcReduction="10000"/>
          </a:bodyPr>
          <a:lstStyle/>
          <a:p>
            <a:r>
              <a:rPr lang="en-US" dirty="0"/>
              <a:t>The </a:t>
            </a:r>
            <a:r>
              <a:rPr lang="en-US" dirty="0" err="1"/>
              <a:t>skewX</a:t>
            </a:r>
            <a:r>
              <a:rPr lang="en-US" dirty="0"/>
              <a:t>() method skews an element along the X-axis by the given angle.</a:t>
            </a:r>
          </a:p>
          <a:p>
            <a:r>
              <a:rPr lang="en-US" dirty="0"/>
              <a:t>The following example skews the &lt;div&gt; element 20 degrees along the X-axis.</a:t>
            </a:r>
          </a:p>
          <a:p>
            <a:endParaRPr lang="en-US" dirty="0"/>
          </a:p>
          <a:p>
            <a:r>
              <a:rPr lang="en-US" sz="3200" b="1" dirty="0"/>
              <a:t>The </a:t>
            </a:r>
            <a:r>
              <a:rPr lang="en-US" sz="3200" b="1" dirty="0" err="1"/>
              <a:t>skewY</a:t>
            </a:r>
            <a:r>
              <a:rPr lang="en-US" sz="3200" b="1" dirty="0"/>
              <a:t>() Method:</a:t>
            </a:r>
          </a:p>
          <a:p>
            <a:endParaRPr lang="en-US" dirty="0"/>
          </a:p>
          <a:p>
            <a:r>
              <a:rPr lang="en-US" dirty="0"/>
              <a:t>The </a:t>
            </a:r>
            <a:r>
              <a:rPr lang="en-US" dirty="0" err="1"/>
              <a:t>skewY</a:t>
            </a:r>
            <a:r>
              <a:rPr lang="en-US" dirty="0"/>
              <a:t>() method skews an element along the Y-axis by the given angle.</a:t>
            </a:r>
          </a:p>
          <a:p>
            <a:r>
              <a:rPr lang="en-US" dirty="0"/>
              <a:t>The following example skews the &lt;div&gt; element 20 degrees along the Y-axis.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143</a:t>
            </a:fld>
            <a:endParaRPr lang="en-IN" dirty="0"/>
          </a:p>
        </p:txBody>
      </p:sp>
    </p:spTree>
    <p:extLst>
      <p:ext uri="{BB962C8B-B14F-4D97-AF65-F5344CB8AC3E}">
        <p14:creationId xmlns:p14="http://schemas.microsoft.com/office/powerpoint/2010/main" val="3796855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skew() Method</a:t>
            </a:r>
          </a:p>
        </p:txBody>
      </p:sp>
      <p:sp>
        <p:nvSpPr>
          <p:cNvPr id="3" name="Content Placeholder 2"/>
          <p:cNvSpPr>
            <a:spLocks noGrp="1"/>
          </p:cNvSpPr>
          <p:nvPr>
            <p:ph idx="1"/>
          </p:nvPr>
        </p:nvSpPr>
        <p:spPr/>
        <p:txBody>
          <a:bodyPr/>
          <a:lstStyle/>
          <a:p>
            <a:r>
              <a:rPr lang="en-US" dirty="0"/>
              <a:t>The skew() method skews an element along the X and Y-axis by the given angles.</a:t>
            </a:r>
          </a:p>
          <a:p>
            <a:endParaRPr lang="en-US" dirty="0"/>
          </a:p>
          <a:p>
            <a:r>
              <a:rPr lang="en-US" dirty="0"/>
              <a:t>The following example skews the &lt;div&gt; element 20 degrees along the X-axis, and 10 degrees along the Y-axis.</a:t>
            </a:r>
          </a:p>
          <a:p>
            <a:endParaRPr lang="en-US" dirty="0"/>
          </a:p>
          <a:p>
            <a:r>
              <a:rPr lang="en-US" dirty="0"/>
              <a:t>If the second parameter is not specified, it has a zero value. So, the following example skews the &lt;div&gt; element 20 degrees along the X-axis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144</a:t>
            </a:fld>
            <a:endParaRPr lang="en-IN" dirty="0"/>
          </a:p>
        </p:txBody>
      </p:sp>
    </p:spTree>
    <p:extLst>
      <p:ext uri="{BB962C8B-B14F-4D97-AF65-F5344CB8AC3E}">
        <p14:creationId xmlns:p14="http://schemas.microsoft.com/office/powerpoint/2010/main" val="384793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145</a:t>
            </a:fld>
            <a:endParaRPr lang="en-IN" dirty="0"/>
          </a:p>
        </p:txBody>
      </p:sp>
      <p:sp>
        <p:nvSpPr>
          <p:cNvPr id="5" name="Rectangle 4"/>
          <p:cNvSpPr/>
          <p:nvPr/>
        </p:nvSpPr>
        <p:spPr>
          <a:xfrm>
            <a:off x="136187" y="0"/>
            <a:ext cx="10107039"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en-US" dirty="0" err="1">
                <a:solidFill>
                  <a:schemeClr val="accent6">
                    <a:lumMod val="75000"/>
                  </a:schemeClr>
                </a:solidFill>
                <a:latin typeface="Cambria" panose="02040503050406030204" pitchFamily="18" charset="0"/>
                <a:ea typeface="Cambria" panose="02040503050406030204" pitchFamily="18" charset="0"/>
              </a:rPr>
              <a:t>skewX</a:t>
            </a:r>
            <a:r>
              <a:rPr lang="en-US" dirty="0">
                <a:solidFill>
                  <a:schemeClr val="accent6">
                    <a:lumMod val="75000"/>
                  </a:schemeClr>
                </a:solidFill>
                <a:latin typeface="Cambria" panose="02040503050406030204" pitchFamily="18" charset="0"/>
                <a:ea typeface="Cambria" panose="02040503050406030204" pitchFamily="18" charset="0"/>
              </a:rPr>
              <a:t>(20deg);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skewed 20 degrees along the X-axis.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844195" y="917743"/>
            <a:ext cx="5133975" cy="3057525"/>
          </a:xfrm>
          <a:prstGeom prst="rect">
            <a:avLst/>
          </a:prstGeom>
          <a:ln w="19050">
            <a:solidFill>
              <a:schemeClr val="tx1"/>
            </a:solidFill>
          </a:ln>
        </p:spPr>
      </p:pic>
    </p:spTree>
    <p:extLst>
      <p:ext uri="{BB962C8B-B14F-4D97-AF65-F5344CB8AC3E}">
        <p14:creationId xmlns:p14="http://schemas.microsoft.com/office/powerpoint/2010/main" val="330142593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146</a:t>
            </a:fld>
            <a:endParaRPr lang="en-IN" dirty="0"/>
          </a:p>
        </p:txBody>
      </p:sp>
      <p:sp>
        <p:nvSpPr>
          <p:cNvPr id="5" name="Rectangle 4"/>
          <p:cNvSpPr/>
          <p:nvPr/>
        </p:nvSpPr>
        <p:spPr>
          <a:xfrm>
            <a:off x="136187" y="0"/>
            <a:ext cx="10107039"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en-US" dirty="0" err="1">
                <a:solidFill>
                  <a:schemeClr val="accent6">
                    <a:lumMod val="75000"/>
                  </a:schemeClr>
                </a:solidFill>
                <a:latin typeface="Cambria" panose="02040503050406030204" pitchFamily="18" charset="0"/>
                <a:ea typeface="Cambria" panose="02040503050406030204" pitchFamily="18" charset="0"/>
              </a:rPr>
              <a:t>skewY</a:t>
            </a:r>
            <a:r>
              <a:rPr lang="en-US" dirty="0">
                <a:solidFill>
                  <a:schemeClr val="accent6">
                    <a:lumMod val="75000"/>
                  </a:schemeClr>
                </a:solidFill>
                <a:latin typeface="Cambria" panose="02040503050406030204" pitchFamily="18" charset="0"/>
                <a:ea typeface="Cambria" panose="02040503050406030204" pitchFamily="18" charset="0"/>
              </a:rPr>
              <a:t>(20deg);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skewed 20 degrees along the X-axis.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5408373" y="531171"/>
            <a:ext cx="5991225" cy="3752850"/>
          </a:xfrm>
          <a:prstGeom prst="rect">
            <a:avLst/>
          </a:prstGeom>
          <a:ln w="19050">
            <a:solidFill>
              <a:schemeClr val="tx1"/>
            </a:solidFill>
          </a:ln>
        </p:spPr>
      </p:pic>
    </p:spTree>
    <p:extLst>
      <p:ext uri="{BB962C8B-B14F-4D97-AF65-F5344CB8AC3E}">
        <p14:creationId xmlns:p14="http://schemas.microsoft.com/office/powerpoint/2010/main" val="384855871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147</a:t>
            </a:fld>
            <a:endParaRPr lang="en-IN" dirty="0"/>
          </a:p>
        </p:txBody>
      </p:sp>
      <p:sp>
        <p:nvSpPr>
          <p:cNvPr id="5" name="Rectangle 4"/>
          <p:cNvSpPr/>
          <p:nvPr/>
        </p:nvSpPr>
        <p:spPr>
          <a:xfrm>
            <a:off x="136187" y="0"/>
            <a:ext cx="10107039"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skew(20deg,10deg);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skewed 20 degrees along the X-axis and 10 degrees along Y axis.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3" name="Picture 2"/>
          <p:cNvPicPr>
            <a:picLocks noChangeAspect="1"/>
          </p:cNvPicPr>
          <p:nvPr/>
        </p:nvPicPr>
        <p:blipFill>
          <a:blip r:embed="rId2"/>
          <a:stretch>
            <a:fillRect/>
          </a:stretch>
        </p:blipFill>
        <p:spPr>
          <a:xfrm>
            <a:off x="5937926" y="1143202"/>
            <a:ext cx="5257800" cy="3676650"/>
          </a:xfrm>
          <a:prstGeom prst="rect">
            <a:avLst/>
          </a:prstGeom>
          <a:ln w="19050">
            <a:solidFill>
              <a:schemeClr val="tx1"/>
            </a:solidFill>
          </a:ln>
        </p:spPr>
      </p:pic>
    </p:spTree>
    <p:extLst>
      <p:ext uri="{BB962C8B-B14F-4D97-AF65-F5344CB8AC3E}">
        <p14:creationId xmlns:p14="http://schemas.microsoft.com/office/powerpoint/2010/main" val="378935572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matrix() Method</a:t>
            </a:r>
            <a:br>
              <a:rPr lang="en-US" dirty="0"/>
            </a:br>
            <a:endParaRPr lang="en-US" dirty="0"/>
          </a:p>
        </p:txBody>
      </p:sp>
      <p:sp>
        <p:nvSpPr>
          <p:cNvPr id="4" name="Content Placeholder 3"/>
          <p:cNvSpPr>
            <a:spLocks noGrp="1"/>
          </p:cNvSpPr>
          <p:nvPr>
            <p:ph idx="1"/>
          </p:nvPr>
        </p:nvSpPr>
        <p:spPr/>
        <p:txBody>
          <a:bodyPr>
            <a:normAutofit fontScale="92500"/>
          </a:bodyPr>
          <a:lstStyle/>
          <a:p>
            <a:r>
              <a:rPr lang="en-US" dirty="0"/>
              <a:t>The matrix() method combines all the 2D transform methods into one.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r>
              <a:rPr lang="en-US" dirty="0"/>
              <a:t>The matrix() method take six parameters, containing mathematic functions, which allows you to rotate, scale, move (translate), and skew elements.</a:t>
            </a:r>
          </a:p>
          <a:p>
            <a:r>
              <a:rPr lang="en-US" dirty="0"/>
              <a:t>The parameters are as follow: matrix(</a:t>
            </a:r>
            <a:r>
              <a:rPr lang="en-US" dirty="0" err="1"/>
              <a:t>scaleX</a:t>
            </a:r>
            <a:r>
              <a:rPr lang="en-US" dirty="0"/>
              <a:t>(), </a:t>
            </a:r>
            <a:r>
              <a:rPr lang="en-US" dirty="0" err="1"/>
              <a:t>skewY</a:t>
            </a:r>
            <a:r>
              <a:rPr lang="en-US" dirty="0"/>
              <a:t>(), </a:t>
            </a:r>
            <a:r>
              <a:rPr lang="en-US" dirty="0" err="1"/>
              <a:t>skewX</a:t>
            </a:r>
            <a:r>
              <a:rPr lang="en-US" dirty="0"/>
              <a:t>(), </a:t>
            </a:r>
            <a:r>
              <a:rPr lang="en-US" dirty="0" err="1"/>
              <a:t>scaleY</a:t>
            </a:r>
            <a:r>
              <a:rPr lang="en-US" dirty="0"/>
              <a:t>(), </a:t>
            </a:r>
            <a:r>
              <a:rPr lang="en-US" dirty="0" err="1"/>
              <a:t>translateX</a:t>
            </a:r>
            <a:r>
              <a:rPr lang="en-US" dirty="0"/>
              <a:t>(), </a:t>
            </a:r>
            <a:r>
              <a:rPr lang="en-US" dirty="0" err="1"/>
              <a:t>translateY</a:t>
            </a:r>
            <a:r>
              <a:rPr lang="en-US" dirty="0"/>
              <a:t>())</a:t>
            </a:r>
          </a:p>
        </p:txBody>
      </p:sp>
      <p:sp>
        <p:nvSpPr>
          <p:cNvPr id="2" name="Slide Number Placeholder 1"/>
          <p:cNvSpPr>
            <a:spLocks noGrp="1"/>
          </p:cNvSpPr>
          <p:nvPr>
            <p:ph type="sldNum" sz="quarter" idx="12"/>
          </p:nvPr>
        </p:nvSpPr>
        <p:spPr/>
        <p:txBody>
          <a:bodyPr/>
          <a:lstStyle/>
          <a:p>
            <a:fld id="{9C11CE39-2868-44A2-A0C6-827D458F7A8B}" type="slidenum">
              <a:rPr lang="en-IN" smtClean="0"/>
              <a:pPr/>
              <a:t>148</a:t>
            </a:fld>
            <a:endParaRPr lang="en-IN"/>
          </a:p>
        </p:txBody>
      </p:sp>
      <p:pic>
        <p:nvPicPr>
          <p:cNvPr id="5" name="Picture 4"/>
          <p:cNvPicPr>
            <a:picLocks noChangeAspect="1"/>
          </p:cNvPicPr>
          <p:nvPr/>
        </p:nvPicPr>
        <p:blipFill>
          <a:blip r:embed="rId2"/>
          <a:stretch>
            <a:fillRect/>
          </a:stretch>
        </p:blipFill>
        <p:spPr>
          <a:xfrm>
            <a:off x="4095041" y="1765975"/>
            <a:ext cx="2562225" cy="1866900"/>
          </a:xfrm>
          <a:prstGeom prst="rect">
            <a:avLst/>
          </a:prstGeom>
        </p:spPr>
      </p:pic>
    </p:spTree>
    <p:extLst>
      <p:ext uri="{BB962C8B-B14F-4D97-AF65-F5344CB8AC3E}">
        <p14:creationId xmlns:p14="http://schemas.microsoft.com/office/powerpoint/2010/main" val="3014676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149</a:t>
            </a:fld>
            <a:endParaRPr lang="en-IN" dirty="0"/>
          </a:p>
        </p:txBody>
      </p:sp>
      <p:sp>
        <p:nvSpPr>
          <p:cNvPr id="5" name="Rectangle 4"/>
          <p:cNvSpPr/>
          <p:nvPr/>
        </p:nvSpPr>
        <p:spPr>
          <a:xfrm>
            <a:off x="136187" y="0"/>
            <a:ext cx="10107039"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fr-FR" dirty="0">
                <a:solidFill>
                  <a:schemeClr val="accent6">
                    <a:lumMod val="75000"/>
                  </a:schemeClr>
                </a:solidFill>
                <a:latin typeface="Cambria" panose="02040503050406030204" pitchFamily="18" charset="0"/>
                <a:ea typeface="Cambria" panose="02040503050406030204" pitchFamily="18" charset="0"/>
              </a:rPr>
              <a:t>matrix(1, -0.3, 0, 1, 0, 0);</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Using the matrix() method.</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6320750" y="532892"/>
            <a:ext cx="4667250" cy="3457575"/>
          </a:xfrm>
          <a:prstGeom prst="rect">
            <a:avLst/>
          </a:prstGeom>
          <a:ln w="19050">
            <a:solidFill>
              <a:schemeClr val="tx1"/>
            </a:solidFill>
          </a:ln>
        </p:spPr>
      </p:pic>
    </p:spTree>
    <p:extLst>
      <p:ext uri="{BB962C8B-B14F-4D97-AF65-F5344CB8AC3E}">
        <p14:creationId xmlns:p14="http://schemas.microsoft.com/office/powerpoint/2010/main" val="4218685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15</a:t>
            </a:fld>
            <a:endParaRPr lang="en-IN" dirty="0"/>
          </a:p>
        </p:txBody>
      </p:sp>
      <p:sp>
        <p:nvSpPr>
          <p:cNvPr id="5" name="Rectangle 4"/>
          <p:cNvSpPr/>
          <p:nvPr/>
        </p:nvSpPr>
        <p:spPr>
          <a:xfrm>
            <a:off x="460443" y="354343"/>
            <a:ext cx="7739974" cy="5632311"/>
          </a:xfrm>
          <a:prstGeom prst="rect">
            <a:avLst/>
          </a:prstGeom>
        </p:spPr>
        <p:txBody>
          <a:bodyPr wrap="square">
            <a:spAutoFit/>
          </a:bodyPr>
          <a:lstStyle/>
          <a:p>
            <a:r>
              <a:rPr lang="en-US" sz="2400" dirty="0">
                <a:solidFill>
                  <a:schemeClr val="accent6">
                    <a:lumMod val="75000"/>
                  </a:schemeClr>
                </a:solidFill>
              </a:rPr>
              <a:t>&lt;!DOCTYPE html&gt;</a:t>
            </a:r>
          </a:p>
          <a:p>
            <a:r>
              <a:rPr lang="en-US" sz="2400" dirty="0">
                <a:solidFill>
                  <a:schemeClr val="accent6">
                    <a:lumMod val="75000"/>
                  </a:schemeClr>
                </a:solidFill>
              </a:rPr>
              <a:t>&lt;html&gt;</a:t>
            </a:r>
          </a:p>
          <a:p>
            <a:r>
              <a:rPr lang="en-US" sz="2400" dirty="0">
                <a:solidFill>
                  <a:schemeClr val="accent6">
                    <a:lumMod val="75000"/>
                  </a:schemeClr>
                </a:solidFill>
              </a:rPr>
              <a:t>	&lt;head&gt;									</a:t>
            </a:r>
            <a:r>
              <a:rPr lang="en-US" sz="2400" b="1" dirty="0"/>
              <a:t>Output:</a:t>
            </a:r>
          </a:p>
          <a:p>
            <a:r>
              <a:rPr lang="en-US" sz="2400" dirty="0">
                <a:solidFill>
                  <a:schemeClr val="accent6">
                    <a:lumMod val="75000"/>
                  </a:schemeClr>
                </a:solidFill>
              </a:rPr>
              <a:t>		&lt;style&gt;</a:t>
            </a:r>
          </a:p>
          <a:p>
            <a:r>
              <a:rPr lang="en-US" sz="2400" dirty="0">
                <a:solidFill>
                  <a:schemeClr val="accent6">
                    <a:lumMod val="75000"/>
                  </a:schemeClr>
                </a:solidFill>
              </a:rPr>
              <a:t>			#para1 {</a:t>
            </a:r>
          </a:p>
          <a:p>
            <a:r>
              <a:rPr lang="en-US" sz="2400" dirty="0">
                <a:solidFill>
                  <a:schemeClr val="accent6">
                    <a:lumMod val="75000"/>
                  </a:schemeClr>
                </a:solidFill>
              </a:rPr>
              <a:t>				  text-align: center;</a:t>
            </a:r>
          </a:p>
          <a:p>
            <a:r>
              <a:rPr lang="en-US" sz="2400" dirty="0">
                <a:solidFill>
                  <a:schemeClr val="accent6">
                    <a:lumMod val="75000"/>
                  </a:schemeClr>
                </a:solidFill>
              </a:rPr>
              <a:t>				  color: red;</a:t>
            </a:r>
          </a:p>
          <a:p>
            <a:r>
              <a:rPr lang="en-US" sz="2400" dirty="0">
                <a:solidFill>
                  <a:schemeClr val="accent6">
                    <a:lumMod val="75000"/>
                  </a:schemeClr>
                </a:solidFill>
              </a:rPr>
              <a:t>				}</a:t>
            </a:r>
          </a:p>
          <a:p>
            <a:r>
              <a:rPr lang="en-US" sz="2400" dirty="0">
                <a:solidFill>
                  <a:schemeClr val="accent6">
                    <a:lumMod val="75000"/>
                  </a:schemeClr>
                </a:solidFill>
              </a:rPr>
              <a:t>		&lt;/style&gt;</a:t>
            </a:r>
          </a:p>
          <a:p>
            <a:r>
              <a:rPr lang="en-US" sz="2400" dirty="0">
                <a:solidFill>
                  <a:schemeClr val="accent6">
                    <a:lumMod val="75000"/>
                  </a:schemeClr>
                </a:solidFill>
              </a:rPr>
              <a:t>	&lt;/head&gt;</a:t>
            </a:r>
          </a:p>
          <a:p>
            <a:r>
              <a:rPr lang="en-US" sz="2400" dirty="0">
                <a:solidFill>
                  <a:schemeClr val="accent6">
                    <a:lumMod val="75000"/>
                  </a:schemeClr>
                </a:solidFill>
              </a:rPr>
              <a:t>	&lt;body&gt;</a:t>
            </a:r>
          </a:p>
          <a:p>
            <a:r>
              <a:rPr lang="en-US" sz="2400" dirty="0">
                <a:solidFill>
                  <a:schemeClr val="accent6">
                    <a:lumMod val="75000"/>
                  </a:schemeClr>
                </a:solidFill>
              </a:rPr>
              <a:t>		&lt;p id="para1"&gt;Hello World!&lt;/p&gt;</a:t>
            </a:r>
          </a:p>
          <a:p>
            <a:r>
              <a:rPr lang="en-US" sz="2400" dirty="0">
                <a:solidFill>
                  <a:schemeClr val="accent6">
                    <a:lumMod val="75000"/>
                  </a:schemeClr>
                </a:solidFill>
              </a:rPr>
              <a:t>		&lt;p&gt;This paragraph is not affected by the style.&lt;/p&gt;</a:t>
            </a:r>
          </a:p>
          <a:p>
            <a:r>
              <a:rPr lang="en-US" sz="2400" dirty="0">
                <a:solidFill>
                  <a:schemeClr val="accent6">
                    <a:lumMod val="75000"/>
                  </a:schemeClr>
                </a:solidFill>
              </a:rPr>
              <a:t>	&lt;/body&gt;</a:t>
            </a:r>
          </a:p>
          <a:p>
            <a:r>
              <a:rPr lang="en-US" sz="2400" dirty="0">
                <a:solidFill>
                  <a:schemeClr val="accent6">
                    <a:lumMod val="75000"/>
                  </a:schemeClr>
                </a:solidFill>
              </a:rPr>
              <a:t>&lt;/html&gt;</a:t>
            </a:r>
            <a:endParaRPr lang="en-IN" sz="2400" dirty="0">
              <a:solidFill>
                <a:schemeClr val="accent6">
                  <a:lumMod val="75000"/>
                </a:schemeClr>
              </a:solidFill>
            </a:endParaRPr>
          </a:p>
        </p:txBody>
      </p:sp>
      <p:pic>
        <p:nvPicPr>
          <p:cNvPr id="6" name="Picture 5"/>
          <p:cNvPicPr>
            <a:picLocks noChangeAspect="1"/>
          </p:cNvPicPr>
          <p:nvPr/>
        </p:nvPicPr>
        <p:blipFill>
          <a:blip r:embed="rId2"/>
          <a:stretch>
            <a:fillRect/>
          </a:stretch>
        </p:blipFill>
        <p:spPr>
          <a:xfrm>
            <a:off x="5791099" y="1519439"/>
            <a:ext cx="6373963" cy="1095375"/>
          </a:xfrm>
          <a:prstGeom prst="rect">
            <a:avLst/>
          </a:prstGeom>
          <a:ln w="19050">
            <a:solidFill>
              <a:schemeClr val="tx1"/>
            </a:solidFill>
          </a:ln>
        </p:spPr>
      </p:pic>
    </p:spTree>
    <p:extLst>
      <p:ext uri="{BB962C8B-B14F-4D97-AF65-F5344CB8AC3E}">
        <p14:creationId xmlns:p14="http://schemas.microsoft.com/office/powerpoint/2010/main" val="2417910080"/>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3D Transforms</a:t>
            </a:r>
            <a:br>
              <a:rPr lang="en-US" dirty="0"/>
            </a:br>
            <a:endParaRPr lang="en-US" dirty="0"/>
          </a:p>
        </p:txBody>
      </p:sp>
      <p:sp>
        <p:nvSpPr>
          <p:cNvPr id="4" name="Content Placeholder 3"/>
          <p:cNvSpPr>
            <a:spLocks noGrp="1"/>
          </p:cNvSpPr>
          <p:nvPr>
            <p:ph idx="1"/>
          </p:nvPr>
        </p:nvSpPr>
        <p:spPr/>
        <p:txBody>
          <a:bodyPr/>
          <a:lstStyle/>
          <a:p>
            <a:r>
              <a:rPr lang="en-US" dirty="0"/>
              <a:t>CSS also supports 3D transformations.</a:t>
            </a:r>
          </a:p>
          <a:p>
            <a:r>
              <a:rPr lang="en-US" dirty="0"/>
              <a:t>With the CSS transform property you can use the following 3D transformation methods:</a:t>
            </a:r>
          </a:p>
          <a:p>
            <a:r>
              <a:rPr lang="en-US" dirty="0"/>
              <a:t>    </a:t>
            </a:r>
            <a:r>
              <a:rPr lang="en-US" dirty="0" err="1"/>
              <a:t>rotateX</a:t>
            </a:r>
            <a:r>
              <a:rPr lang="en-US" dirty="0"/>
              <a:t>()</a:t>
            </a:r>
          </a:p>
          <a:p>
            <a:r>
              <a:rPr lang="en-US" dirty="0"/>
              <a:t>    </a:t>
            </a:r>
            <a:r>
              <a:rPr lang="en-US" dirty="0" err="1"/>
              <a:t>rotateY</a:t>
            </a:r>
            <a:r>
              <a:rPr lang="en-US" dirty="0"/>
              <a:t>()</a:t>
            </a:r>
          </a:p>
          <a:p>
            <a:r>
              <a:rPr lang="en-US" dirty="0"/>
              <a:t>    </a:t>
            </a:r>
            <a:r>
              <a:rPr lang="en-US" dirty="0" err="1"/>
              <a:t>rotateZ</a:t>
            </a:r>
            <a:r>
              <a:rPr lang="en-US" dirty="0"/>
              <a:t>()</a:t>
            </a:r>
          </a:p>
          <a:p>
            <a:r>
              <a:rPr lang="en-US" b="1" dirty="0"/>
              <a:t>The </a:t>
            </a:r>
            <a:r>
              <a:rPr lang="en-US" b="1" dirty="0" err="1"/>
              <a:t>rotateX</a:t>
            </a:r>
            <a:r>
              <a:rPr lang="en-US" b="1" dirty="0"/>
              <a:t>() Method:</a:t>
            </a:r>
          </a:p>
          <a:p>
            <a:r>
              <a:rPr lang="en-US" dirty="0"/>
              <a:t>The </a:t>
            </a:r>
            <a:r>
              <a:rPr lang="en-US" dirty="0" err="1"/>
              <a:t>rotateX</a:t>
            </a:r>
            <a:r>
              <a:rPr lang="en-US" dirty="0"/>
              <a:t>() method rotates an element around its X-axis at a given degree:</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150</a:t>
            </a:fld>
            <a:endParaRPr lang="en-IN"/>
          </a:p>
        </p:txBody>
      </p:sp>
      <p:pic>
        <p:nvPicPr>
          <p:cNvPr id="5" name="Picture 4"/>
          <p:cNvPicPr>
            <a:picLocks noChangeAspect="1"/>
          </p:cNvPicPr>
          <p:nvPr/>
        </p:nvPicPr>
        <p:blipFill>
          <a:blip r:embed="rId2"/>
          <a:stretch>
            <a:fillRect/>
          </a:stretch>
        </p:blipFill>
        <p:spPr>
          <a:xfrm>
            <a:off x="3790950" y="5002651"/>
            <a:ext cx="2781300" cy="1619250"/>
          </a:xfrm>
          <a:prstGeom prst="rect">
            <a:avLst/>
          </a:prstGeom>
        </p:spPr>
      </p:pic>
    </p:spTree>
    <p:extLst>
      <p:ext uri="{BB962C8B-B14F-4D97-AF65-F5344CB8AC3E}">
        <p14:creationId xmlns:p14="http://schemas.microsoft.com/office/powerpoint/2010/main" val="1287626487"/>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3D Transforms</a:t>
            </a:r>
          </a:p>
        </p:txBody>
      </p:sp>
      <p:sp>
        <p:nvSpPr>
          <p:cNvPr id="3" name="Content Placeholder 2"/>
          <p:cNvSpPr>
            <a:spLocks noGrp="1"/>
          </p:cNvSpPr>
          <p:nvPr>
            <p:ph idx="1"/>
          </p:nvPr>
        </p:nvSpPr>
        <p:spPr/>
        <p:txBody>
          <a:bodyPr/>
          <a:lstStyle/>
          <a:p>
            <a:r>
              <a:rPr lang="en-US" b="1" dirty="0"/>
              <a:t>The </a:t>
            </a:r>
            <a:r>
              <a:rPr lang="en-US" b="1" dirty="0" err="1"/>
              <a:t>rotateY</a:t>
            </a:r>
            <a:r>
              <a:rPr lang="en-US" b="1" dirty="0"/>
              <a:t>() Method</a:t>
            </a:r>
          </a:p>
          <a:p>
            <a:r>
              <a:rPr lang="en-US" dirty="0"/>
              <a:t>The </a:t>
            </a:r>
            <a:r>
              <a:rPr lang="en-US" dirty="0" err="1"/>
              <a:t>rotateY</a:t>
            </a:r>
            <a:r>
              <a:rPr lang="en-US" dirty="0"/>
              <a:t>() method rotates an element around its Y-axis at a given degree.</a:t>
            </a:r>
          </a:p>
          <a:p>
            <a:endParaRPr lang="en-US" dirty="0"/>
          </a:p>
          <a:p>
            <a:endParaRPr lang="en-US" dirty="0"/>
          </a:p>
          <a:p>
            <a:endParaRPr lang="en-US" dirty="0"/>
          </a:p>
          <a:p>
            <a:endParaRPr lang="en-US" dirty="0"/>
          </a:p>
          <a:p>
            <a:endParaRPr lang="en-US" dirty="0"/>
          </a:p>
          <a:p>
            <a:r>
              <a:rPr lang="en-US" b="1" dirty="0"/>
              <a:t>The </a:t>
            </a:r>
            <a:r>
              <a:rPr lang="en-US" b="1" dirty="0" err="1"/>
              <a:t>rotateZ</a:t>
            </a:r>
            <a:r>
              <a:rPr lang="en-US" b="1" dirty="0"/>
              <a:t>() Method</a:t>
            </a:r>
          </a:p>
          <a:p>
            <a:r>
              <a:rPr lang="en-US" dirty="0"/>
              <a:t>The </a:t>
            </a:r>
            <a:r>
              <a:rPr lang="en-US" dirty="0" err="1"/>
              <a:t>rotateZ</a:t>
            </a:r>
            <a:r>
              <a:rPr lang="en-US" dirty="0"/>
              <a:t>() method rotates an element around its Z-axis at a given degree</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151</a:t>
            </a:fld>
            <a:endParaRPr lang="en-IN" dirty="0"/>
          </a:p>
        </p:txBody>
      </p:sp>
      <p:pic>
        <p:nvPicPr>
          <p:cNvPr id="5" name="Picture 4"/>
          <p:cNvPicPr>
            <a:picLocks noChangeAspect="1"/>
          </p:cNvPicPr>
          <p:nvPr/>
        </p:nvPicPr>
        <p:blipFill>
          <a:blip r:embed="rId2"/>
          <a:stretch>
            <a:fillRect/>
          </a:stretch>
        </p:blipFill>
        <p:spPr>
          <a:xfrm>
            <a:off x="3908594" y="2398679"/>
            <a:ext cx="2409825" cy="1905000"/>
          </a:xfrm>
          <a:prstGeom prst="rect">
            <a:avLst/>
          </a:prstGeom>
        </p:spPr>
      </p:pic>
    </p:spTree>
    <p:extLst>
      <p:ext uri="{BB962C8B-B14F-4D97-AF65-F5344CB8AC3E}">
        <p14:creationId xmlns:p14="http://schemas.microsoft.com/office/powerpoint/2010/main" val="414055689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152</a:t>
            </a:fld>
            <a:endParaRPr lang="en-IN" dirty="0"/>
          </a:p>
        </p:txBody>
      </p:sp>
      <p:sp>
        <p:nvSpPr>
          <p:cNvPr id="5" name="Rectangle 4"/>
          <p:cNvSpPr/>
          <p:nvPr/>
        </p:nvSpPr>
        <p:spPr>
          <a:xfrm>
            <a:off x="136187" y="0"/>
            <a:ext cx="10107039" cy="7017306"/>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en-US" dirty="0" err="1">
                <a:solidFill>
                  <a:schemeClr val="accent6">
                    <a:lumMod val="75000"/>
                  </a:schemeClr>
                </a:solidFill>
                <a:latin typeface="Cambria" panose="02040503050406030204" pitchFamily="18" charset="0"/>
                <a:ea typeface="Cambria" panose="02040503050406030204" pitchFamily="18" charset="0"/>
              </a:rPr>
              <a:t>rotateX</a:t>
            </a:r>
            <a:r>
              <a:rPr lang="en-US" dirty="0">
                <a:solidFill>
                  <a:schemeClr val="accent6">
                    <a:lumMod val="75000"/>
                  </a:schemeClr>
                </a:solidFill>
                <a:latin typeface="Cambria" panose="02040503050406030204" pitchFamily="18" charset="0"/>
                <a:ea typeface="Cambria" panose="02040503050406030204" pitchFamily="18" charset="0"/>
              </a:rPr>
              <a:t>(150deg);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rotated 150 degrees.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3" name="Picture 2"/>
          <p:cNvPicPr>
            <a:picLocks noChangeAspect="1"/>
          </p:cNvPicPr>
          <p:nvPr/>
        </p:nvPicPr>
        <p:blipFill>
          <a:blip r:embed="rId2"/>
          <a:stretch>
            <a:fillRect/>
          </a:stretch>
        </p:blipFill>
        <p:spPr>
          <a:xfrm>
            <a:off x="6485309" y="1151208"/>
            <a:ext cx="4591050" cy="3057525"/>
          </a:xfrm>
          <a:prstGeom prst="rect">
            <a:avLst/>
          </a:prstGeom>
          <a:ln w="19050">
            <a:solidFill>
              <a:schemeClr val="tx1"/>
            </a:solidFill>
          </a:ln>
        </p:spPr>
      </p:pic>
    </p:spTree>
    <p:extLst>
      <p:ext uri="{BB962C8B-B14F-4D97-AF65-F5344CB8AC3E}">
        <p14:creationId xmlns:p14="http://schemas.microsoft.com/office/powerpoint/2010/main" val="8912958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153</a:t>
            </a:fld>
            <a:endParaRPr lang="en-IN" dirty="0"/>
          </a:p>
        </p:txBody>
      </p:sp>
      <p:sp>
        <p:nvSpPr>
          <p:cNvPr id="5" name="Rectangle 4"/>
          <p:cNvSpPr/>
          <p:nvPr/>
        </p:nvSpPr>
        <p:spPr>
          <a:xfrm>
            <a:off x="136187" y="0"/>
            <a:ext cx="10107039" cy="7017306"/>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en-US" dirty="0" err="1">
                <a:solidFill>
                  <a:schemeClr val="accent6">
                    <a:lumMod val="75000"/>
                  </a:schemeClr>
                </a:solidFill>
                <a:latin typeface="Cambria" panose="02040503050406030204" pitchFamily="18" charset="0"/>
                <a:ea typeface="Cambria" panose="02040503050406030204" pitchFamily="18" charset="0"/>
              </a:rPr>
              <a:t>rotateY</a:t>
            </a:r>
            <a:r>
              <a:rPr lang="en-US" dirty="0">
                <a:solidFill>
                  <a:schemeClr val="accent6">
                    <a:lumMod val="75000"/>
                  </a:schemeClr>
                </a:solidFill>
                <a:latin typeface="Cambria" panose="02040503050406030204" pitchFamily="18" charset="0"/>
                <a:ea typeface="Cambria" panose="02040503050406030204" pitchFamily="18" charset="0"/>
              </a:rPr>
              <a:t>(150deg);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rotated 150 degrees.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6564144" y="1130435"/>
            <a:ext cx="4686300" cy="3390900"/>
          </a:xfrm>
          <a:prstGeom prst="rect">
            <a:avLst/>
          </a:prstGeom>
          <a:ln w="19050">
            <a:solidFill>
              <a:schemeClr val="tx1"/>
            </a:solidFill>
          </a:ln>
        </p:spPr>
      </p:pic>
    </p:spTree>
    <p:extLst>
      <p:ext uri="{BB962C8B-B14F-4D97-AF65-F5344CB8AC3E}">
        <p14:creationId xmlns:p14="http://schemas.microsoft.com/office/powerpoint/2010/main" val="243822945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154</a:t>
            </a:fld>
            <a:endParaRPr lang="en-IN" dirty="0"/>
          </a:p>
        </p:txBody>
      </p:sp>
      <p:sp>
        <p:nvSpPr>
          <p:cNvPr id="5" name="Rectangle 4"/>
          <p:cNvSpPr/>
          <p:nvPr/>
        </p:nvSpPr>
        <p:spPr>
          <a:xfrm>
            <a:off x="136187" y="0"/>
            <a:ext cx="10107039" cy="7017306"/>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transform: </a:t>
            </a:r>
            <a:r>
              <a:rPr lang="en-US" dirty="0" err="1">
                <a:solidFill>
                  <a:schemeClr val="accent6">
                    <a:lumMod val="75000"/>
                  </a:schemeClr>
                </a:solidFill>
                <a:latin typeface="Cambria" panose="02040503050406030204" pitchFamily="18" charset="0"/>
                <a:ea typeface="Cambria" panose="02040503050406030204" pitchFamily="18" charset="0"/>
              </a:rPr>
              <a:t>rotateZ</a:t>
            </a:r>
            <a:r>
              <a:rPr lang="en-US" dirty="0">
                <a:solidFill>
                  <a:schemeClr val="accent6">
                    <a:lumMod val="75000"/>
                  </a:schemeClr>
                </a:solidFill>
                <a:latin typeface="Cambria" panose="02040503050406030204" pitchFamily="18" charset="0"/>
                <a:ea typeface="Cambria" panose="02040503050406030204" pitchFamily="18" charset="0"/>
              </a:rPr>
              <a:t>(90deg);</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This a normal div element.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&lt;div id="</a:t>
            </a:r>
            <a:r>
              <a:rPr lang="en-US" dirty="0" err="1">
                <a:solidFill>
                  <a:schemeClr val="accent6">
                    <a:lumMod val="75000"/>
                  </a:schemeClr>
                </a:solidFill>
                <a:latin typeface="Cambria" panose="02040503050406030204" pitchFamily="18" charset="0"/>
                <a:ea typeface="Cambria" panose="02040503050406030204" pitchFamily="18" charset="0"/>
              </a:rPr>
              <a:t>myDiv</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This div element is rotated 90 degrees.</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pPr lvl="2"/>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3" name="Picture 2"/>
          <p:cNvPicPr>
            <a:picLocks noChangeAspect="1"/>
          </p:cNvPicPr>
          <p:nvPr/>
        </p:nvPicPr>
        <p:blipFill>
          <a:blip r:embed="rId2"/>
          <a:stretch>
            <a:fillRect/>
          </a:stretch>
        </p:blipFill>
        <p:spPr>
          <a:xfrm>
            <a:off x="6573466" y="592070"/>
            <a:ext cx="4648200" cy="4448175"/>
          </a:xfrm>
          <a:prstGeom prst="rect">
            <a:avLst/>
          </a:prstGeom>
          <a:ln w="19050">
            <a:solidFill>
              <a:schemeClr val="tx1"/>
            </a:solidFill>
          </a:ln>
        </p:spPr>
      </p:pic>
    </p:spTree>
    <p:extLst>
      <p:ext uri="{BB962C8B-B14F-4D97-AF65-F5344CB8AC3E}">
        <p14:creationId xmlns:p14="http://schemas.microsoft.com/office/powerpoint/2010/main" val="382462087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Transitions</a:t>
            </a:r>
            <a:br>
              <a:rPr lang="en-US" dirty="0"/>
            </a:br>
            <a:endParaRPr lang="en-US" dirty="0"/>
          </a:p>
        </p:txBody>
      </p:sp>
      <p:sp>
        <p:nvSpPr>
          <p:cNvPr id="3" name="Content Placeholder 2"/>
          <p:cNvSpPr>
            <a:spLocks noGrp="1"/>
          </p:cNvSpPr>
          <p:nvPr>
            <p:ph idx="1"/>
          </p:nvPr>
        </p:nvSpPr>
        <p:spPr/>
        <p:txBody>
          <a:bodyPr>
            <a:normAutofit fontScale="92500"/>
          </a:bodyPr>
          <a:lstStyle/>
          <a:p>
            <a:r>
              <a:rPr lang="en-US" dirty="0"/>
              <a:t>CSS transitions allows you to change property values smoothly, over a given duration.</a:t>
            </a:r>
          </a:p>
          <a:p>
            <a:r>
              <a:rPr lang="en-US" dirty="0"/>
              <a:t>Mouse over the element below to see a CSS transition effect.</a:t>
            </a:r>
          </a:p>
          <a:p>
            <a:endParaRPr lang="en-US" dirty="0"/>
          </a:p>
          <a:p>
            <a:endParaRPr lang="en-US" dirty="0"/>
          </a:p>
          <a:p>
            <a:endParaRPr lang="en-US" dirty="0"/>
          </a:p>
          <a:p>
            <a:pPr marL="0" indent="0">
              <a:buNone/>
            </a:pPr>
            <a:endParaRPr lang="en-US" dirty="0"/>
          </a:p>
          <a:p>
            <a:r>
              <a:rPr lang="en-US" dirty="0"/>
              <a:t>    transition</a:t>
            </a:r>
          </a:p>
          <a:p>
            <a:r>
              <a:rPr lang="en-US" dirty="0"/>
              <a:t>    transition-delay</a:t>
            </a:r>
          </a:p>
          <a:p>
            <a:r>
              <a:rPr lang="en-US" dirty="0"/>
              <a:t>    transition-duration</a:t>
            </a:r>
          </a:p>
          <a:p>
            <a:r>
              <a:rPr lang="en-US" dirty="0"/>
              <a:t>    transition-property</a:t>
            </a:r>
          </a:p>
          <a:p>
            <a:r>
              <a:rPr lang="en-US" dirty="0"/>
              <a:t>    transition-timing-function</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155</a:t>
            </a:fld>
            <a:endParaRPr lang="en-IN" dirty="0"/>
          </a:p>
        </p:txBody>
      </p:sp>
      <p:pic>
        <p:nvPicPr>
          <p:cNvPr id="5" name="Picture 4"/>
          <p:cNvPicPr>
            <a:picLocks noChangeAspect="1"/>
          </p:cNvPicPr>
          <p:nvPr/>
        </p:nvPicPr>
        <p:blipFill>
          <a:blip r:embed="rId2"/>
          <a:stretch>
            <a:fillRect/>
          </a:stretch>
        </p:blipFill>
        <p:spPr>
          <a:xfrm>
            <a:off x="4118650" y="2458413"/>
            <a:ext cx="1581150" cy="962025"/>
          </a:xfrm>
          <a:prstGeom prst="rect">
            <a:avLst/>
          </a:prstGeom>
        </p:spPr>
      </p:pic>
      <p:pic>
        <p:nvPicPr>
          <p:cNvPr id="6" name="Picture 5"/>
          <p:cNvPicPr>
            <a:picLocks noChangeAspect="1"/>
          </p:cNvPicPr>
          <p:nvPr/>
        </p:nvPicPr>
        <p:blipFill>
          <a:blip r:embed="rId3"/>
          <a:stretch>
            <a:fillRect/>
          </a:stretch>
        </p:blipFill>
        <p:spPr>
          <a:xfrm>
            <a:off x="5774415" y="2325558"/>
            <a:ext cx="1966130" cy="1188823"/>
          </a:xfrm>
          <a:prstGeom prst="rect">
            <a:avLst/>
          </a:prstGeom>
        </p:spPr>
      </p:pic>
    </p:spTree>
    <p:extLst>
      <p:ext uri="{BB962C8B-B14F-4D97-AF65-F5344CB8AC3E}">
        <p14:creationId xmlns:p14="http://schemas.microsoft.com/office/powerpoint/2010/main" val="2705642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Use CSS Transitions?</a:t>
            </a:r>
            <a:br>
              <a:rPr lang="en-US" dirty="0"/>
            </a:br>
            <a:endParaRPr lang="en-US" dirty="0"/>
          </a:p>
        </p:txBody>
      </p:sp>
      <p:sp>
        <p:nvSpPr>
          <p:cNvPr id="3" name="Content Placeholder 2"/>
          <p:cNvSpPr>
            <a:spLocks noGrp="1"/>
          </p:cNvSpPr>
          <p:nvPr>
            <p:ph idx="1"/>
          </p:nvPr>
        </p:nvSpPr>
        <p:spPr/>
        <p:txBody>
          <a:bodyPr/>
          <a:lstStyle/>
          <a:p>
            <a:r>
              <a:rPr lang="en-US" dirty="0"/>
              <a:t>To create a transition effect, you must specify two things:</a:t>
            </a:r>
          </a:p>
          <a:p>
            <a:r>
              <a:rPr lang="en-US" dirty="0"/>
              <a:t>the CSS property you want to add an effect to</a:t>
            </a:r>
          </a:p>
          <a:p>
            <a:r>
              <a:rPr lang="en-US" dirty="0"/>
              <a:t>the duration of the effect</a:t>
            </a:r>
          </a:p>
          <a:p>
            <a:r>
              <a:rPr lang="en-US" dirty="0"/>
              <a:t>If the duration part is not specified, the transition will have no effect, because the default value is 0.</a:t>
            </a:r>
          </a:p>
          <a:p>
            <a:r>
              <a:rPr lang="en-US" dirty="0"/>
              <a:t>The following example shows a 100px * 100px red &lt;div&gt; element. The &lt;div&gt; element has also specified a transition effect for the width property, with a duration of 2 seconds.</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156</a:t>
            </a:fld>
            <a:endParaRPr lang="en-IN" dirty="0"/>
          </a:p>
        </p:txBody>
      </p:sp>
    </p:spTree>
    <p:extLst>
      <p:ext uri="{BB962C8B-B14F-4D97-AF65-F5344CB8AC3E}">
        <p14:creationId xmlns:p14="http://schemas.microsoft.com/office/powerpoint/2010/main" val="695069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solidFill>
                  <a:schemeClr val="accent6">
                    <a:lumMod val="75000"/>
                  </a:schemeClr>
                </a:solidFill>
              </a:rPr>
              <a:t>div {</a:t>
            </a:r>
          </a:p>
          <a:p>
            <a:pPr marL="0" indent="0">
              <a:buNone/>
            </a:pPr>
            <a:r>
              <a:rPr lang="en-US" dirty="0">
                <a:solidFill>
                  <a:schemeClr val="accent6">
                    <a:lumMod val="75000"/>
                  </a:schemeClr>
                </a:solidFill>
              </a:rPr>
              <a:t>  width: 100px;</a:t>
            </a:r>
          </a:p>
          <a:p>
            <a:pPr marL="0" indent="0">
              <a:buNone/>
            </a:pPr>
            <a:r>
              <a:rPr lang="en-US" dirty="0">
                <a:solidFill>
                  <a:schemeClr val="accent6">
                    <a:lumMod val="75000"/>
                  </a:schemeClr>
                </a:solidFill>
              </a:rPr>
              <a:t>  height: 100px;</a:t>
            </a:r>
          </a:p>
          <a:p>
            <a:pPr marL="0" indent="0">
              <a:buNone/>
            </a:pPr>
            <a:r>
              <a:rPr lang="en-US" dirty="0">
                <a:solidFill>
                  <a:schemeClr val="accent6">
                    <a:lumMod val="75000"/>
                  </a:schemeClr>
                </a:solidFill>
              </a:rPr>
              <a:t>  background: red;</a:t>
            </a:r>
          </a:p>
          <a:p>
            <a:pPr marL="0" indent="0">
              <a:buNone/>
            </a:pPr>
            <a:r>
              <a:rPr lang="en-US" dirty="0">
                <a:solidFill>
                  <a:schemeClr val="accent6">
                    <a:lumMod val="75000"/>
                  </a:schemeClr>
                </a:solidFill>
              </a:rPr>
              <a:t>  transition: width 2s;</a:t>
            </a:r>
          </a:p>
          <a:p>
            <a:pPr marL="0" indent="0">
              <a:buNone/>
            </a:pPr>
            <a:r>
              <a:rPr lang="en-US" dirty="0">
                <a:solidFill>
                  <a:schemeClr val="accent6">
                    <a:lumMod val="75000"/>
                  </a:schemeClr>
                </a:solidFill>
              </a:rPr>
              <a:t>}</a:t>
            </a:r>
          </a:p>
          <a:p>
            <a:r>
              <a:rPr lang="en-US" dirty="0"/>
              <a:t>The transition effect will start when the specified CSS property (width) changes value.</a:t>
            </a:r>
          </a:p>
          <a:p>
            <a:r>
              <a:rPr lang="en-US" dirty="0"/>
              <a:t>Now, let us specify a new value for the width property when a user </a:t>
            </a:r>
            <a:r>
              <a:rPr lang="en-US" dirty="0" err="1"/>
              <a:t>mouses</a:t>
            </a:r>
            <a:r>
              <a:rPr lang="en-US" dirty="0"/>
              <a:t> over the &lt;div&gt; element:</a:t>
            </a:r>
          </a:p>
          <a:p>
            <a:pPr marL="0" indent="0">
              <a:buNone/>
            </a:pPr>
            <a:endParaRPr lang="en-US"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157</a:t>
            </a:fld>
            <a:endParaRPr lang="en-IN" dirty="0"/>
          </a:p>
        </p:txBody>
      </p:sp>
    </p:spTree>
    <p:extLst>
      <p:ext uri="{BB962C8B-B14F-4D97-AF65-F5344CB8AC3E}">
        <p14:creationId xmlns:p14="http://schemas.microsoft.com/office/powerpoint/2010/main" val="3192839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158</a:t>
            </a:fld>
            <a:endParaRPr lang="en-IN"/>
          </a:p>
        </p:txBody>
      </p:sp>
      <p:sp>
        <p:nvSpPr>
          <p:cNvPr id="3" name="Rectangle 2"/>
          <p:cNvSpPr/>
          <p:nvPr/>
        </p:nvSpPr>
        <p:spPr>
          <a:xfrm>
            <a:off x="282102" y="161227"/>
            <a:ext cx="8725711"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 red;</a:t>
            </a:r>
          </a:p>
          <a:p>
            <a:pPr lvl="3"/>
            <a:r>
              <a:rPr lang="en-US" dirty="0">
                <a:solidFill>
                  <a:schemeClr val="accent6">
                    <a:lumMod val="75000"/>
                  </a:schemeClr>
                </a:solidFill>
                <a:latin typeface="Cambria" panose="02040503050406030204" pitchFamily="18" charset="0"/>
                <a:ea typeface="Cambria" panose="02040503050406030204" pitchFamily="18" charset="0"/>
              </a:rPr>
              <a:t>  transition: width 2s;</a:t>
            </a:r>
          </a:p>
          <a:p>
            <a:pPr lvl="2"/>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err="1">
                <a:solidFill>
                  <a:schemeClr val="accent6">
                    <a:lumMod val="75000"/>
                  </a:schemeClr>
                </a:solidFill>
                <a:latin typeface="Cambria" panose="02040503050406030204" pitchFamily="18" charset="0"/>
                <a:ea typeface="Cambria" panose="02040503050406030204" pitchFamily="18" charset="0"/>
              </a:rPr>
              <a:t>div:hover</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&lt;h1&gt;The transition Property&lt;/h1&gt;</a:t>
            </a:r>
          </a:p>
          <a:p>
            <a:pPr lvl="2"/>
            <a:r>
              <a:rPr lang="en-US" dirty="0">
                <a:solidFill>
                  <a:schemeClr val="accent6">
                    <a:lumMod val="75000"/>
                  </a:schemeClr>
                </a:solidFill>
                <a:latin typeface="Cambria" panose="02040503050406030204" pitchFamily="18" charset="0"/>
                <a:ea typeface="Cambria" panose="02040503050406030204" pitchFamily="18" charset="0"/>
              </a:rPr>
              <a:t>&lt;p&gt;Hover over the div element below, to see the transition effect:&lt;/p&gt;</a:t>
            </a:r>
          </a:p>
          <a:p>
            <a:pPr lvl="2"/>
            <a:r>
              <a:rPr lang="en-US" dirty="0">
                <a:solidFill>
                  <a:schemeClr val="accent6">
                    <a:lumMod val="75000"/>
                  </a:schemeClr>
                </a:solidFill>
                <a:latin typeface="Cambria" panose="02040503050406030204" pitchFamily="18" charset="0"/>
                <a:ea typeface="Cambria" panose="02040503050406030204" pitchFamily="18" charset="0"/>
              </a:rPr>
              <a:t>&lt;div&gt;&lt;/div&gt;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4" name="Picture 3"/>
          <p:cNvPicPr>
            <a:picLocks noChangeAspect="1"/>
          </p:cNvPicPr>
          <p:nvPr/>
        </p:nvPicPr>
        <p:blipFill>
          <a:blip r:embed="rId2"/>
          <a:stretch>
            <a:fillRect/>
          </a:stretch>
        </p:blipFill>
        <p:spPr>
          <a:xfrm>
            <a:off x="5770323" y="313818"/>
            <a:ext cx="5629275" cy="2981325"/>
          </a:xfrm>
          <a:prstGeom prst="rect">
            <a:avLst/>
          </a:prstGeom>
        </p:spPr>
      </p:pic>
      <p:pic>
        <p:nvPicPr>
          <p:cNvPr id="5" name="Picture 4"/>
          <p:cNvPicPr>
            <a:picLocks noChangeAspect="1"/>
          </p:cNvPicPr>
          <p:nvPr/>
        </p:nvPicPr>
        <p:blipFill>
          <a:blip r:embed="rId3"/>
          <a:stretch>
            <a:fillRect/>
          </a:stretch>
        </p:blipFill>
        <p:spPr>
          <a:xfrm>
            <a:off x="7394339" y="2693363"/>
            <a:ext cx="4573925" cy="2258016"/>
          </a:xfrm>
          <a:prstGeom prst="rect">
            <a:avLst/>
          </a:prstGeom>
        </p:spPr>
      </p:pic>
    </p:spTree>
    <p:extLst>
      <p:ext uri="{BB962C8B-B14F-4D97-AF65-F5344CB8AC3E}">
        <p14:creationId xmlns:p14="http://schemas.microsoft.com/office/powerpoint/2010/main" val="129825280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Specify the Speed Curve of the Transition</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The transition-timing-function property specifies the speed curve of the transition effect.</a:t>
            </a:r>
          </a:p>
          <a:p>
            <a:r>
              <a:rPr lang="en-US" dirty="0"/>
              <a:t>The transition-timing-function property can have the following values:</a:t>
            </a:r>
          </a:p>
          <a:p>
            <a:r>
              <a:rPr lang="en-US" b="1" dirty="0"/>
              <a:t>ease</a:t>
            </a:r>
            <a:r>
              <a:rPr lang="en-US" dirty="0"/>
              <a:t> - specifies a transition effect with a slow start, then fast, then end slowly (this is the default)</a:t>
            </a:r>
          </a:p>
          <a:p>
            <a:r>
              <a:rPr lang="en-US" b="1" dirty="0"/>
              <a:t>linear</a:t>
            </a:r>
            <a:r>
              <a:rPr lang="en-US" dirty="0"/>
              <a:t> - specifies a transition effect with the same speed from start to end</a:t>
            </a:r>
          </a:p>
          <a:p>
            <a:r>
              <a:rPr lang="en-US" b="1" dirty="0"/>
              <a:t>ease-in</a:t>
            </a:r>
            <a:r>
              <a:rPr lang="en-US" dirty="0"/>
              <a:t> - specifies a transition effect with a slow start</a:t>
            </a:r>
          </a:p>
          <a:p>
            <a:r>
              <a:rPr lang="en-US" b="1" dirty="0"/>
              <a:t>ease-out</a:t>
            </a:r>
            <a:r>
              <a:rPr lang="en-US" dirty="0"/>
              <a:t> - specifies a transition effect with a slow end</a:t>
            </a:r>
          </a:p>
          <a:p>
            <a:r>
              <a:rPr lang="en-US" b="1" dirty="0"/>
              <a:t>ease-in-out</a:t>
            </a:r>
            <a:r>
              <a:rPr lang="en-US" dirty="0"/>
              <a:t> - specifies a transition effect with a slow start and end</a:t>
            </a:r>
          </a:p>
          <a:p>
            <a:r>
              <a:rPr lang="en-US" b="1" dirty="0"/>
              <a:t>cubic-</a:t>
            </a:r>
            <a:r>
              <a:rPr lang="en-US" b="1" dirty="0" err="1"/>
              <a:t>bezier</a:t>
            </a:r>
            <a:r>
              <a:rPr lang="en-US" b="1" dirty="0"/>
              <a:t>(</a:t>
            </a:r>
            <a:r>
              <a:rPr lang="en-US" b="1" dirty="0" err="1"/>
              <a:t>n,n,n,n</a:t>
            </a:r>
            <a:r>
              <a:rPr lang="en-US" dirty="0"/>
              <a:t>) - lets you define your own values in a cubic-</a:t>
            </a:r>
            <a:r>
              <a:rPr lang="en-US" dirty="0" err="1"/>
              <a:t>bezier</a:t>
            </a:r>
            <a:r>
              <a:rPr lang="en-US" dirty="0"/>
              <a:t> function</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159</a:t>
            </a:fld>
            <a:endParaRPr lang="en-IN" dirty="0"/>
          </a:p>
        </p:txBody>
      </p:sp>
    </p:spTree>
    <p:extLst>
      <p:ext uri="{BB962C8B-B14F-4D97-AF65-F5344CB8AC3E}">
        <p14:creationId xmlns:p14="http://schemas.microsoft.com/office/powerpoint/2010/main" val="73396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The CSS Universal Selector</a:t>
            </a:r>
            <a:endParaRPr lang="en-US" dirty="0"/>
          </a:p>
        </p:txBody>
      </p:sp>
      <p:sp>
        <p:nvSpPr>
          <p:cNvPr id="4" name="Content Placeholder 3"/>
          <p:cNvSpPr>
            <a:spLocks noGrp="1"/>
          </p:cNvSpPr>
          <p:nvPr>
            <p:ph idx="1"/>
          </p:nvPr>
        </p:nvSpPr>
        <p:spPr/>
        <p:txBody>
          <a:bodyPr>
            <a:normAutofit fontScale="47500" lnSpcReduction="20000"/>
          </a:bodyPr>
          <a:lstStyle/>
          <a:p>
            <a:r>
              <a:rPr lang="en-US" sz="4400" dirty="0">
                <a:solidFill>
                  <a:schemeClr val="tx1"/>
                </a:solidFill>
              </a:rPr>
              <a:t>The universal selector (*) selects all HTML elements on the page.</a:t>
            </a:r>
          </a:p>
          <a:p>
            <a:pPr marL="0" indent="0">
              <a:buNone/>
            </a:pPr>
            <a:r>
              <a:rPr lang="en-US" sz="3800" dirty="0">
                <a:solidFill>
                  <a:schemeClr val="accent6">
                    <a:lumMod val="75000"/>
                  </a:schemeClr>
                </a:solidFill>
              </a:rPr>
              <a:t>&lt;!DOCTYPE html&gt;</a:t>
            </a:r>
          </a:p>
          <a:p>
            <a:pPr marL="0" indent="0">
              <a:buNone/>
            </a:pPr>
            <a:r>
              <a:rPr lang="en-US" sz="3800" dirty="0">
                <a:solidFill>
                  <a:schemeClr val="accent6">
                    <a:lumMod val="75000"/>
                  </a:schemeClr>
                </a:solidFill>
              </a:rPr>
              <a:t>&lt;html&gt;</a:t>
            </a:r>
          </a:p>
          <a:p>
            <a:pPr marL="0" indent="0">
              <a:buNone/>
            </a:pPr>
            <a:r>
              <a:rPr lang="en-US" sz="3800" dirty="0">
                <a:solidFill>
                  <a:schemeClr val="accent6">
                    <a:lumMod val="75000"/>
                  </a:schemeClr>
                </a:solidFill>
              </a:rPr>
              <a:t>	&lt;head&gt;</a:t>
            </a:r>
          </a:p>
          <a:p>
            <a:pPr marL="0" indent="0">
              <a:buNone/>
            </a:pPr>
            <a:r>
              <a:rPr lang="en-US" sz="3800" dirty="0">
                <a:solidFill>
                  <a:schemeClr val="accent6">
                    <a:lumMod val="75000"/>
                  </a:schemeClr>
                </a:solidFill>
              </a:rPr>
              <a:t>		&lt;style&gt;</a:t>
            </a:r>
          </a:p>
          <a:p>
            <a:pPr marL="0" indent="0">
              <a:buNone/>
            </a:pPr>
            <a:r>
              <a:rPr lang="en-US" sz="3800" dirty="0">
                <a:solidFill>
                  <a:schemeClr val="accent6">
                    <a:lumMod val="75000"/>
                  </a:schemeClr>
                </a:solidFill>
              </a:rPr>
              <a:t>			* {</a:t>
            </a:r>
          </a:p>
          <a:p>
            <a:pPr marL="0" indent="0">
              <a:buNone/>
            </a:pPr>
            <a:r>
              <a:rPr lang="en-US" sz="3800" dirty="0">
                <a:solidFill>
                  <a:schemeClr val="accent6">
                    <a:lumMod val="75000"/>
                  </a:schemeClr>
                </a:solidFill>
              </a:rPr>
              <a:t>				  text-align: right;</a:t>
            </a:r>
          </a:p>
          <a:p>
            <a:pPr marL="0" indent="0">
              <a:buNone/>
            </a:pPr>
            <a:r>
              <a:rPr lang="en-US" sz="3800" dirty="0">
                <a:solidFill>
                  <a:schemeClr val="accent6">
                    <a:lumMod val="75000"/>
                  </a:schemeClr>
                </a:solidFill>
              </a:rPr>
              <a:t>				  color: blue;</a:t>
            </a:r>
          </a:p>
          <a:p>
            <a:pPr marL="0" indent="0">
              <a:buNone/>
            </a:pPr>
            <a:r>
              <a:rPr lang="en-US" sz="3800" dirty="0">
                <a:solidFill>
                  <a:schemeClr val="accent6">
                    <a:lumMod val="75000"/>
                  </a:schemeClr>
                </a:solidFill>
              </a:rPr>
              <a:t>			}</a:t>
            </a:r>
          </a:p>
          <a:p>
            <a:pPr marL="0" indent="0">
              <a:buNone/>
            </a:pPr>
            <a:r>
              <a:rPr lang="en-US" sz="3800" dirty="0">
                <a:solidFill>
                  <a:schemeClr val="accent6">
                    <a:lumMod val="75000"/>
                  </a:schemeClr>
                </a:solidFill>
              </a:rPr>
              <a:t>	&lt;/style&gt;</a:t>
            </a:r>
          </a:p>
          <a:p>
            <a:pPr marL="0" indent="0">
              <a:buNone/>
            </a:pPr>
            <a:r>
              <a:rPr lang="en-US" sz="3800" dirty="0">
                <a:solidFill>
                  <a:schemeClr val="accent6">
                    <a:lumMod val="75000"/>
                  </a:schemeClr>
                </a:solidFill>
              </a:rPr>
              <a:t>&lt;/head&gt;</a:t>
            </a:r>
          </a:p>
          <a:p>
            <a:pPr marL="0" indent="0">
              <a:buNone/>
            </a:pPr>
            <a:r>
              <a:rPr lang="en-US" sz="3800" dirty="0">
                <a:solidFill>
                  <a:schemeClr val="accent6">
                    <a:lumMod val="75000"/>
                  </a:schemeClr>
                </a:solidFill>
              </a:rPr>
              <a:t>&lt;body&gt;</a:t>
            </a:r>
          </a:p>
          <a:p>
            <a:pPr marL="0" indent="0">
              <a:buNone/>
            </a:pPr>
            <a:r>
              <a:rPr lang="en-US" sz="3800" dirty="0">
                <a:solidFill>
                  <a:schemeClr val="accent6">
                    <a:lumMod val="75000"/>
                  </a:schemeClr>
                </a:solidFill>
              </a:rPr>
              <a:t>	&lt;h1&gt;Hello world!&lt;/h1&gt;</a:t>
            </a:r>
          </a:p>
          <a:p>
            <a:pPr marL="0" indent="0">
              <a:buNone/>
            </a:pPr>
            <a:r>
              <a:rPr lang="en-US" sz="3800" dirty="0">
                <a:solidFill>
                  <a:schemeClr val="accent6">
                    <a:lumMod val="75000"/>
                  </a:schemeClr>
                </a:solidFill>
              </a:rPr>
              <a:t>	&lt;p&gt;Every element on the page will be affected by the style.&lt;/p&gt;	</a:t>
            </a:r>
          </a:p>
          <a:p>
            <a:pPr marL="0" indent="0">
              <a:buNone/>
            </a:pPr>
            <a:r>
              <a:rPr lang="en-US" sz="3800" dirty="0">
                <a:solidFill>
                  <a:schemeClr val="accent6">
                    <a:lumMod val="75000"/>
                  </a:schemeClr>
                </a:solidFill>
              </a:rPr>
              <a:t>	&lt;p&gt;And me!&lt;/p&gt;                              </a:t>
            </a:r>
            <a:r>
              <a:rPr lang="en-US" sz="3800" b="1" dirty="0">
                <a:solidFill>
                  <a:schemeClr val="accent6">
                    <a:lumMod val="75000"/>
                  </a:schemeClr>
                </a:solidFill>
              </a:rPr>
              <a:t>Output:</a:t>
            </a:r>
          </a:p>
          <a:p>
            <a:pPr marL="0" indent="0">
              <a:buNone/>
            </a:pPr>
            <a:r>
              <a:rPr lang="en-US" sz="3800" dirty="0">
                <a:solidFill>
                  <a:schemeClr val="accent6">
                    <a:lumMod val="75000"/>
                  </a:schemeClr>
                </a:solidFill>
              </a:rPr>
              <a:t>&lt;/body&gt;</a:t>
            </a:r>
          </a:p>
          <a:p>
            <a:pPr marL="0" indent="0">
              <a:buNone/>
            </a:pPr>
            <a:r>
              <a:rPr lang="en-US" sz="3800" dirty="0">
                <a:solidFill>
                  <a:schemeClr val="accent6">
                    <a:lumMod val="75000"/>
                  </a:schemeClr>
                </a:solidFill>
              </a:rPr>
              <a:t>&lt;/html&gt;</a:t>
            </a:r>
            <a:endParaRPr lang="en-IN" sz="3800" dirty="0">
              <a:solidFill>
                <a:schemeClr val="accent6">
                  <a:lumMod val="75000"/>
                </a:schemeClr>
              </a:solidFill>
            </a:endParaRPr>
          </a:p>
          <a:p>
            <a:endParaRPr lang="en-US" dirty="0">
              <a:solidFill>
                <a:schemeClr val="tx1"/>
              </a:solidFill>
            </a:endParaRPr>
          </a:p>
        </p:txBody>
      </p:sp>
      <p:sp>
        <p:nvSpPr>
          <p:cNvPr id="2" name="Slide Number Placeholder 1"/>
          <p:cNvSpPr>
            <a:spLocks noGrp="1"/>
          </p:cNvSpPr>
          <p:nvPr>
            <p:ph type="sldNum" sz="quarter" idx="12"/>
          </p:nvPr>
        </p:nvSpPr>
        <p:spPr/>
        <p:txBody>
          <a:bodyPr/>
          <a:lstStyle/>
          <a:p>
            <a:fld id="{9C11CE39-2868-44A2-A0C6-827D458F7A8B}" type="slidenum">
              <a:rPr lang="en-IN" smtClean="0"/>
              <a:pPr/>
              <a:t>16</a:t>
            </a:fld>
            <a:endParaRPr lang="en-IN"/>
          </a:p>
        </p:txBody>
      </p:sp>
      <p:pic>
        <p:nvPicPr>
          <p:cNvPr id="5" name="Picture 4"/>
          <p:cNvPicPr>
            <a:picLocks noChangeAspect="1"/>
          </p:cNvPicPr>
          <p:nvPr/>
        </p:nvPicPr>
        <p:blipFill>
          <a:blip r:embed="rId2"/>
          <a:stretch>
            <a:fillRect/>
          </a:stretch>
        </p:blipFill>
        <p:spPr>
          <a:xfrm>
            <a:off x="6440113" y="4953000"/>
            <a:ext cx="4959485" cy="1905000"/>
          </a:xfrm>
          <a:prstGeom prst="rect">
            <a:avLst/>
          </a:prstGeom>
          <a:ln w="19050">
            <a:solidFill>
              <a:schemeClr val="tx1"/>
            </a:solidFill>
          </a:ln>
        </p:spPr>
      </p:pic>
    </p:spTree>
    <p:extLst>
      <p:ext uri="{BB962C8B-B14F-4D97-AF65-F5344CB8AC3E}">
        <p14:creationId xmlns:p14="http://schemas.microsoft.com/office/powerpoint/2010/main" val="215677620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160</a:t>
            </a:fld>
            <a:endParaRPr lang="en-IN"/>
          </a:p>
        </p:txBody>
      </p:sp>
      <p:sp>
        <p:nvSpPr>
          <p:cNvPr id="3" name="Rectangle 2"/>
          <p:cNvSpPr/>
          <p:nvPr/>
        </p:nvSpPr>
        <p:spPr>
          <a:xfrm>
            <a:off x="0" y="335846"/>
            <a:ext cx="9144000" cy="5632311"/>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 red;</a:t>
            </a:r>
          </a:p>
          <a:p>
            <a:pPr lvl="3"/>
            <a:r>
              <a:rPr lang="en-US" dirty="0">
                <a:solidFill>
                  <a:schemeClr val="accent6">
                    <a:lumMod val="75000"/>
                  </a:schemeClr>
                </a:solidFill>
                <a:latin typeface="Cambria" panose="02040503050406030204" pitchFamily="18" charset="0"/>
                <a:ea typeface="Cambria" panose="02040503050406030204" pitchFamily="18" charset="0"/>
              </a:rPr>
              <a:t>  transition: width 2s;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#div1 {transition-timing-function: linear;}</a:t>
            </a:r>
          </a:p>
          <a:p>
            <a:pPr lvl="3"/>
            <a:r>
              <a:rPr lang="en-US" dirty="0">
                <a:solidFill>
                  <a:schemeClr val="accent6">
                    <a:lumMod val="75000"/>
                  </a:schemeClr>
                </a:solidFill>
                <a:latin typeface="Cambria" panose="02040503050406030204" pitchFamily="18" charset="0"/>
                <a:ea typeface="Cambria" panose="02040503050406030204" pitchFamily="18" charset="0"/>
              </a:rPr>
              <a:t>#div2 {transition-timing-function: ease;}</a:t>
            </a:r>
          </a:p>
          <a:p>
            <a:pPr lvl="3"/>
            <a:r>
              <a:rPr lang="en-US" dirty="0">
                <a:solidFill>
                  <a:schemeClr val="accent6">
                    <a:lumMod val="75000"/>
                  </a:schemeClr>
                </a:solidFill>
                <a:latin typeface="Cambria" panose="02040503050406030204" pitchFamily="18" charset="0"/>
                <a:ea typeface="Cambria" panose="02040503050406030204" pitchFamily="18" charset="0"/>
              </a:rPr>
              <a:t>#div3 {transition-timing-function: ease-in;}</a:t>
            </a:r>
          </a:p>
          <a:p>
            <a:pPr lvl="3"/>
            <a:r>
              <a:rPr lang="en-US" dirty="0">
                <a:solidFill>
                  <a:schemeClr val="accent6">
                    <a:lumMod val="75000"/>
                  </a:schemeClr>
                </a:solidFill>
                <a:latin typeface="Cambria" panose="02040503050406030204" pitchFamily="18" charset="0"/>
                <a:ea typeface="Cambria" panose="02040503050406030204" pitchFamily="18" charset="0"/>
              </a:rPr>
              <a:t>#div4 {transition-timing-function: ease-out;}</a:t>
            </a:r>
          </a:p>
          <a:p>
            <a:pPr lvl="3"/>
            <a:r>
              <a:rPr lang="en-US" dirty="0">
                <a:solidFill>
                  <a:schemeClr val="accent6">
                    <a:lumMod val="75000"/>
                  </a:schemeClr>
                </a:solidFill>
                <a:latin typeface="Cambria" panose="02040503050406030204" pitchFamily="18" charset="0"/>
                <a:ea typeface="Cambria" panose="02040503050406030204" pitchFamily="18" charset="0"/>
              </a:rPr>
              <a:t>#div5 {transition-timing-function: ease-in-out;}</a:t>
            </a:r>
          </a:p>
          <a:p>
            <a:pPr lvl="3"/>
            <a:r>
              <a:rPr lang="en-US" dirty="0" err="1">
                <a:solidFill>
                  <a:schemeClr val="accent6">
                    <a:lumMod val="75000"/>
                  </a:schemeClr>
                </a:solidFill>
                <a:latin typeface="Cambria" panose="02040503050406030204" pitchFamily="18" charset="0"/>
                <a:ea typeface="Cambria" panose="02040503050406030204" pitchFamily="18" charset="0"/>
              </a:rPr>
              <a:t>div:hover</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a:t>
            </a:r>
          </a:p>
        </p:txBody>
      </p:sp>
      <p:sp>
        <p:nvSpPr>
          <p:cNvPr id="4" name="Rectangle 3"/>
          <p:cNvSpPr/>
          <p:nvPr/>
        </p:nvSpPr>
        <p:spPr>
          <a:xfrm>
            <a:off x="6520775" y="335846"/>
            <a:ext cx="6096000" cy="2308324"/>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id="div1"&gt;linear&lt;/div&gt;&lt;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id="div2"&gt;ease&lt;/div&gt;&lt;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id="div3"&gt;ease-in&lt;/div&gt;&lt;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id="div4"&gt;ease-out&lt;/div&gt;&lt;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id="div5"&gt;ease-in-out&lt;/div&gt;&lt;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7985649" y="2794892"/>
            <a:ext cx="3166252" cy="3352903"/>
          </a:xfrm>
          <a:prstGeom prst="rect">
            <a:avLst/>
          </a:prstGeom>
          <a:ln w="19050">
            <a:solidFill>
              <a:schemeClr val="tx1"/>
            </a:solidFill>
          </a:ln>
        </p:spPr>
      </p:pic>
    </p:spTree>
    <p:extLst>
      <p:ext uri="{BB962C8B-B14F-4D97-AF65-F5344CB8AC3E}">
        <p14:creationId xmlns:p14="http://schemas.microsoft.com/office/powerpoint/2010/main" val="221927280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Delay the Transition Effect</a:t>
            </a:r>
          </a:p>
        </p:txBody>
      </p:sp>
      <p:sp>
        <p:nvSpPr>
          <p:cNvPr id="3" name="Content Placeholder 2"/>
          <p:cNvSpPr>
            <a:spLocks noGrp="1"/>
          </p:cNvSpPr>
          <p:nvPr>
            <p:ph idx="1"/>
          </p:nvPr>
        </p:nvSpPr>
        <p:spPr/>
        <p:txBody>
          <a:bodyPr/>
          <a:lstStyle/>
          <a:p>
            <a:r>
              <a:rPr lang="en-US" dirty="0"/>
              <a:t>The transition-delay property specifies a delay (in seconds) for the transition effect.</a:t>
            </a:r>
          </a:p>
          <a:p>
            <a:r>
              <a:rPr lang="en-US" dirty="0"/>
              <a:t>The following example has a 1 second delay before starting:</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161</a:t>
            </a:fld>
            <a:endParaRPr lang="en-IN" dirty="0"/>
          </a:p>
        </p:txBody>
      </p:sp>
    </p:spTree>
    <p:extLst>
      <p:ext uri="{BB962C8B-B14F-4D97-AF65-F5344CB8AC3E}">
        <p14:creationId xmlns:p14="http://schemas.microsoft.com/office/powerpoint/2010/main" val="1052653011"/>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162</a:t>
            </a:fld>
            <a:endParaRPr lang="en-IN"/>
          </a:p>
        </p:txBody>
      </p:sp>
      <p:sp>
        <p:nvSpPr>
          <p:cNvPr id="3" name="Rectangle 2"/>
          <p:cNvSpPr/>
          <p:nvPr/>
        </p:nvSpPr>
        <p:spPr>
          <a:xfrm>
            <a:off x="155643" y="75604"/>
            <a:ext cx="8881353"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 red;</a:t>
            </a:r>
          </a:p>
          <a:p>
            <a:pPr lvl="3"/>
            <a:r>
              <a:rPr lang="en-US" dirty="0">
                <a:solidFill>
                  <a:schemeClr val="accent6">
                    <a:lumMod val="75000"/>
                  </a:schemeClr>
                </a:solidFill>
                <a:latin typeface="Cambria" panose="02040503050406030204" pitchFamily="18" charset="0"/>
                <a:ea typeface="Cambria" panose="02040503050406030204" pitchFamily="18" charset="0"/>
              </a:rPr>
              <a:t>  transition: width 3s;</a:t>
            </a:r>
          </a:p>
          <a:p>
            <a:pPr lvl="3"/>
            <a:r>
              <a:rPr lang="en-US" dirty="0">
                <a:solidFill>
                  <a:schemeClr val="accent6">
                    <a:lumMod val="75000"/>
                  </a:schemeClr>
                </a:solidFill>
                <a:latin typeface="Cambria" panose="02040503050406030204" pitchFamily="18" charset="0"/>
                <a:ea typeface="Cambria" panose="02040503050406030204" pitchFamily="18" charset="0"/>
              </a:rPr>
              <a:t>  transition-delay: 1s;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div:hover</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&lt;h1&gt;The transition-delay Property&lt;/h1&gt;</a:t>
            </a:r>
          </a:p>
          <a:p>
            <a:pPr lvl="2"/>
            <a:r>
              <a:rPr lang="en-US" dirty="0">
                <a:solidFill>
                  <a:schemeClr val="accent6">
                    <a:lumMod val="75000"/>
                  </a:schemeClr>
                </a:solidFill>
                <a:latin typeface="Cambria" panose="02040503050406030204" pitchFamily="18" charset="0"/>
                <a:ea typeface="Cambria" panose="02040503050406030204" pitchFamily="18" charset="0"/>
              </a:rPr>
              <a:t>&lt;p&gt;Hover over the div element below, to see the transition effect:&lt;/p&gt;</a:t>
            </a:r>
          </a:p>
          <a:p>
            <a:pPr lvl="2"/>
            <a:r>
              <a:rPr lang="en-US" dirty="0">
                <a:solidFill>
                  <a:schemeClr val="accent6">
                    <a:lumMod val="75000"/>
                  </a:schemeClr>
                </a:solidFill>
                <a:latin typeface="Cambria" panose="02040503050406030204" pitchFamily="18" charset="0"/>
                <a:ea typeface="Cambria" panose="02040503050406030204" pitchFamily="18" charset="0"/>
              </a:rPr>
              <a:t>&lt;div&gt;&lt;/div&gt;</a:t>
            </a:r>
          </a:p>
          <a:p>
            <a:pPr lvl="2"/>
            <a:r>
              <a:rPr lang="en-US" dirty="0">
                <a:solidFill>
                  <a:schemeClr val="accent6">
                    <a:lumMod val="75000"/>
                  </a:schemeClr>
                </a:solidFill>
                <a:latin typeface="Cambria" panose="02040503050406030204" pitchFamily="18" charset="0"/>
                <a:ea typeface="Cambria" panose="02040503050406030204" pitchFamily="18" charset="0"/>
              </a:rPr>
              <a:t>&lt;p&gt;&lt;b&gt;Note:&lt;/b&gt; The transition effect has a 1 second delay before starting.&lt;/p&gt;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4" name="Picture 3"/>
          <p:cNvPicPr>
            <a:picLocks noChangeAspect="1"/>
          </p:cNvPicPr>
          <p:nvPr/>
        </p:nvPicPr>
        <p:blipFill>
          <a:blip r:embed="rId2"/>
          <a:stretch>
            <a:fillRect/>
          </a:stretch>
        </p:blipFill>
        <p:spPr>
          <a:xfrm>
            <a:off x="5386286" y="653780"/>
            <a:ext cx="6438900" cy="3390900"/>
          </a:xfrm>
          <a:prstGeom prst="rect">
            <a:avLst/>
          </a:prstGeom>
          <a:ln w="19050">
            <a:solidFill>
              <a:schemeClr val="tx1"/>
            </a:solidFill>
          </a:ln>
        </p:spPr>
      </p:pic>
    </p:spTree>
    <p:extLst>
      <p:ext uri="{BB962C8B-B14F-4D97-AF65-F5344CB8AC3E}">
        <p14:creationId xmlns:p14="http://schemas.microsoft.com/office/powerpoint/2010/main" val="3756327760"/>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163</a:t>
            </a:fld>
            <a:endParaRPr lang="en-IN"/>
          </a:p>
        </p:txBody>
      </p:sp>
      <p:sp>
        <p:nvSpPr>
          <p:cNvPr id="3" name="Rectangle 2"/>
          <p:cNvSpPr/>
          <p:nvPr/>
        </p:nvSpPr>
        <p:spPr>
          <a:xfrm>
            <a:off x="170686" y="102300"/>
            <a:ext cx="2667718" cy="369332"/>
          </a:xfrm>
          <a:prstGeom prst="rect">
            <a:avLst/>
          </a:prstGeom>
        </p:spPr>
        <p:txBody>
          <a:bodyPr wrap="none">
            <a:spAutoFit/>
          </a:bodyPr>
          <a:lstStyle/>
          <a:p>
            <a:r>
              <a:rPr lang="en-US" b="1" dirty="0"/>
              <a:t>The transition Properties</a:t>
            </a:r>
          </a:p>
        </p:txBody>
      </p:sp>
      <p:sp>
        <p:nvSpPr>
          <p:cNvPr id="4" name="Rectangle 3"/>
          <p:cNvSpPr/>
          <p:nvPr/>
        </p:nvSpPr>
        <p:spPr>
          <a:xfrm>
            <a:off x="0" y="471632"/>
            <a:ext cx="8973314" cy="6432530"/>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pPr lvl="2"/>
            <a:r>
              <a:rPr lang="en-US" sz="1600" dirty="0">
                <a:solidFill>
                  <a:schemeClr val="accent6">
                    <a:lumMod val="75000"/>
                  </a:schemeClr>
                </a:solidFill>
                <a:latin typeface="Cambria" panose="02040503050406030204" pitchFamily="18" charset="0"/>
                <a:ea typeface="Cambria" panose="02040503050406030204" pitchFamily="18" charset="0"/>
              </a:rPr>
              <a:t>&lt;style&gt; </a:t>
            </a:r>
          </a:p>
          <a:p>
            <a:pPr lvl="3"/>
            <a:r>
              <a:rPr lang="en-US" sz="1600" dirty="0">
                <a:solidFill>
                  <a:schemeClr val="accent6">
                    <a:lumMod val="75000"/>
                  </a:schemeClr>
                </a:solidFill>
                <a:latin typeface="Cambria" panose="02040503050406030204" pitchFamily="18" charset="0"/>
                <a:ea typeface="Cambria" panose="02040503050406030204" pitchFamily="18" charset="0"/>
              </a:rPr>
              <a:t>div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background: red;</a:t>
            </a:r>
          </a:p>
          <a:p>
            <a:pPr lvl="3"/>
            <a:r>
              <a:rPr lang="en-US" sz="1600" dirty="0">
                <a:solidFill>
                  <a:schemeClr val="accent6">
                    <a:lumMod val="75000"/>
                  </a:schemeClr>
                </a:solidFill>
                <a:latin typeface="Cambria" panose="02040503050406030204" pitchFamily="18" charset="0"/>
                <a:ea typeface="Cambria" panose="02040503050406030204" pitchFamily="18" charset="0"/>
              </a:rPr>
              <a:t>  transition-property: width;</a:t>
            </a:r>
          </a:p>
          <a:p>
            <a:pPr lvl="3"/>
            <a:r>
              <a:rPr lang="en-US" sz="1600" dirty="0">
                <a:solidFill>
                  <a:schemeClr val="accent6">
                    <a:lumMod val="75000"/>
                  </a:schemeClr>
                </a:solidFill>
                <a:latin typeface="Cambria" panose="02040503050406030204" pitchFamily="18" charset="0"/>
                <a:ea typeface="Cambria" panose="02040503050406030204" pitchFamily="18" charset="0"/>
              </a:rPr>
              <a:t>  transition-duration: 2s;</a:t>
            </a:r>
          </a:p>
          <a:p>
            <a:pPr lvl="3"/>
            <a:r>
              <a:rPr lang="en-US" sz="1600" dirty="0">
                <a:solidFill>
                  <a:schemeClr val="accent6">
                    <a:lumMod val="75000"/>
                  </a:schemeClr>
                </a:solidFill>
                <a:latin typeface="Cambria" panose="02040503050406030204" pitchFamily="18" charset="0"/>
                <a:ea typeface="Cambria" panose="02040503050406030204" pitchFamily="18" charset="0"/>
              </a:rPr>
              <a:t>  transition-timing-function: linear;</a:t>
            </a:r>
          </a:p>
          <a:p>
            <a:pPr lvl="3"/>
            <a:r>
              <a:rPr lang="en-US" sz="1600" dirty="0">
                <a:solidFill>
                  <a:schemeClr val="accent6">
                    <a:lumMod val="75000"/>
                  </a:schemeClr>
                </a:solidFill>
                <a:latin typeface="Cambria" panose="02040503050406030204" pitchFamily="18" charset="0"/>
                <a:ea typeface="Cambria" panose="02040503050406030204" pitchFamily="18" charset="0"/>
              </a:rPr>
              <a:t>  transition-delay: 1s;</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p>
          <a:p>
            <a:pPr lvl="3"/>
            <a:r>
              <a:rPr lang="en-US" sz="1600" dirty="0" err="1">
                <a:solidFill>
                  <a:schemeClr val="accent6">
                    <a:lumMod val="75000"/>
                  </a:schemeClr>
                </a:solidFill>
                <a:latin typeface="Cambria" panose="02040503050406030204" pitchFamily="18" charset="0"/>
                <a:ea typeface="Cambria" panose="02040503050406030204" pitchFamily="18" charset="0"/>
              </a:rPr>
              <a:t>div:hover</a:t>
            </a:r>
            <a:r>
              <a:rPr lang="en-US" sz="1600" dirty="0">
                <a:solidFill>
                  <a:schemeClr val="accent6">
                    <a:lumMod val="75000"/>
                  </a:schemeClr>
                </a:solidFill>
                <a:latin typeface="Cambria" panose="02040503050406030204" pitchFamily="18" charset="0"/>
                <a:ea typeface="Cambria" panose="02040503050406030204" pitchFamily="18" charset="0"/>
              </a:rPr>
              <a:t>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300px;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a:t>
            </a:r>
          </a:p>
          <a:p>
            <a:pPr lvl="3"/>
            <a:r>
              <a:rPr lang="en-US" sz="1600" dirty="0">
                <a:solidFill>
                  <a:schemeClr val="accent6">
                    <a:lumMod val="75000"/>
                  </a:schemeClr>
                </a:solidFill>
                <a:latin typeface="Cambria" panose="02040503050406030204" pitchFamily="18" charset="0"/>
                <a:ea typeface="Cambria" panose="02040503050406030204" pitchFamily="18" charset="0"/>
              </a:rPr>
              <a:t>&lt;/style&gt;</a:t>
            </a:r>
          </a:p>
          <a:p>
            <a:pPr lvl="1"/>
            <a:r>
              <a:rPr lang="en-US"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US"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US" sz="1600" dirty="0">
                <a:solidFill>
                  <a:schemeClr val="accent6">
                    <a:lumMod val="75000"/>
                  </a:schemeClr>
                </a:solidFill>
                <a:latin typeface="Cambria" panose="02040503050406030204" pitchFamily="18" charset="0"/>
                <a:ea typeface="Cambria" panose="02040503050406030204" pitchFamily="18" charset="0"/>
              </a:rPr>
              <a:t>&lt;h1&gt;The transition Properties Specified One by One&lt;/h1&gt;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&lt;p&gt;Hover over the div element below, to see the transition effect:&lt;/p&gt;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&lt;div&gt;&lt;/div&gt;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&lt;p&gt;&lt;b&gt;Note:&lt;/b&gt; The transition effect has a 1 second delay before starting.&lt;/p&gt;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5498154" y="286966"/>
            <a:ext cx="6106944" cy="3095625"/>
          </a:xfrm>
          <a:prstGeom prst="rect">
            <a:avLst/>
          </a:prstGeom>
          <a:ln w="19050">
            <a:solidFill>
              <a:schemeClr val="tx1"/>
            </a:solidFill>
          </a:ln>
        </p:spPr>
      </p:pic>
    </p:spTree>
    <p:extLst>
      <p:ext uri="{BB962C8B-B14F-4D97-AF65-F5344CB8AC3E}">
        <p14:creationId xmlns:p14="http://schemas.microsoft.com/office/powerpoint/2010/main" val="296683146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br>
              <a:rPr lang="en-US" dirty="0"/>
            </a:br>
            <a:endParaRPr lang="en-US" dirty="0"/>
          </a:p>
        </p:txBody>
      </p:sp>
      <p:sp>
        <p:nvSpPr>
          <p:cNvPr id="3" name="Content Placeholder 2"/>
          <p:cNvSpPr>
            <a:spLocks noGrp="1"/>
          </p:cNvSpPr>
          <p:nvPr>
            <p:ph idx="1"/>
          </p:nvPr>
        </p:nvSpPr>
        <p:spPr>
          <a:xfrm>
            <a:off x="3622464" y="776559"/>
            <a:ext cx="8011236" cy="5120640"/>
          </a:xfrm>
        </p:spPr>
        <p:txBody>
          <a:bodyPr>
            <a:normAutofit fontScale="77500" lnSpcReduction="20000"/>
          </a:bodyPr>
          <a:lstStyle/>
          <a:p>
            <a:r>
              <a:rPr lang="en-US" b="1" dirty="0"/>
              <a:t>Rounded Images</a:t>
            </a:r>
            <a:endParaRPr lang="en-US" dirty="0"/>
          </a:p>
          <a:p>
            <a:r>
              <a:rPr lang="en-US" dirty="0"/>
              <a:t>Use the border-radius property to create rounded images.</a:t>
            </a:r>
          </a:p>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1350963" lvl="3" indent="0">
              <a:buNone/>
            </a:pPr>
            <a:r>
              <a:rPr lang="en-US" sz="2400" dirty="0">
                <a:solidFill>
                  <a:schemeClr val="accent6">
                    <a:lumMod val="75000"/>
                  </a:schemeClr>
                </a:solidFill>
              </a:rPr>
              <a:t>&lt;style&gt;</a:t>
            </a:r>
          </a:p>
          <a:p>
            <a:pPr marL="1350963" lvl="3" indent="0">
              <a:buNone/>
            </a:pPr>
            <a:r>
              <a:rPr lang="en-US" sz="2400" dirty="0" err="1">
                <a:solidFill>
                  <a:schemeClr val="accent6">
                    <a:lumMod val="75000"/>
                  </a:schemeClr>
                </a:solidFill>
              </a:rPr>
              <a:t>img</a:t>
            </a:r>
            <a:r>
              <a:rPr lang="en-US" sz="2400" dirty="0">
                <a:solidFill>
                  <a:schemeClr val="accent6">
                    <a:lumMod val="75000"/>
                  </a:schemeClr>
                </a:solidFill>
              </a:rPr>
              <a:t> {</a:t>
            </a:r>
          </a:p>
          <a:p>
            <a:pPr marL="1350963" lvl="3" indent="0">
              <a:buNone/>
            </a:pPr>
            <a:r>
              <a:rPr lang="en-US" sz="2400" dirty="0">
                <a:solidFill>
                  <a:schemeClr val="accent6">
                    <a:lumMod val="75000"/>
                  </a:schemeClr>
                </a:solidFill>
              </a:rPr>
              <a:t>  border-radius: 50%;</a:t>
            </a:r>
          </a:p>
          <a:p>
            <a:pPr marL="1350963" lvl="3" indent="0">
              <a:buNone/>
            </a:pPr>
            <a:r>
              <a:rPr lang="en-US" sz="2400" dirty="0">
                <a:solidFill>
                  <a:schemeClr val="accent6">
                    <a:lumMod val="75000"/>
                  </a:schemeClr>
                </a:solidFill>
              </a:rPr>
              <a:t>}</a:t>
            </a:r>
          </a:p>
          <a:p>
            <a:pPr marL="1350963" lvl="3" indent="0">
              <a:buNone/>
            </a:pPr>
            <a:r>
              <a:rPr lang="en-US" sz="2400" dirty="0">
                <a:solidFill>
                  <a:schemeClr val="accent6">
                    <a:lumMod val="75000"/>
                  </a:schemeClr>
                </a:solidFill>
              </a:rPr>
              <a:t>&lt;/style&gt;</a:t>
            </a:r>
          </a:p>
          <a:p>
            <a:pPr marL="0" indent="0">
              <a:buNone/>
            </a:pPr>
            <a:r>
              <a:rPr lang="en-US" sz="2200" dirty="0">
                <a:solidFill>
                  <a:schemeClr val="accent6">
                    <a:lumMod val="75000"/>
                  </a:schemeClr>
                </a:solidFill>
              </a:rPr>
              <a:t>	&lt;/</a:t>
            </a:r>
            <a:r>
              <a:rPr lang="en-US" dirty="0">
                <a:solidFill>
                  <a:schemeClr val="accent6">
                    <a:lumMod val="75000"/>
                  </a:schemeClr>
                </a:solidFill>
              </a:rPr>
              <a:t>head&gt;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		&lt;</a:t>
            </a:r>
            <a:r>
              <a:rPr lang="en-US" dirty="0" err="1">
                <a:solidFill>
                  <a:schemeClr val="accent6">
                    <a:lumMod val="75000"/>
                  </a:schemeClr>
                </a:solidFill>
              </a:rPr>
              <a:t>img</a:t>
            </a:r>
            <a:r>
              <a:rPr lang="en-US" dirty="0">
                <a:solidFill>
                  <a:schemeClr val="accent6">
                    <a:lumMod val="75000"/>
                  </a:schemeClr>
                </a:solidFill>
              </a:rPr>
              <a:t> </a:t>
            </a:r>
            <a:r>
              <a:rPr lang="en-US" dirty="0" err="1">
                <a:solidFill>
                  <a:schemeClr val="accent6">
                    <a:lumMod val="75000"/>
                  </a:schemeClr>
                </a:solidFill>
              </a:rPr>
              <a:t>src</a:t>
            </a:r>
            <a:r>
              <a:rPr lang="en-US" dirty="0">
                <a:solidFill>
                  <a:schemeClr val="accent6">
                    <a:lumMod val="75000"/>
                  </a:schemeClr>
                </a:solidFill>
              </a:rPr>
              <a:t>="paris.jpg" alt="Paris" width="300" 		                  height="300"&gt;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&lt;/html&gt;</a:t>
            </a:r>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164</a:t>
            </a:fld>
            <a:endParaRPr lang="en-IN" dirty="0"/>
          </a:p>
        </p:txBody>
      </p:sp>
      <p:pic>
        <p:nvPicPr>
          <p:cNvPr id="5" name="Picture 4"/>
          <p:cNvPicPr>
            <a:picLocks noChangeAspect="1"/>
          </p:cNvPicPr>
          <p:nvPr/>
        </p:nvPicPr>
        <p:blipFill>
          <a:blip r:embed="rId2"/>
          <a:stretch>
            <a:fillRect/>
          </a:stretch>
        </p:blipFill>
        <p:spPr>
          <a:xfrm>
            <a:off x="8422531" y="1478604"/>
            <a:ext cx="2715638" cy="2859932"/>
          </a:xfrm>
          <a:prstGeom prst="rect">
            <a:avLst/>
          </a:prstGeom>
          <a:ln w="19050">
            <a:solidFill>
              <a:schemeClr val="tx1"/>
            </a:solidFill>
          </a:ln>
        </p:spPr>
      </p:pic>
    </p:spTree>
    <p:extLst>
      <p:ext uri="{BB962C8B-B14F-4D97-AF65-F5344CB8AC3E}">
        <p14:creationId xmlns:p14="http://schemas.microsoft.com/office/powerpoint/2010/main" val="320889021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br>
              <a:rPr lang="en-US" dirty="0"/>
            </a:br>
            <a:endParaRPr lang="en-US" dirty="0"/>
          </a:p>
        </p:txBody>
      </p:sp>
      <p:sp>
        <p:nvSpPr>
          <p:cNvPr id="3" name="Content Placeholder 2"/>
          <p:cNvSpPr>
            <a:spLocks noGrp="1"/>
          </p:cNvSpPr>
          <p:nvPr>
            <p:ph idx="1"/>
          </p:nvPr>
        </p:nvSpPr>
        <p:spPr/>
        <p:txBody>
          <a:bodyPr>
            <a:noAutofit/>
          </a:bodyPr>
          <a:lstStyle/>
          <a:p>
            <a:r>
              <a:rPr lang="en-US" sz="1600" b="1" dirty="0"/>
              <a:t>Thumbnail Images</a:t>
            </a:r>
          </a:p>
          <a:p>
            <a:r>
              <a:rPr lang="en-US" sz="1600" dirty="0"/>
              <a:t>Use the border property to create thumbnail images.</a:t>
            </a:r>
          </a:p>
          <a:p>
            <a:pPr marL="0" indent="0">
              <a:buNone/>
            </a:pPr>
            <a:r>
              <a:rPr lang="en-US" sz="1600" dirty="0">
                <a:solidFill>
                  <a:schemeClr val="accent6">
                    <a:lumMod val="75000"/>
                  </a:schemeClr>
                </a:solidFill>
              </a:rPr>
              <a:t>&lt;!DOCTYPE html&gt;</a:t>
            </a:r>
          </a:p>
          <a:p>
            <a:pPr marL="0" indent="0">
              <a:buNone/>
            </a:pPr>
            <a:r>
              <a:rPr lang="en-US" sz="1600" dirty="0">
                <a:solidFill>
                  <a:schemeClr val="accent6">
                    <a:lumMod val="75000"/>
                  </a:schemeClr>
                </a:solidFill>
              </a:rPr>
              <a:t>&lt;html&gt;</a:t>
            </a:r>
          </a:p>
          <a:p>
            <a:pPr marL="0" indent="0">
              <a:buNone/>
            </a:pPr>
            <a:r>
              <a:rPr lang="en-US" sz="1600" dirty="0">
                <a:solidFill>
                  <a:schemeClr val="accent6">
                    <a:lumMod val="75000"/>
                  </a:schemeClr>
                </a:solidFill>
              </a:rPr>
              <a:t>	&lt;head&gt;</a:t>
            </a:r>
          </a:p>
          <a:p>
            <a:pPr marL="1350963" lvl="3" indent="0">
              <a:buNone/>
            </a:pPr>
            <a:r>
              <a:rPr lang="en-US" dirty="0">
                <a:solidFill>
                  <a:schemeClr val="accent6">
                    <a:lumMod val="75000"/>
                  </a:schemeClr>
                </a:solidFill>
              </a:rPr>
              <a:t>&lt;style&gt;</a:t>
            </a:r>
          </a:p>
          <a:p>
            <a:pPr marL="1350963" lvl="3" indent="0">
              <a:buNone/>
            </a:pPr>
            <a:r>
              <a:rPr lang="en-US" dirty="0" err="1">
                <a:solidFill>
                  <a:schemeClr val="accent6">
                    <a:lumMod val="75000"/>
                  </a:schemeClr>
                </a:solidFill>
              </a:rPr>
              <a:t>img</a:t>
            </a:r>
            <a:r>
              <a:rPr lang="en-US" dirty="0">
                <a:solidFill>
                  <a:schemeClr val="accent6">
                    <a:lumMod val="75000"/>
                  </a:schemeClr>
                </a:solidFill>
              </a:rPr>
              <a:t> {</a:t>
            </a:r>
          </a:p>
          <a:p>
            <a:pPr marL="1350963" lvl="3" indent="0">
              <a:buNone/>
            </a:pPr>
            <a:r>
              <a:rPr lang="en-US" dirty="0">
                <a:solidFill>
                  <a:schemeClr val="accent6">
                    <a:lumMod val="75000"/>
                  </a:schemeClr>
                </a:solidFill>
              </a:rPr>
              <a:t>  border: 1px solid #</a:t>
            </a:r>
            <a:r>
              <a:rPr lang="en-US" dirty="0" err="1">
                <a:solidFill>
                  <a:schemeClr val="accent6">
                    <a:lumMod val="75000"/>
                  </a:schemeClr>
                </a:solidFill>
              </a:rPr>
              <a:t>ddd</a:t>
            </a:r>
            <a:r>
              <a:rPr lang="en-US" dirty="0">
                <a:solidFill>
                  <a:schemeClr val="accent6">
                    <a:lumMod val="75000"/>
                  </a:schemeClr>
                </a:solidFill>
              </a:rPr>
              <a:t>;</a:t>
            </a:r>
          </a:p>
          <a:p>
            <a:pPr marL="1350963" lvl="3" indent="0">
              <a:buNone/>
            </a:pPr>
            <a:r>
              <a:rPr lang="en-US" dirty="0">
                <a:solidFill>
                  <a:schemeClr val="accent6">
                    <a:lumMod val="75000"/>
                  </a:schemeClr>
                </a:solidFill>
              </a:rPr>
              <a:t>  border-radius: 4px;</a:t>
            </a:r>
          </a:p>
          <a:p>
            <a:pPr marL="1350963" lvl="3" indent="0">
              <a:buNone/>
            </a:pPr>
            <a:r>
              <a:rPr lang="en-US" dirty="0">
                <a:solidFill>
                  <a:schemeClr val="accent6">
                    <a:lumMod val="75000"/>
                  </a:schemeClr>
                </a:solidFill>
              </a:rPr>
              <a:t>  padding: 5px;</a:t>
            </a:r>
          </a:p>
          <a:p>
            <a:pPr marL="1350963" lvl="3" indent="0">
              <a:buNone/>
            </a:pPr>
            <a:r>
              <a:rPr lang="en-US" dirty="0">
                <a:solidFill>
                  <a:schemeClr val="accent6">
                    <a:lumMod val="75000"/>
                  </a:schemeClr>
                </a:solidFill>
              </a:rPr>
              <a:t>  width: 150px;</a:t>
            </a:r>
          </a:p>
          <a:p>
            <a:pPr marL="1350963" lvl="3" indent="0">
              <a:buNone/>
            </a:pPr>
            <a:r>
              <a:rPr lang="en-US" dirty="0">
                <a:solidFill>
                  <a:schemeClr val="accent6">
                    <a:lumMod val="75000"/>
                  </a:schemeClr>
                </a:solidFill>
              </a:rPr>
              <a:t>}</a:t>
            </a:r>
          </a:p>
          <a:p>
            <a:pPr marL="1350963" lvl="3" indent="0">
              <a:buNone/>
            </a:pPr>
            <a:r>
              <a:rPr lang="en-US" dirty="0">
                <a:solidFill>
                  <a:schemeClr val="accent6">
                    <a:lumMod val="75000"/>
                  </a:schemeClr>
                </a:solidFill>
              </a:rPr>
              <a:t>&lt;/style&gt;</a:t>
            </a:r>
          </a:p>
          <a:p>
            <a:pPr marL="0" indent="0">
              <a:buNone/>
            </a:pPr>
            <a:r>
              <a:rPr lang="en-US" sz="1600" dirty="0">
                <a:solidFill>
                  <a:schemeClr val="accent6">
                    <a:lumMod val="75000"/>
                  </a:schemeClr>
                </a:solidFill>
              </a:rPr>
              <a:t>	&lt;/head&gt;</a:t>
            </a:r>
          </a:p>
          <a:p>
            <a:pPr marL="0" indent="0">
              <a:buNone/>
            </a:pPr>
            <a:r>
              <a:rPr lang="en-US" sz="1600" dirty="0">
                <a:solidFill>
                  <a:schemeClr val="accent6">
                    <a:lumMod val="75000"/>
                  </a:schemeClr>
                </a:solidFill>
              </a:rPr>
              <a:t>	&lt;body&gt;</a:t>
            </a:r>
          </a:p>
          <a:p>
            <a:pPr marL="0" indent="0">
              <a:buNone/>
            </a:pPr>
            <a:r>
              <a:rPr lang="en-US" sz="1600" dirty="0">
                <a:solidFill>
                  <a:schemeClr val="accent6">
                    <a:lumMod val="75000"/>
                  </a:schemeClr>
                </a:solidFill>
              </a:rPr>
              <a:t>		&lt;</a:t>
            </a:r>
            <a:r>
              <a:rPr lang="en-US" sz="1600" dirty="0" err="1">
                <a:solidFill>
                  <a:schemeClr val="accent6">
                    <a:lumMod val="75000"/>
                  </a:schemeClr>
                </a:solidFill>
              </a:rPr>
              <a:t>img</a:t>
            </a:r>
            <a:r>
              <a:rPr lang="en-US" sz="1600" dirty="0">
                <a:solidFill>
                  <a:schemeClr val="accent6">
                    <a:lumMod val="75000"/>
                  </a:schemeClr>
                </a:solidFill>
              </a:rPr>
              <a:t>  </a:t>
            </a:r>
            <a:r>
              <a:rPr lang="en-US" sz="1600" dirty="0" err="1">
                <a:solidFill>
                  <a:schemeClr val="accent6">
                    <a:lumMod val="75000"/>
                  </a:schemeClr>
                </a:solidFill>
              </a:rPr>
              <a:t>src</a:t>
            </a:r>
            <a:r>
              <a:rPr lang="en-US" sz="1600" dirty="0">
                <a:solidFill>
                  <a:schemeClr val="accent6">
                    <a:lumMod val="75000"/>
                  </a:schemeClr>
                </a:solidFill>
              </a:rPr>
              <a:t>="paris.jpg" alt="Paris" style="width:150px"&gt;	&lt;/body&gt;</a:t>
            </a:r>
          </a:p>
          <a:p>
            <a:pPr marL="0" indent="0">
              <a:buNone/>
            </a:pPr>
            <a:r>
              <a:rPr lang="en-US" sz="1600"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165</a:t>
            </a:fld>
            <a:endParaRPr lang="en-IN" dirty="0"/>
          </a:p>
        </p:txBody>
      </p:sp>
      <p:pic>
        <p:nvPicPr>
          <p:cNvPr id="5" name="Picture 4"/>
          <p:cNvPicPr>
            <a:picLocks noChangeAspect="1"/>
          </p:cNvPicPr>
          <p:nvPr/>
        </p:nvPicPr>
        <p:blipFill>
          <a:blip r:embed="rId2"/>
          <a:stretch>
            <a:fillRect/>
          </a:stretch>
        </p:blipFill>
        <p:spPr>
          <a:xfrm>
            <a:off x="8627826" y="2166329"/>
            <a:ext cx="2076450" cy="1552575"/>
          </a:xfrm>
          <a:prstGeom prst="rect">
            <a:avLst/>
          </a:prstGeom>
          <a:ln w="19050">
            <a:solidFill>
              <a:schemeClr val="tx1"/>
            </a:solidFill>
          </a:ln>
        </p:spPr>
      </p:pic>
    </p:spTree>
    <p:extLst>
      <p:ext uri="{BB962C8B-B14F-4D97-AF65-F5344CB8AC3E}">
        <p14:creationId xmlns:p14="http://schemas.microsoft.com/office/powerpoint/2010/main" val="439020883"/>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br>
              <a:rPr lang="en-US" dirty="0"/>
            </a:br>
            <a:endParaRPr lang="en-US" dirty="0"/>
          </a:p>
        </p:txBody>
      </p:sp>
      <p:sp>
        <p:nvSpPr>
          <p:cNvPr id="3" name="Content Placeholder 2"/>
          <p:cNvSpPr>
            <a:spLocks noGrp="1"/>
          </p:cNvSpPr>
          <p:nvPr>
            <p:ph idx="1"/>
          </p:nvPr>
        </p:nvSpPr>
        <p:spPr/>
        <p:txBody>
          <a:bodyPr>
            <a:normAutofit fontScale="70000" lnSpcReduction="20000"/>
          </a:bodyPr>
          <a:lstStyle/>
          <a:p>
            <a:r>
              <a:rPr lang="en-US" b="1" dirty="0"/>
              <a:t>Responsive Images</a:t>
            </a:r>
          </a:p>
          <a:p>
            <a:r>
              <a:rPr lang="en-US" dirty="0"/>
              <a:t>Responsive images will automatically adjust to fit the size of the screen.</a:t>
            </a:r>
          </a:p>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&lt;style&gt;</a:t>
            </a:r>
          </a:p>
          <a:p>
            <a:pPr marL="2159000" lvl="5" indent="0">
              <a:buNone/>
            </a:pPr>
            <a:r>
              <a:rPr lang="en-US" sz="2400" dirty="0" err="1">
                <a:solidFill>
                  <a:schemeClr val="accent6">
                    <a:lumMod val="75000"/>
                  </a:schemeClr>
                </a:solidFill>
              </a:rPr>
              <a:t>img</a:t>
            </a:r>
            <a:r>
              <a:rPr lang="en-US" sz="2400" dirty="0">
                <a:solidFill>
                  <a:schemeClr val="accent6">
                    <a:lumMod val="75000"/>
                  </a:schemeClr>
                </a:solidFill>
              </a:rPr>
              <a:t> {</a:t>
            </a:r>
          </a:p>
          <a:p>
            <a:pPr marL="2159000" lvl="5" indent="0">
              <a:buNone/>
            </a:pPr>
            <a:r>
              <a:rPr lang="en-US" sz="2400" dirty="0">
                <a:solidFill>
                  <a:schemeClr val="accent6">
                    <a:lumMod val="75000"/>
                  </a:schemeClr>
                </a:solidFill>
              </a:rPr>
              <a:t>  max-width: 100%;</a:t>
            </a:r>
          </a:p>
          <a:p>
            <a:pPr marL="2159000" lvl="5" indent="0">
              <a:buNone/>
            </a:pPr>
            <a:r>
              <a:rPr lang="en-US" sz="2400" dirty="0">
                <a:solidFill>
                  <a:schemeClr val="accent6">
                    <a:lumMod val="75000"/>
                  </a:schemeClr>
                </a:solidFill>
              </a:rPr>
              <a:t>  height: auto;</a:t>
            </a:r>
          </a:p>
          <a:p>
            <a:pPr marL="2159000" lvl="5" indent="0">
              <a:buNone/>
            </a:pPr>
            <a:r>
              <a:rPr lang="en-US" sz="2400" dirty="0">
                <a:solidFill>
                  <a:schemeClr val="accent6">
                    <a:lumMod val="75000"/>
                  </a:schemeClr>
                </a:solidFill>
              </a:rPr>
              <a: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		&lt;</a:t>
            </a:r>
            <a:r>
              <a:rPr lang="en-US" dirty="0" err="1">
                <a:solidFill>
                  <a:schemeClr val="accent6">
                    <a:lumMod val="75000"/>
                  </a:schemeClr>
                </a:solidFill>
              </a:rPr>
              <a:t>img</a:t>
            </a:r>
            <a:r>
              <a:rPr lang="en-US" dirty="0">
                <a:solidFill>
                  <a:schemeClr val="accent6">
                    <a:lumMod val="75000"/>
                  </a:schemeClr>
                </a:solidFill>
              </a:rPr>
              <a:t> </a:t>
            </a:r>
            <a:r>
              <a:rPr lang="en-US" dirty="0" err="1">
                <a:solidFill>
                  <a:schemeClr val="accent6">
                    <a:lumMod val="75000"/>
                  </a:schemeClr>
                </a:solidFill>
              </a:rPr>
              <a:t>src</a:t>
            </a:r>
            <a:r>
              <a:rPr lang="en-US" dirty="0">
                <a:solidFill>
                  <a:schemeClr val="accent6">
                    <a:lumMod val="75000"/>
                  </a:schemeClr>
                </a:solidFill>
              </a:rPr>
              <a:t>="img_5terre_wide.jpg" alt="Cinque Terre" 			width="1000" height="300"&gt;</a:t>
            </a:r>
          </a:p>
          <a:p>
            <a:pPr marL="0" indent="0">
              <a:buNone/>
            </a:pPr>
            <a:r>
              <a:rPr lang="en-US" dirty="0">
                <a:solidFill>
                  <a:schemeClr val="accent6">
                    <a:lumMod val="75000"/>
                  </a:schemeClr>
                </a:solidFill>
              </a:rPr>
              <a:t>	</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166</a:t>
            </a:fld>
            <a:endParaRPr lang="en-IN" dirty="0"/>
          </a:p>
        </p:txBody>
      </p:sp>
      <p:pic>
        <p:nvPicPr>
          <p:cNvPr id="5" name="Picture 4"/>
          <p:cNvPicPr>
            <a:picLocks noChangeAspect="1"/>
          </p:cNvPicPr>
          <p:nvPr/>
        </p:nvPicPr>
        <p:blipFill>
          <a:blip r:embed="rId2"/>
          <a:stretch>
            <a:fillRect/>
          </a:stretch>
        </p:blipFill>
        <p:spPr>
          <a:xfrm>
            <a:off x="7442876" y="5058248"/>
            <a:ext cx="3821754" cy="1663227"/>
          </a:xfrm>
          <a:prstGeom prst="rect">
            <a:avLst/>
          </a:prstGeom>
          <a:ln w="19050">
            <a:solidFill>
              <a:schemeClr val="tx1"/>
            </a:solidFill>
          </a:ln>
        </p:spPr>
      </p:pic>
    </p:spTree>
    <p:extLst>
      <p:ext uri="{BB962C8B-B14F-4D97-AF65-F5344CB8AC3E}">
        <p14:creationId xmlns:p14="http://schemas.microsoft.com/office/powerpoint/2010/main" val="103848166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br>
              <a:rPr lang="en-US" dirty="0"/>
            </a:br>
            <a:endParaRPr lang="en-US" dirty="0"/>
          </a:p>
        </p:txBody>
      </p:sp>
      <p:sp>
        <p:nvSpPr>
          <p:cNvPr id="3" name="Content Placeholder 2"/>
          <p:cNvSpPr>
            <a:spLocks noGrp="1"/>
          </p:cNvSpPr>
          <p:nvPr>
            <p:ph idx="1"/>
          </p:nvPr>
        </p:nvSpPr>
        <p:spPr/>
        <p:txBody>
          <a:bodyPr>
            <a:normAutofit fontScale="70000" lnSpcReduction="20000"/>
          </a:bodyPr>
          <a:lstStyle/>
          <a:p>
            <a:r>
              <a:rPr lang="en-US" b="1" dirty="0"/>
              <a:t>Center an Image</a:t>
            </a:r>
          </a:p>
          <a:p>
            <a:r>
              <a:rPr lang="en-US" dirty="0"/>
              <a:t>To center an image, set left and right margin to auto and make it into a block element.</a:t>
            </a:r>
          </a:p>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&lt;style&gt;</a:t>
            </a:r>
          </a:p>
          <a:p>
            <a:pPr marL="2159000" lvl="5" indent="0">
              <a:buNone/>
            </a:pPr>
            <a:r>
              <a:rPr lang="en-US" sz="2400" dirty="0" err="1">
                <a:solidFill>
                  <a:schemeClr val="accent6">
                    <a:lumMod val="75000"/>
                  </a:schemeClr>
                </a:solidFill>
              </a:rPr>
              <a:t>img</a:t>
            </a:r>
            <a:r>
              <a:rPr lang="en-US" sz="2400" dirty="0">
                <a:solidFill>
                  <a:schemeClr val="accent6">
                    <a:lumMod val="75000"/>
                  </a:schemeClr>
                </a:solidFill>
              </a:rPr>
              <a:t> {</a:t>
            </a:r>
          </a:p>
          <a:p>
            <a:pPr marL="2159000" lvl="5" indent="0">
              <a:buNone/>
            </a:pPr>
            <a:r>
              <a:rPr lang="en-US" sz="2400" dirty="0">
                <a:solidFill>
                  <a:schemeClr val="accent6">
                    <a:lumMod val="75000"/>
                  </a:schemeClr>
                </a:solidFill>
              </a:rPr>
              <a:t>  display: block;</a:t>
            </a:r>
          </a:p>
          <a:p>
            <a:pPr marL="2159000" lvl="5" indent="0">
              <a:buNone/>
            </a:pPr>
            <a:r>
              <a:rPr lang="en-US" sz="2400" dirty="0">
                <a:solidFill>
                  <a:schemeClr val="accent6">
                    <a:lumMod val="75000"/>
                  </a:schemeClr>
                </a:solidFill>
              </a:rPr>
              <a:t>  margin-left: auto;</a:t>
            </a:r>
          </a:p>
          <a:p>
            <a:pPr marL="2159000" lvl="5" indent="0">
              <a:buNone/>
            </a:pPr>
            <a:r>
              <a:rPr lang="en-US" sz="2400" dirty="0">
                <a:solidFill>
                  <a:schemeClr val="accent6">
                    <a:lumMod val="75000"/>
                  </a:schemeClr>
                </a:solidFill>
              </a:rPr>
              <a:t>  margin-right: auto;</a:t>
            </a:r>
          </a:p>
          <a:p>
            <a:pPr marL="2159000" lvl="5" indent="0">
              <a:buNone/>
            </a:pPr>
            <a:r>
              <a:rPr lang="en-US" sz="2400" dirty="0">
                <a:solidFill>
                  <a:schemeClr val="accent6">
                    <a:lumMod val="75000"/>
                  </a:schemeClr>
                </a:solidFill>
              </a:rPr>
              <a: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		&lt;</a:t>
            </a:r>
            <a:r>
              <a:rPr lang="en-US" dirty="0" err="1">
                <a:solidFill>
                  <a:schemeClr val="accent6">
                    <a:lumMod val="75000"/>
                  </a:schemeClr>
                </a:solidFill>
              </a:rPr>
              <a:t>img</a:t>
            </a:r>
            <a:r>
              <a:rPr lang="en-US" dirty="0">
                <a:solidFill>
                  <a:schemeClr val="accent6">
                    <a:lumMod val="75000"/>
                  </a:schemeClr>
                </a:solidFill>
              </a:rPr>
              <a:t> </a:t>
            </a:r>
            <a:r>
              <a:rPr lang="en-US" dirty="0" err="1">
                <a:solidFill>
                  <a:schemeClr val="accent6">
                    <a:lumMod val="75000"/>
                  </a:schemeClr>
                </a:solidFill>
              </a:rPr>
              <a:t>src</a:t>
            </a:r>
            <a:r>
              <a:rPr lang="en-US" dirty="0">
                <a:solidFill>
                  <a:schemeClr val="accent6">
                    <a:lumMod val="75000"/>
                  </a:schemeClr>
                </a:solidFill>
              </a:rPr>
              <a:t>="paris.jpg" alt="Paris" style="width:50%"&gt;	</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&lt;/html&gt;</a:t>
            </a:r>
          </a:p>
          <a:p>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167</a:t>
            </a:fld>
            <a:endParaRPr lang="en-IN" dirty="0"/>
          </a:p>
        </p:txBody>
      </p:sp>
    </p:spTree>
    <p:extLst>
      <p:ext uri="{BB962C8B-B14F-4D97-AF65-F5344CB8AC3E}">
        <p14:creationId xmlns:p14="http://schemas.microsoft.com/office/powerpoint/2010/main" val="362588533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168</a:t>
            </a:fld>
            <a:endParaRPr lang="en-IN" dirty="0"/>
          </a:p>
        </p:txBody>
      </p:sp>
      <p:pic>
        <p:nvPicPr>
          <p:cNvPr id="5" name="Picture 4"/>
          <p:cNvPicPr>
            <a:picLocks noChangeAspect="1"/>
          </p:cNvPicPr>
          <p:nvPr/>
        </p:nvPicPr>
        <p:blipFill>
          <a:blip r:embed="rId2"/>
          <a:stretch>
            <a:fillRect/>
          </a:stretch>
        </p:blipFill>
        <p:spPr>
          <a:xfrm>
            <a:off x="1585912" y="1566862"/>
            <a:ext cx="9020175" cy="3724275"/>
          </a:xfrm>
          <a:prstGeom prst="rect">
            <a:avLst/>
          </a:prstGeom>
          <a:ln w="19050">
            <a:solidFill>
              <a:schemeClr val="tx1"/>
            </a:solidFill>
          </a:ln>
        </p:spPr>
      </p:pic>
    </p:spTree>
    <p:extLst>
      <p:ext uri="{BB962C8B-B14F-4D97-AF65-F5344CB8AC3E}">
        <p14:creationId xmlns:p14="http://schemas.microsoft.com/office/powerpoint/2010/main" val="286475551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169</a:t>
            </a:fld>
            <a:endParaRPr lang="en-IN"/>
          </a:p>
        </p:txBody>
      </p:sp>
      <p:sp>
        <p:nvSpPr>
          <p:cNvPr id="3" name="Rectangle 2"/>
          <p:cNvSpPr/>
          <p:nvPr/>
        </p:nvSpPr>
        <p:spPr>
          <a:xfrm>
            <a:off x="116732" y="0"/>
            <a:ext cx="9144000" cy="5909310"/>
          </a:xfrm>
          <a:prstGeom prst="rect">
            <a:avLst/>
          </a:prstGeom>
        </p:spPr>
        <p:txBody>
          <a:bodyPr wrap="square">
            <a:spAutoFit/>
          </a:bodyPr>
          <a:lstStyle/>
          <a:p>
            <a:r>
              <a:rPr lang="en-US" b="1" dirty="0"/>
              <a:t>Polaroid Images / Cards</a:t>
            </a:r>
            <a:endParaRPr lang="en-US" dirty="0"/>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&lt;!DOCTYPE html&gt;           </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&lt;head&gt;</a:t>
            </a:r>
          </a:p>
          <a:p>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body {margin:25px;}</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err="1">
                <a:solidFill>
                  <a:schemeClr val="accent6">
                    <a:lumMod val="75000"/>
                  </a:schemeClr>
                </a:solidFill>
                <a:latin typeface="Cambria" panose="02040503050406030204" pitchFamily="18" charset="0"/>
                <a:ea typeface="Cambria" panose="02040503050406030204" pitchFamily="18" charset="0"/>
              </a:rPr>
              <a:t>div.polaroid</a:t>
            </a:r>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width: 80%;</a:t>
            </a:r>
          </a:p>
          <a:p>
            <a:r>
              <a:rPr lang="en-US" dirty="0">
                <a:solidFill>
                  <a:schemeClr val="accent6">
                    <a:lumMod val="75000"/>
                  </a:schemeClr>
                </a:solidFill>
                <a:latin typeface="Cambria" panose="02040503050406030204" pitchFamily="18" charset="0"/>
                <a:ea typeface="Cambria" panose="02040503050406030204" pitchFamily="18" charset="0"/>
              </a:rPr>
              <a:t>  background-color: white;</a:t>
            </a:r>
          </a:p>
          <a:p>
            <a:r>
              <a:rPr lang="en-US" dirty="0">
                <a:solidFill>
                  <a:schemeClr val="accent6">
                    <a:lumMod val="75000"/>
                  </a:schemeClr>
                </a:solidFill>
                <a:latin typeface="Cambria" panose="02040503050406030204" pitchFamily="18" charset="0"/>
                <a:ea typeface="Cambria" panose="02040503050406030204" pitchFamily="18" charset="0"/>
              </a:rPr>
              <a:t>  box-shadow: 0 6px 20px 0 </a:t>
            </a:r>
            <a:r>
              <a:rPr lang="en-US" dirty="0" err="1">
                <a:solidFill>
                  <a:schemeClr val="accent6">
                    <a:lumMod val="75000"/>
                  </a:schemeClr>
                </a:solidFill>
                <a:latin typeface="Cambria" panose="02040503050406030204" pitchFamily="18" charset="0"/>
                <a:ea typeface="Cambria" panose="02040503050406030204" pitchFamily="18" charset="0"/>
              </a:rPr>
              <a:t>rgba</a:t>
            </a:r>
            <a:r>
              <a:rPr lang="en-US" dirty="0">
                <a:solidFill>
                  <a:schemeClr val="accent6">
                    <a:lumMod val="75000"/>
                  </a:schemeClr>
                </a:solidFill>
                <a:latin typeface="Cambria" panose="02040503050406030204" pitchFamily="18" charset="0"/>
                <a:ea typeface="Cambria" panose="02040503050406030204" pitchFamily="18" charset="0"/>
              </a:rPr>
              <a:t>(0, 0, 0, 0.19);</a:t>
            </a:r>
          </a:p>
          <a:p>
            <a:r>
              <a:rPr lang="en-US" dirty="0">
                <a:solidFill>
                  <a:schemeClr val="accent6">
                    <a:lumMod val="75000"/>
                  </a:schemeClr>
                </a:solidFill>
                <a:latin typeface="Cambria" panose="02040503050406030204" pitchFamily="18" charset="0"/>
                <a:ea typeface="Cambria" panose="02040503050406030204" pitchFamily="18" charset="0"/>
              </a:rPr>
              <a:t>  margin-bottom: 25px;</a:t>
            </a:r>
          </a:p>
          <a:p>
            <a:r>
              <a:rPr lang="en-US" dirty="0">
                <a:solidFill>
                  <a:schemeClr val="accent6">
                    <a:lumMod val="75000"/>
                  </a:schemeClr>
                </a:solidFill>
                <a:latin typeface="Cambria" panose="02040503050406030204" pitchFamily="18" charset="0"/>
                <a:ea typeface="Cambria" panose="02040503050406030204" pitchFamily="18" charset="0"/>
              </a:rPr>
              <a: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err="1">
                <a:solidFill>
                  <a:schemeClr val="accent6">
                    <a:lumMod val="75000"/>
                  </a:schemeClr>
                </a:solidFill>
                <a:latin typeface="Cambria" panose="02040503050406030204" pitchFamily="18" charset="0"/>
                <a:ea typeface="Cambria" panose="02040503050406030204" pitchFamily="18" charset="0"/>
              </a:rPr>
              <a:t>div.container</a:t>
            </a:r>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text-align: center;</a:t>
            </a:r>
          </a:p>
          <a:p>
            <a:r>
              <a:rPr lang="en-US" dirty="0">
                <a:solidFill>
                  <a:schemeClr val="accent6">
                    <a:lumMod val="75000"/>
                  </a:schemeClr>
                </a:solidFill>
                <a:latin typeface="Cambria" panose="02040503050406030204" pitchFamily="18" charset="0"/>
                <a:ea typeface="Cambria" panose="02040503050406030204" pitchFamily="18" charset="0"/>
              </a:rPr>
              <a:t>  padding: 10px 20px;</a:t>
            </a:r>
          </a:p>
          <a:p>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4" name="Rectangle 3"/>
          <p:cNvSpPr/>
          <p:nvPr/>
        </p:nvSpPr>
        <p:spPr>
          <a:xfrm>
            <a:off x="4964350" y="2751157"/>
            <a:ext cx="6096000" cy="3970318"/>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1"/>
            <a:r>
              <a:rPr lang="en-US" dirty="0">
                <a:solidFill>
                  <a:schemeClr val="accent6">
                    <a:lumMod val="75000"/>
                  </a:schemeClr>
                </a:solidFill>
                <a:latin typeface="Cambria" panose="02040503050406030204" pitchFamily="18" charset="0"/>
                <a:ea typeface="Cambria" panose="02040503050406030204" pitchFamily="18" charset="0"/>
              </a:rPr>
              <a:t>&lt;h2&gt;Responsive Polaroid Images / Cards&lt;/h2&gt;</a:t>
            </a:r>
          </a:p>
          <a:p>
            <a:pPr lvl="1"/>
            <a:endParaRPr lang="en-US" dirty="0">
              <a:solidFill>
                <a:schemeClr val="accent6">
                  <a:lumMod val="75000"/>
                </a:schemeClr>
              </a:solidFill>
              <a:latin typeface="Cambria" panose="02040503050406030204" pitchFamily="18" charset="0"/>
              <a:ea typeface="Cambria" panose="02040503050406030204" pitchFamily="18" charset="0"/>
            </a:endParaRPr>
          </a:p>
          <a:p>
            <a:pPr lvl="1"/>
            <a:r>
              <a:rPr lang="en-US" dirty="0">
                <a:solidFill>
                  <a:schemeClr val="accent6">
                    <a:lumMod val="75000"/>
                  </a:schemeClr>
                </a:solidFill>
                <a:latin typeface="Cambria" panose="02040503050406030204" pitchFamily="18" charset="0"/>
                <a:ea typeface="Cambria" panose="02040503050406030204" pitchFamily="18" charset="0"/>
              </a:rPr>
              <a:t>&lt;div class="polaroid"&gt;</a:t>
            </a:r>
          </a:p>
          <a:p>
            <a:pPr lvl="1"/>
            <a:r>
              <a:rPr lang="en-US" dirty="0">
                <a:solidFill>
                  <a:schemeClr val="accent6">
                    <a:lumMod val="75000"/>
                  </a:schemeClr>
                </a:solidFill>
                <a:latin typeface="Cambria" panose="02040503050406030204" pitchFamily="18" charset="0"/>
                <a:ea typeface="Cambria" panose="02040503050406030204" pitchFamily="18" charset="0"/>
              </a:rPr>
              <a:t>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="lights600x400.jpg" alt="Norther 	Lights" style="width:100%"&gt;</a:t>
            </a:r>
          </a:p>
          <a:p>
            <a:pPr lvl="1"/>
            <a:r>
              <a:rPr lang="en-US" dirty="0">
                <a:solidFill>
                  <a:schemeClr val="accent6">
                    <a:lumMod val="75000"/>
                  </a:schemeClr>
                </a:solidFill>
                <a:latin typeface="Cambria" panose="02040503050406030204" pitchFamily="18" charset="0"/>
                <a:ea typeface="Cambria" panose="02040503050406030204" pitchFamily="18" charset="0"/>
              </a:rPr>
              <a:t> 	 &lt;div class="container"&gt;</a:t>
            </a:r>
          </a:p>
          <a:p>
            <a:pPr lvl="1"/>
            <a:r>
              <a:rPr lang="en-US" dirty="0">
                <a:solidFill>
                  <a:schemeClr val="accent6">
                    <a:lumMod val="75000"/>
                  </a:schemeClr>
                </a:solidFill>
                <a:latin typeface="Cambria" panose="02040503050406030204" pitchFamily="18" charset="0"/>
                <a:ea typeface="Cambria" panose="02040503050406030204" pitchFamily="18" charset="0"/>
              </a:rPr>
              <a:t>  		&lt;p&gt;Northern Lights&lt;/p&gt;</a:t>
            </a:r>
          </a:p>
          <a:p>
            <a:pPr lvl="1"/>
            <a:r>
              <a:rPr lang="en-US" dirty="0">
                <a:solidFill>
                  <a:schemeClr val="accent6">
                    <a:lumMod val="75000"/>
                  </a:schemeClr>
                </a:solidFill>
                <a:latin typeface="Cambria" panose="02040503050406030204" pitchFamily="18" charset="0"/>
                <a:ea typeface="Cambria" panose="02040503050406030204" pitchFamily="18" charset="0"/>
              </a:rPr>
              <a:t>  	&lt;/div&gt;</a:t>
            </a:r>
          </a:p>
          <a:p>
            <a:pPr lvl="1"/>
            <a:r>
              <a:rPr lang="en-US" dirty="0">
                <a:solidFill>
                  <a:schemeClr val="accent6">
                    <a:lumMod val="75000"/>
                  </a:schemeClr>
                </a:solidFill>
                <a:latin typeface="Cambria" panose="02040503050406030204" pitchFamily="18" charset="0"/>
                <a:ea typeface="Cambria" panose="02040503050406030204" pitchFamily="18" charset="0"/>
              </a:rPr>
              <a:t>&lt;/div&gt;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7879404" y="174693"/>
            <a:ext cx="3843540" cy="3161894"/>
          </a:xfrm>
          <a:prstGeom prst="rect">
            <a:avLst/>
          </a:prstGeom>
          <a:ln w="19050">
            <a:solidFill>
              <a:schemeClr val="tx1"/>
            </a:solidFill>
          </a:ln>
        </p:spPr>
      </p:pic>
    </p:spTree>
    <p:extLst>
      <p:ext uri="{BB962C8B-B14F-4D97-AF65-F5344CB8AC3E}">
        <p14:creationId xmlns:p14="http://schemas.microsoft.com/office/powerpoint/2010/main" val="2595985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Basic Selectors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a:t>
            </a:fld>
            <a:endParaRPr lang="en-IN" dirty="0"/>
          </a:p>
        </p:txBody>
      </p:sp>
      <p:pic>
        <p:nvPicPr>
          <p:cNvPr id="5"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14603" y="2297054"/>
            <a:ext cx="7188569" cy="2254366"/>
          </a:xfrm>
        </p:spPr>
      </p:pic>
    </p:spTree>
    <p:extLst>
      <p:ext uri="{BB962C8B-B14F-4D97-AF65-F5344CB8AC3E}">
        <p14:creationId xmlns:p14="http://schemas.microsoft.com/office/powerpoint/2010/main" val="256777449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p>
        </p:txBody>
      </p:sp>
      <p:sp>
        <p:nvSpPr>
          <p:cNvPr id="3" name="Content Placeholder 2"/>
          <p:cNvSpPr>
            <a:spLocks noGrp="1"/>
          </p:cNvSpPr>
          <p:nvPr>
            <p:ph idx="1"/>
          </p:nvPr>
        </p:nvSpPr>
        <p:spPr/>
        <p:txBody>
          <a:bodyPr>
            <a:normAutofit fontScale="62500" lnSpcReduction="20000"/>
          </a:bodyPr>
          <a:lstStyle/>
          <a:p>
            <a:r>
              <a:rPr lang="en-US" sz="2900" b="1" dirty="0"/>
              <a:t>Transparent Image</a:t>
            </a:r>
          </a:p>
          <a:p>
            <a:r>
              <a:rPr lang="en-US" sz="2900" dirty="0"/>
              <a:t>The opacity property can take a value from 0.0 - 1.0. The lower value, the more transparent.</a:t>
            </a:r>
          </a:p>
          <a:p>
            <a:pPr marL="0" indent="0">
              <a:buNone/>
            </a:pPr>
            <a:r>
              <a:rPr lang="en-US" sz="2700" dirty="0">
                <a:solidFill>
                  <a:schemeClr val="accent6">
                    <a:lumMod val="75000"/>
                  </a:schemeClr>
                </a:solidFill>
              </a:rPr>
              <a:t>&lt;!DOCTYPE html&gt;</a:t>
            </a:r>
          </a:p>
          <a:p>
            <a:pPr marL="0" indent="0">
              <a:buNone/>
            </a:pPr>
            <a:r>
              <a:rPr lang="en-US" sz="2700" dirty="0">
                <a:solidFill>
                  <a:schemeClr val="accent6">
                    <a:lumMod val="75000"/>
                  </a:schemeClr>
                </a:solidFill>
              </a:rPr>
              <a:t>&lt;html&gt;</a:t>
            </a:r>
          </a:p>
          <a:p>
            <a:pPr marL="0" indent="0">
              <a:buNone/>
            </a:pPr>
            <a:r>
              <a:rPr lang="en-US" sz="2700" dirty="0">
                <a:solidFill>
                  <a:schemeClr val="accent6">
                    <a:lumMod val="75000"/>
                  </a:schemeClr>
                </a:solidFill>
              </a:rPr>
              <a:t>	&lt;head&gt;</a:t>
            </a:r>
          </a:p>
          <a:p>
            <a:pPr marL="0" indent="0">
              <a:buNone/>
            </a:pPr>
            <a:r>
              <a:rPr lang="en-US" sz="2700" dirty="0">
                <a:solidFill>
                  <a:schemeClr val="accent6">
                    <a:lumMod val="75000"/>
                  </a:schemeClr>
                </a:solidFill>
              </a:rPr>
              <a:t>		&lt;style&gt;</a:t>
            </a:r>
          </a:p>
          <a:p>
            <a:pPr marL="2159000" lvl="5" indent="0">
              <a:buNone/>
            </a:pPr>
            <a:r>
              <a:rPr lang="en-US" sz="2700" dirty="0" err="1">
                <a:solidFill>
                  <a:schemeClr val="accent6">
                    <a:lumMod val="75000"/>
                  </a:schemeClr>
                </a:solidFill>
                <a:latin typeface="Cambria" panose="02040503050406030204" pitchFamily="18" charset="0"/>
                <a:ea typeface="Cambria" panose="02040503050406030204" pitchFamily="18" charset="0"/>
              </a:rPr>
              <a:t>img</a:t>
            </a:r>
            <a:r>
              <a:rPr lang="en-US" sz="2700" dirty="0">
                <a:solidFill>
                  <a:schemeClr val="accent6">
                    <a:lumMod val="75000"/>
                  </a:schemeClr>
                </a:solidFill>
                <a:latin typeface="Cambria" panose="02040503050406030204" pitchFamily="18" charset="0"/>
                <a:ea typeface="Cambria" panose="02040503050406030204" pitchFamily="18" charset="0"/>
              </a:rPr>
              <a:t> {</a:t>
            </a:r>
          </a:p>
          <a:p>
            <a:pPr marL="2159000" lvl="5" indent="0">
              <a:buNone/>
            </a:pPr>
            <a:r>
              <a:rPr lang="en-US" sz="2700" dirty="0">
                <a:solidFill>
                  <a:schemeClr val="accent6">
                    <a:lumMod val="75000"/>
                  </a:schemeClr>
                </a:solidFill>
                <a:latin typeface="Cambria" panose="02040503050406030204" pitchFamily="18" charset="0"/>
                <a:ea typeface="Cambria" panose="02040503050406030204" pitchFamily="18" charset="0"/>
              </a:rPr>
              <a:t>  opacity: 0.5;</a:t>
            </a:r>
          </a:p>
          <a:p>
            <a:pPr marL="2159000" lvl="5" indent="0">
              <a:buNone/>
            </a:pPr>
            <a:r>
              <a:rPr lang="en-US" sz="2700" dirty="0">
                <a:solidFill>
                  <a:schemeClr val="accent6">
                    <a:lumMod val="75000"/>
                  </a:schemeClr>
                </a:solidFill>
                <a:latin typeface="Cambria" panose="02040503050406030204" pitchFamily="18" charset="0"/>
                <a:ea typeface="Cambria" panose="02040503050406030204" pitchFamily="18" charset="0"/>
              </a:rPr>
              <a:t>}		</a:t>
            </a:r>
          </a:p>
          <a:p>
            <a:pPr marL="1828800" lvl="5" indent="0">
              <a:buNone/>
            </a:pPr>
            <a:r>
              <a:rPr lang="en-US" sz="2700" dirty="0">
                <a:solidFill>
                  <a:schemeClr val="accent6">
                    <a:lumMod val="75000"/>
                  </a:schemeClr>
                </a:solidFill>
                <a:latin typeface="Cambria" panose="02040503050406030204" pitchFamily="18" charset="0"/>
                <a:ea typeface="Cambria" panose="02040503050406030204" pitchFamily="18" charset="0"/>
              </a:rPr>
              <a:t>&lt;/style&gt;</a:t>
            </a:r>
          </a:p>
          <a:p>
            <a:pPr marL="0" indent="0">
              <a:buNone/>
            </a:pPr>
            <a:r>
              <a:rPr lang="en-US" sz="2700" dirty="0">
                <a:solidFill>
                  <a:schemeClr val="accent6">
                    <a:lumMod val="75000"/>
                  </a:schemeClr>
                </a:solidFill>
              </a:rPr>
              <a:t>	&lt;/head&gt;</a:t>
            </a:r>
          </a:p>
          <a:p>
            <a:pPr marL="0" indent="0">
              <a:buNone/>
            </a:pPr>
            <a:r>
              <a:rPr lang="en-US" sz="2700" dirty="0">
                <a:solidFill>
                  <a:schemeClr val="accent6">
                    <a:lumMod val="75000"/>
                  </a:schemeClr>
                </a:solidFill>
              </a:rPr>
              <a:t>	&lt;body&gt;</a:t>
            </a:r>
          </a:p>
          <a:p>
            <a:pPr marL="0" indent="0">
              <a:buNone/>
            </a:pPr>
            <a:r>
              <a:rPr lang="en-US" sz="2700" dirty="0">
                <a:solidFill>
                  <a:schemeClr val="accent6">
                    <a:lumMod val="75000"/>
                  </a:schemeClr>
                </a:solidFill>
              </a:rPr>
              <a:t>	&lt;p&gt;Image with 50% opacity:&lt;/p&gt;</a:t>
            </a:r>
          </a:p>
          <a:p>
            <a:pPr marL="0" indent="0">
              <a:buNone/>
            </a:pPr>
            <a:r>
              <a:rPr lang="en-US" sz="2700" dirty="0">
                <a:solidFill>
                  <a:schemeClr val="accent6">
                    <a:lumMod val="75000"/>
                  </a:schemeClr>
                </a:solidFill>
              </a:rPr>
              <a:t>	&lt;</a:t>
            </a:r>
            <a:r>
              <a:rPr lang="en-US" sz="2700" dirty="0" err="1">
                <a:solidFill>
                  <a:schemeClr val="accent6">
                    <a:lumMod val="75000"/>
                  </a:schemeClr>
                </a:solidFill>
              </a:rPr>
              <a:t>img</a:t>
            </a:r>
            <a:r>
              <a:rPr lang="en-US" sz="2700" dirty="0">
                <a:solidFill>
                  <a:schemeClr val="accent6">
                    <a:lumMod val="75000"/>
                  </a:schemeClr>
                </a:solidFill>
              </a:rPr>
              <a:t> </a:t>
            </a:r>
            <a:r>
              <a:rPr lang="en-US" sz="2700" dirty="0" err="1">
                <a:solidFill>
                  <a:schemeClr val="accent6">
                    <a:lumMod val="75000"/>
                  </a:schemeClr>
                </a:solidFill>
              </a:rPr>
              <a:t>src</a:t>
            </a:r>
            <a:r>
              <a:rPr lang="en-US" sz="2700" dirty="0">
                <a:solidFill>
                  <a:schemeClr val="accent6">
                    <a:lumMod val="75000"/>
                  </a:schemeClr>
                </a:solidFill>
              </a:rPr>
              <a:t>="img_forest.jpg" alt="Forest" width="170" height="100"&gt;</a:t>
            </a:r>
          </a:p>
          <a:p>
            <a:pPr marL="0" indent="0">
              <a:buNone/>
            </a:pPr>
            <a:r>
              <a:rPr lang="en-US" sz="2700" dirty="0">
                <a:solidFill>
                  <a:schemeClr val="accent6">
                    <a:lumMod val="75000"/>
                  </a:schemeClr>
                </a:solidFill>
              </a:rPr>
              <a:t>	&lt;/body&gt;</a:t>
            </a:r>
          </a:p>
          <a:p>
            <a:pPr marL="0" indent="0">
              <a:buNone/>
            </a:pPr>
            <a:r>
              <a:rPr lang="en-US" sz="2700"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170</a:t>
            </a:fld>
            <a:endParaRPr lang="en-IN" dirty="0"/>
          </a:p>
        </p:txBody>
      </p:sp>
      <p:pic>
        <p:nvPicPr>
          <p:cNvPr id="5" name="Picture 4"/>
          <p:cNvPicPr>
            <a:picLocks noChangeAspect="1"/>
          </p:cNvPicPr>
          <p:nvPr/>
        </p:nvPicPr>
        <p:blipFill>
          <a:blip r:embed="rId2"/>
          <a:stretch>
            <a:fillRect/>
          </a:stretch>
        </p:blipFill>
        <p:spPr>
          <a:xfrm>
            <a:off x="8028562" y="1948673"/>
            <a:ext cx="2438400" cy="2124075"/>
          </a:xfrm>
          <a:prstGeom prst="rect">
            <a:avLst/>
          </a:prstGeom>
          <a:ln w="19050">
            <a:solidFill>
              <a:schemeClr val="tx1"/>
            </a:solidFill>
          </a:ln>
        </p:spPr>
      </p:pic>
    </p:spTree>
    <p:extLst>
      <p:ext uri="{BB962C8B-B14F-4D97-AF65-F5344CB8AC3E}">
        <p14:creationId xmlns:p14="http://schemas.microsoft.com/office/powerpoint/2010/main" val="1259059943"/>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171</a:t>
            </a:fld>
            <a:endParaRPr lang="en-IN" dirty="0"/>
          </a:p>
        </p:txBody>
      </p:sp>
      <p:sp>
        <p:nvSpPr>
          <p:cNvPr id="2" name="Title 1"/>
          <p:cNvSpPr>
            <a:spLocks noGrp="1"/>
          </p:cNvSpPr>
          <p:nvPr>
            <p:ph type="title" idx="4294967295"/>
          </p:nvPr>
        </p:nvSpPr>
        <p:spPr>
          <a:xfrm>
            <a:off x="0" y="1123950"/>
            <a:ext cx="2947988" cy="4600575"/>
          </a:xfrm>
        </p:spPr>
        <p:txBody>
          <a:bodyPr/>
          <a:lstStyle/>
          <a:p>
            <a:r>
              <a:rPr lang="en-US" dirty="0"/>
              <a:t>Images </a:t>
            </a:r>
          </a:p>
        </p:txBody>
      </p:sp>
      <p:sp>
        <p:nvSpPr>
          <p:cNvPr id="6" name="Rectangle 5"/>
          <p:cNvSpPr/>
          <p:nvPr/>
        </p:nvSpPr>
        <p:spPr>
          <a:xfrm>
            <a:off x="73639" y="73117"/>
            <a:ext cx="1724126" cy="461665"/>
          </a:xfrm>
          <a:prstGeom prst="rect">
            <a:avLst/>
          </a:prstGeom>
        </p:spPr>
        <p:txBody>
          <a:bodyPr wrap="none">
            <a:spAutoFit/>
          </a:bodyPr>
          <a:lstStyle/>
          <a:p>
            <a:r>
              <a:rPr lang="en-US" sz="2400" b="1" dirty="0">
                <a:latin typeface="Cambria" panose="02040503050406030204" pitchFamily="18" charset="0"/>
                <a:ea typeface="Cambria" panose="02040503050406030204" pitchFamily="18" charset="0"/>
              </a:rPr>
              <a:t>Image Text</a:t>
            </a:r>
          </a:p>
        </p:txBody>
      </p:sp>
      <p:sp>
        <p:nvSpPr>
          <p:cNvPr id="7" name="Rectangle 6"/>
          <p:cNvSpPr/>
          <p:nvPr/>
        </p:nvSpPr>
        <p:spPr>
          <a:xfrm>
            <a:off x="0" y="698082"/>
            <a:ext cx="9070361"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.container {</a:t>
            </a:r>
          </a:p>
          <a:p>
            <a:pPr lvl="3"/>
            <a:r>
              <a:rPr lang="en-US"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topleft</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position: absolute;</a:t>
            </a:r>
          </a:p>
          <a:p>
            <a:pPr lvl="3"/>
            <a:r>
              <a:rPr lang="en-US" dirty="0">
                <a:solidFill>
                  <a:schemeClr val="accent6">
                    <a:lumMod val="75000"/>
                  </a:schemeClr>
                </a:solidFill>
                <a:latin typeface="Cambria" panose="02040503050406030204" pitchFamily="18" charset="0"/>
                <a:ea typeface="Cambria" panose="02040503050406030204" pitchFamily="18" charset="0"/>
              </a:rPr>
              <a:t>  top: 8px;</a:t>
            </a:r>
          </a:p>
          <a:p>
            <a:pPr lvl="3"/>
            <a:r>
              <a:rPr lang="en-US" dirty="0">
                <a:solidFill>
                  <a:schemeClr val="accent6">
                    <a:lumMod val="75000"/>
                  </a:schemeClr>
                </a:solidFill>
                <a:latin typeface="Cambria" panose="02040503050406030204" pitchFamily="18" charset="0"/>
                <a:ea typeface="Cambria" panose="02040503050406030204" pitchFamily="18" charset="0"/>
              </a:rPr>
              <a:t>  left: 16px;</a:t>
            </a:r>
          </a:p>
          <a:p>
            <a:pPr lvl="3"/>
            <a:r>
              <a:rPr lang="en-US" dirty="0">
                <a:solidFill>
                  <a:schemeClr val="accent6">
                    <a:lumMod val="75000"/>
                  </a:schemeClr>
                </a:solidFill>
                <a:latin typeface="Cambria" panose="02040503050406030204" pitchFamily="18" charset="0"/>
                <a:ea typeface="Cambria" panose="02040503050406030204" pitchFamily="18" charset="0"/>
              </a:rPr>
              <a:t>  font-size: 18px;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 </a:t>
            </a:r>
          </a:p>
          <a:p>
            <a:pPr lvl="3"/>
            <a:r>
              <a:rPr lang="en-US" dirty="0">
                <a:solidFill>
                  <a:schemeClr val="accent6">
                    <a:lumMod val="75000"/>
                  </a:schemeClr>
                </a:solidFill>
                <a:latin typeface="Cambria" panose="02040503050406030204" pitchFamily="18" charset="0"/>
                <a:ea typeface="Cambria" panose="02040503050406030204" pitchFamily="18" charset="0"/>
              </a:rPr>
              <a:t>  width: 100%;</a:t>
            </a:r>
          </a:p>
          <a:p>
            <a:pPr lvl="3"/>
            <a:r>
              <a:rPr lang="en-US" dirty="0">
                <a:solidFill>
                  <a:schemeClr val="accent6">
                    <a:lumMod val="75000"/>
                  </a:schemeClr>
                </a:solidFill>
                <a:latin typeface="Cambria" panose="02040503050406030204" pitchFamily="18" charset="0"/>
                <a:ea typeface="Cambria" panose="02040503050406030204" pitchFamily="18" charset="0"/>
              </a:rPr>
              <a:t>  height: auto;</a:t>
            </a:r>
          </a:p>
          <a:p>
            <a:pPr lvl="3"/>
            <a:r>
              <a:rPr lang="en-US" dirty="0">
                <a:solidFill>
                  <a:schemeClr val="accent6">
                    <a:lumMod val="75000"/>
                  </a:schemeClr>
                </a:solidFill>
                <a:latin typeface="Cambria" panose="02040503050406030204" pitchFamily="18" charset="0"/>
                <a:ea typeface="Cambria" panose="02040503050406030204" pitchFamily="18" charset="0"/>
              </a:rPr>
              <a:t>  opacity: 0.3;</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8" name="Rectangle 7"/>
          <p:cNvSpPr/>
          <p:nvPr/>
        </p:nvSpPr>
        <p:spPr>
          <a:xfrm>
            <a:off x="3826212" y="303949"/>
            <a:ext cx="8167991" cy="2862322"/>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&lt;div class="container"&gt;</a:t>
            </a:r>
          </a:p>
          <a:p>
            <a:pPr lvl="2"/>
            <a:r>
              <a:rPr lang="en-US" dirty="0">
                <a:solidFill>
                  <a:schemeClr val="accent6">
                    <a:lumMod val="75000"/>
                  </a:schemeClr>
                </a:solidFill>
                <a:latin typeface="Cambria" panose="02040503050406030204" pitchFamily="18" charset="0"/>
                <a:ea typeface="Cambria" panose="02040503050406030204" pitchFamily="18" charset="0"/>
              </a:rPr>
              <a:t>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="img_5terre_wide.jpg" alt="Cinque Terre" width="1000“  	height="300"&gt;</a:t>
            </a:r>
          </a:p>
          <a:p>
            <a:pPr lvl="2"/>
            <a:r>
              <a:rPr lang="en-US" dirty="0">
                <a:solidFill>
                  <a:schemeClr val="accent6">
                    <a:lumMod val="75000"/>
                  </a:schemeClr>
                </a:solidFill>
                <a:latin typeface="Cambria" panose="02040503050406030204" pitchFamily="18" charset="0"/>
                <a:ea typeface="Cambria" panose="02040503050406030204" pitchFamily="18" charset="0"/>
              </a:rPr>
              <a:t> 	 &lt;div class="</a:t>
            </a:r>
            <a:r>
              <a:rPr lang="en-US" dirty="0" err="1">
                <a:solidFill>
                  <a:schemeClr val="accent6">
                    <a:lumMod val="75000"/>
                  </a:schemeClr>
                </a:solidFill>
                <a:latin typeface="Cambria" panose="02040503050406030204" pitchFamily="18" charset="0"/>
                <a:ea typeface="Cambria" panose="02040503050406030204" pitchFamily="18" charset="0"/>
              </a:rPr>
              <a:t>topleft</a:t>
            </a:r>
            <a:r>
              <a:rPr lang="en-US" dirty="0">
                <a:solidFill>
                  <a:schemeClr val="accent6">
                    <a:lumMod val="75000"/>
                  </a:schemeClr>
                </a:solidFill>
                <a:latin typeface="Cambria" panose="02040503050406030204" pitchFamily="18" charset="0"/>
                <a:ea typeface="Cambria" panose="02040503050406030204" pitchFamily="18" charset="0"/>
              </a:rPr>
              <a:t>"&gt;Top Left&lt;/div&gt;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9" name="Picture 8"/>
          <p:cNvPicPr>
            <a:picLocks noChangeAspect="1"/>
          </p:cNvPicPr>
          <p:nvPr/>
        </p:nvPicPr>
        <p:blipFill>
          <a:blip r:embed="rId2"/>
          <a:stretch>
            <a:fillRect/>
          </a:stretch>
        </p:blipFill>
        <p:spPr>
          <a:xfrm>
            <a:off x="5541723" y="2917138"/>
            <a:ext cx="5857875" cy="2238375"/>
          </a:xfrm>
          <a:prstGeom prst="rect">
            <a:avLst/>
          </a:prstGeom>
          <a:ln w="19050">
            <a:solidFill>
              <a:schemeClr val="tx1"/>
            </a:solidFill>
          </a:ln>
        </p:spPr>
      </p:pic>
    </p:spTree>
    <p:extLst>
      <p:ext uri="{BB962C8B-B14F-4D97-AF65-F5344CB8AC3E}">
        <p14:creationId xmlns:p14="http://schemas.microsoft.com/office/powerpoint/2010/main" val="370557716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172</a:t>
            </a:fld>
            <a:endParaRPr lang="en-IN"/>
          </a:p>
        </p:txBody>
      </p:sp>
      <p:sp>
        <p:nvSpPr>
          <p:cNvPr id="3" name="Rectangle 2"/>
          <p:cNvSpPr/>
          <p:nvPr/>
        </p:nvSpPr>
        <p:spPr>
          <a:xfrm>
            <a:off x="90792" y="124547"/>
            <a:ext cx="10989012" cy="738664"/>
          </a:xfrm>
          <a:prstGeom prst="rect">
            <a:avLst/>
          </a:prstGeom>
        </p:spPr>
        <p:txBody>
          <a:bodyPr wrap="square">
            <a:spAutoFit/>
          </a:bodyPr>
          <a:lstStyle/>
          <a:p>
            <a:r>
              <a:rPr lang="en-US" sz="2400" b="1" dirty="0">
                <a:latin typeface="Cambria" panose="02040503050406030204" pitchFamily="18" charset="0"/>
                <a:ea typeface="Cambria" panose="02040503050406030204" pitchFamily="18" charset="0"/>
              </a:rPr>
              <a:t>Image Filters</a:t>
            </a:r>
            <a:endParaRPr lang="en-US" dirty="0">
              <a:latin typeface="Cambria" panose="02040503050406030204" pitchFamily="18" charset="0"/>
              <a:ea typeface="Cambria" panose="02040503050406030204" pitchFamily="18" charset="0"/>
            </a:endParaRPr>
          </a:p>
          <a:p>
            <a:r>
              <a:rPr lang="en-US" dirty="0">
                <a:latin typeface="Cambria" panose="02040503050406030204" pitchFamily="18" charset="0"/>
                <a:ea typeface="Cambria" panose="02040503050406030204" pitchFamily="18" charset="0"/>
              </a:rPr>
              <a:t>The CSS filter property adds visual effects (like blur and saturation) to an element.</a:t>
            </a:r>
          </a:p>
        </p:txBody>
      </p:sp>
      <p:sp>
        <p:nvSpPr>
          <p:cNvPr id="4" name="Rectangle 3"/>
          <p:cNvSpPr/>
          <p:nvPr/>
        </p:nvSpPr>
        <p:spPr>
          <a:xfrm>
            <a:off x="0" y="863211"/>
            <a:ext cx="10311320" cy="5170646"/>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&lt;head&gt;</a:t>
            </a:r>
          </a:p>
          <a:p>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body {</a:t>
            </a:r>
          </a:p>
          <a:p>
            <a:r>
              <a:rPr lang="en-US" sz="1600" dirty="0">
                <a:solidFill>
                  <a:schemeClr val="accent6">
                    <a:lumMod val="75000"/>
                  </a:schemeClr>
                </a:solidFill>
                <a:latin typeface="Cambria" panose="02040503050406030204" pitchFamily="18" charset="0"/>
                <a:ea typeface="Cambria" panose="02040503050406030204" pitchFamily="18" charset="0"/>
              </a:rPr>
              <a:t>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background-color:white</a:t>
            </a:r>
            <a:r>
              <a:rPr lang="en-US" sz="1600" dirty="0">
                <a:solidFill>
                  <a:schemeClr val="accent6">
                    <a:lumMod val="75000"/>
                  </a:schemeClr>
                </a:solidFill>
                <a:latin typeface="Cambria" panose="02040503050406030204" pitchFamily="18" charset="0"/>
                <a:ea typeface="Cambria" panose="02040503050406030204" pitchFamily="18" charset="0"/>
              </a:rPr>
              <a:t>;</a:t>
            </a:r>
          </a:p>
          <a:p>
            <a:r>
              <a:rPr lang="en-US" sz="1600" dirty="0">
                <a:solidFill>
                  <a:schemeClr val="accent6">
                    <a:lumMod val="75000"/>
                  </a:schemeClr>
                </a:solidFill>
                <a:latin typeface="Cambria" panose="02040503050406030204" pitchFamily="18" charset="0"/>
                <a:ea typeface="Cambria" panose="02040503050406030204" pitchFamily="18" charset="0"/>
              </a:rPr>
              <a:t>}</a:t>
            </a:r>
          </a:p>
          <a:p>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a:t>
            </a:r>
          </a:p>
          <a:p>
            <a:r>
              <a:rPr lang="en-US" sz="1600" dirty="0">
                <a:solidFill>
                  <a:schemeClr val="accent6">
                    <a:lumMod val="75000"/>
                  </a:schemeClr>
                </a:solidFill>
                <a:latin typeface="Cambria" panose="02040503050406030204" pitchFamily="18" charset="0"/>
                <a:ea typeface="Cambria" panose="02040503050406030204" pitchFamily="18" charset="0"/>
              </a:rPr>
              <a:t>  width: 33%;</a:t>
            </a:r>
          </a:p>
          <a:p>
            <a:r>
              <a:rPr lang="en-US" sz="1600" dirty="0">
                <a:solidFill>
                  <a:schemeClr val="accent6">
                    <a:lumMod val="75000"/>
                  </a:schemeClr>
                </a:solidFill>
                <a:latin typeface="Cambria" panose="02040503050406030204" pitchFamily="18" charset="0"/>
                <a:ea typeface="Cambria" panose="02040503050406030204" pitchFamily="18" charset="0"/>
              </a:rPr>
              <a:t>  height: auto;</a:t>
            </a:r>
          </a:p>
          <a:p>
            <a:r>
              <a:rPr lang="en-US" sz="1600" dirty="0">
                <a:solidFill>
                  <a:schemeClr val="accent6">
                    <a:lumMod val="75000"/>
                  </a:schemeClr>
                </a:solidFill>
                <a:latin typeface="Cambria" panose="02040503050406030204" pitchFamily="18" charset="0"/>
                <a:ea typeface="Cambria" panose="02040503050406030204" pitchFamily="18" charset="0"/>
              </a:rPr>
              <a:t>  float: left; </a:t>
            </a:r>
          </a:p>
          <a:p>
            <a:r>
              <a:rPr lang="en-US" sz="1600" dirty="0">
                <a:solidFill>
                  <a:schemeClr val="accent6">
                    <a:lumMod val="75000"/>
                  </a:schemeClr>
                </a:solidFill>
                <a:latin typeface="Cambria" panose="02040503050406030204" pitchFamily="18" charset="0"/>
                <a:ea typeface="Cambria" panose="02040503050406030204" pitchFamily="18" charset="0"/>
              </a:rPr>
              <a:t>  max-width: 235px;</a:t>
            </a:r>
          </a:p>
          <a:p>
            <a:r>
              <a:rPr lang="en-US" sz="1600" dirty="0">
                <a:solidFill>
                  <a:schemeClr val="accent6">
                    <a:lumMod val="75000"/>
                  </a:schemeClr>
                </a:solidFill>
                <a:latin typeface="Cambria" panose="02040503050406030204" pitchFamily="18" charset="0"/>
                <a:ea typeface="Cambria" panose="02040503050406030204" pitchFamily="18" charset="0"/>
              </a:rPr>
              <a:t>}</a:t>
            </a:r>
          </a:p>
          <a:p>
            <a:r>
              <a:rPr lang="en-US" sz="1600" dirty="0">
                <a:solidFill>
                  <a:schemeClr val="accent6">
                    <a:lumMod val="75000"/>
                  </a:schemeClr>
                </a:solidFill>
                <a:latin typeface="Cambria" panose="02040503050406030204" pitchFamily="18" charset="0"/>
                <a:ea typeface="Cambria" panose="02040503050406030204" pitchFamily="18" charset="0"/>
              </a:rPr>
              <a:t>.blur {filter: blur(4px);}</a:t>
            </a:r>
          </a:p>
          <a:p>
            <a:r>
              <a:rPr lang="en-US" sz="1600" dirty="0">
                <a:solidFill>
                  <a:schemeClr val="accent6">
                    <a:lumMod val="75000"/>
                  </a:schemeClr>
                </a:solidFill>
                <a:latin typeface="Cambria" panose="02040503050406030204" pitchFamily="18" charset="0"/>
                <a:ea typeface="Cambria" panose="02040503050406030204" pitchFamily="18" charset="0"/>
              </a:rPr>
              <a:t>.brightness {filter: brightness(250%);}</a:t>
            </a:r>
          </a:p>
          <a:p>
            <a:r>
              <a:rPr lang="en-US" sz="1600" dirty="0">
                <a:solidFill>
                  <a:schemeClr val="accent6">
                    <a:lumMod val="75000"/>
                  </a:schemeClr>
                </a:solidFill>
                <a:latin typeface="Cambria" panose="02040503050406030204" pitchFamily="18" charset="0"/>
                <a:ea typeface="Cambria" panose="02040503050406030204" pitchFamily="18" charset="0"/>
              </a:rPr>
              <a:t>.contrast {filter: contrast(180%);}</a:t>
            </a:r>
          </a:p>
          <a:p>
            <a:r>
              <a:rPr lang="en-US" sz="1600" dirty="0">
                <a:solidFill>
                  <a:schemeClr val="accent6">
                    <a:lumMod val="75000"/>
                  </a:schemeClr>
                </a:solidFill>
                <a:latin typeface="Cambria" panose="02040503050406030204" pitchFamily="18" charset="0"/>
                <a:ea typeface="Cambria" panose="02040503050406030204" pitchFamily="18" charset="0"/>
              </a:rPr>
              <a:t>.grayscale {filter: grayscale(100%);}</a:t>
            </a:r>
          </a:p>
          <a:p>
            <a:r>
              <a:rPr lang="en-US" sz="1600" dirty="0">
                <a:solidFill>
                  <a:schemeClr val="accent6">
                    <a:lumMod val="75000"/>
                  </a:schemeClr>
                </a:solidFill>
                <a:latin typeface="Cambria" panose="02040503050406030204" pitchFamily="18" charset="0"/>
                <a:ea typeface="Cambria" panose="02040503050406030204" pitchFamily="18" charset="0"/>
              </a:rPr>
              <a:t>.</a:t>
            </a:r>
            <a:r>
              <a:rPr lang="en-US" sz="1600" dirty="0" err="1">
                <a:solidFill>
                  <a:schemeClr val="accent6">
                    <a:lumMod val="75000"/>
                  </a:schemeClr>
                </a:solidFill>
                <a:latin typeface="Cambria" panose="02040503050406030204" pitchFamily="18" charset="0"/>
                <a:ea typeface="Cambria" panose="02040503050406030204" pitchFamily="18" charset="0"/>
              </a:rPr>
              <a:t>huerotate</a:t>
            </a:r>
            <a:r>
              <a:rPr lang="en-US" sz="1600" dirty="0">
                <a:solidFill>
                  <a:schemeClr val="accent6">
                    <a:lumMod val="75000"/>
                  </a:schemeClr>
                </a:solidFill>
                <a:latin typeface="Cambria" panose="02040503050406030204" pitchFamily="18" charset="0"/>
                <a:ea typeface="Cambria" panose="02040503050406030204" pitchFamily="18" charset="0"/>
              </a:rPr>
              <a:t> {filter: hue-rotate(180deg);}</a:t>
            </a:r>
          </a:p>
          <a:p>
            <a:r>
              <a:rPr lang="en-US" sz="1600" dirty="0">
                <a:solidFill>
                  <a:schemeClr val="accent6">
                    <a:lumMod val="75000"/>
                  </a:schemeClr>
                </a:solidFill>
                <a:latin typeface="Cambria" panose="02040503050406030204" pitchFamily="18" charset="0"/>
                <a:ea typeface="Cambria" panose="02040503050406030204" pitchFamily="18" charset="0"/>
              </a:rPr>
              <a:t>.invert {filter: invert(100%);}</a:t>
            </a:r>
          </a:p>
          <a:p>
            <a:r>
              <a:rPr lang="en-US" sz="1600" dirty="0">
                <a:solidFill>
                  <a:schemeClr val="accent6">
                    <a:lumMod val="75000"/>
                  </a:schemeClr>
                </a:solidFill>
                <a:latin typeface="Cambria" panose="02040503050406030204" pitchFamily="18" charset="0"/>
                <a:ea typeface="Cambria" panose="02040503050406030204" pitchFamily="18" charset="0"/>
              </a:rPr>
              <a:t>.opacity {filter: opacity(50%);}</a:t>
            </a:r>
          </a:p>
        </p:txBody>
      </p:sp>
      <p:sp>
        <p:nvSpPr>
          <p:cNvPr id="5" name="Rectangle 4"/>
          <p:cNvSpPr/>
          <p:nvPr/>
        </p:nvSpPr>
        <p:spPr>
          <a:xfrm>
            <a:off x="4046706" y="1193734"/>
            <a:ext cx="8356059" cy="4832092"/>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.saturate {filter: saturate(7);}</a:t>
            </a:r>
          </a:p>
          <a:p>
            <a:r>
              <a:rPr lang="en-US" sz="1600" dirty="0">
                <a:solidFill>
                  <a:schemeClr val="accent6">
                    <a:lumMod val="75000"/>
                  </a:schemeClr>
                </a:solidFill>
                <a:latin typeface="Cambria" panose="02040503050406030204" pitchFamily="18" charset="0"/>
                <a:ea typeface="Cambria" panose="02040503050406030204" pitchFamily="18" charset="0"/>
              </a:rPr>
              <a:t>.sepia {filter: sepia(100%);}</a:t>
            </a:r>
          </a:p>
          <a:p>
            <a:r>
              <a:rPr lang="en-US" sz="1600" dirty="0">
                <a:solidFill>
                  <a:schemeClr val="accent6">
                    <a:lumMod val="75000"/>
                  </a:schemeClr>
                </a:solidFill>
                <a:latin typeface="Cambria" panose="02040503050406030204" pitchFamily="18" charset="0"/>
                <a:ea typeface="Cambria" panose="02040503050406030204" pitchFamily="18" charset="0"/>
              </a:rPr>
              <a:t>.shadow {filter: drop-shadow(8px </a:t>
            </a:r>
            <a:r>
              <a:rPr lang="en-US" sz="1600" dirty="0" err="1">
                <a:solidFill>
                  <a:schemeClr val="accent6">
                    <a:lumMod val="75000"/>
                  </a:schemeClr>
                </a:solidFill>
                <a:latin typeface="Cambria" panose="02040503050406030204" pitchFamily="18" charset="0"/>
                <a:ea typeface="Cambria" panose="02040503050406030204" pitchFamily="18" charset="0"/>
              </a:rPr>
              <a:t>8px</a:t>
            </a:r>
            <a:r>
              <a:rPr lang="en-US" sz="1600" dirty="0">
                <a:solidFill>
                  <a:schemeClr val="accent6">
                    <a:lumMod val="75000"/>
                  </a:schemeClr>
                </a:solidFill>
                <a:latin typeface="Cambria" panose="02040503050406030204" pitchFamily="18" charset="0"/>
                <a:ea typeface="Cambria" panose="02040503050406030204" pitchFamily="18" charset="0"/>
              </a:rPr>
              <a:t> 10px green);}</a:t>
            </a:r>
          </a:p>
          <a:p>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&lt;/head&gt;</a:t>
            </a:r>
          </a:p>
          <a:p>
            <a:r>
              <a:rPr lang="en-US" sz="1600" dirty="0">
                <a:solidFill>
                  <a:schemeClr val="accent6">
                    <a:lumMod val="75000"/>
                  </a:schemeClr>
                </a:solidFill>
                <a:latin typeface="Cambria" panose="02040503050406030204" pitchFamily="18" charset="0"/>
                <a:ea typeface="Cambria" panose="02040503050406030204" pitchFamily="18" charset="0"/>
              </a:rPr>
              <a:t>&lt;body&gt;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class="blur"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class="brightness"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class="contrast"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class="grayscale"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a:t>
            </a:r>
            <a:r>
              <a:rPr lang="en-US" sz="1600" dirty="0" err="1">
                <a:solidFill>
                  <a:schemeClr val="accent6">
                    <a:lumMod val="75000"/>
                  </a:schemeClr>
                </a:solidFill>
                <a:latin typeface="Cambria" panose="02040503050406030204" pitchFamily="18" charset="0"/>
                <a:ea typeface="Cambria" panose="02040503050406030204" pitchFamily="18" charset="0"/>
              </a:rPr>
              <a:t>huerotate</a:t>
            </a:r>
            <a:r>
              <a:rPr lang="en-US" sz="1600" dirty="0">
                <a:solidFill>
                  <a:schemeClr val="accent6">
                    <a:lumMod val="75000"/>
                  </a:schemeClr>
                </a:solidFill>
                <a:latin typeface="Cambria" panose="02040503050406030204" pitchFamily="18" charset="0"/>
                <a:ea typeface="Cambria" panose="02040503050406030204" pitchFamily="18" charset="0"/>
              </a:rPr>
              <a:t>"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class="invert"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class="opacity"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class="saturate"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class="sepia"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a:t>
            </a:r>
            <a:r>
              <a:rPr lang="en-US" sz="1600" dirty="0" err="1">
                <a:solidFill>
                  <a:schemeClr val="accent6">
                    <a:lumMod val="75000"/>
                  </a:schemeClr>
                </a:solidFill>
                <a:latin typeface="Cambria" panose="02040503050406030204" pitchFamily="18" charset="0"/>
                <a:ea typeface="Cambria" panose="02040503050406030204" pitchFamily="18" charset="0"/>
              </a:rPr>
              <a:t>img</a:t>
            </a:r>
            <a:r>
              <a:rPr lang="en-US" sz="1600" dirty="0">
                <a:solidFill>
                  <a:schemeClr val="accent6">
                    <a:lumMod val="75000"/>
                  </a:schemeClr>
                </a:solidFill>
                <a:latin typeface="Cambria" panose="02040503050406030204" pitchFamily="18" charset="0"/>
                <a:ea typeface="Cambria" panose="02040503050406030204" pitchFamily="18" charset="0"/>
              </a:rPr>
              <a:t> class="shadow" </a:t>
            </a:r>
            <a:r>
              <a:rPr lang="en-US" sz="1600" dirty="0" err="1">
                <a:solidFill>
                  <a:schemeClr val="accent6">
                    <a:lumMod val="75000"/>
                  </a:schemeClr>
                </a:solidFill>
                <a:latin typeface="Cambria" panose="02040503050406030204" pitchFamily="18" charset="0"/>
                <a:ea typeface="Cambria" panose="02040503050406030204" pitchFamily="18" charset="0"/>
              </a:rPr>
              <a:t>src</a:t>
            </a:r>
            <a:r>
              <a:rPr lang="en-US" sz="1600" dirty="0">
                <a:solidFill>
                  <a:schemeClr val="accent6">
                    <a:lumMod val="75000"/>
                  </a:schemeClr>
                </a:solidFill>
                <a:latin typeface="Cambria" panose="02040503050406030204" pitchFamily="18" charset="0"/>
                <a:ea typeface="Cambria" panose="02040503050406030204" pitchFamily="18" charset="0"/>
              </a:rPr>
              <a:t>="pineapple.jpg" alt="Pineapple" width="300" height="300"&gt;</a:t>
            </a:r>
          </a:p>
          <a:p>
            <a:r>
              <a:rPr lang="en-US" sz="1600" dirty="0">
                <a:solidFill>
                  <a:schemeClr val="accent6">
                    <a:lumMod val="75000"/>
                  </a:schemeClr>
                </a:solidFill>
                <a:latin typeface="Cambria" panose="02040503050406030204" pitchFamily="18" charset="0"/>
                <a:ea typeface="Cambria" panose="02040503050406030204" pitchFamily="18" charset="0"/>
              </a:rPr>
              <a:t>&lt;/body&gt;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133443906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173</a:t>
            </a:fld>
            <a:endParaRPr lang="en-IN"/>
          </a:p>
        </p:txBody>
      </p:sp>
      <p:pic>
        <p:nvPicPr>
          <p:cNvPr id="3" name="Picture 2"/>
          <p:cNvPicPr>
            <a:picLocks noChangeAspect="1"/>
          </p:cNvPicPr>
          <p:nvPr/>
        </p:nvPicPr>
        <p:blipFill>
          <a:blip r:embed="rId2"/>
          <a:stretch>
            <a:fillRect/>
          </a:stretch>
        </p:blipFill>
        <p:spPr>
          <a:xfrm>
            <a:off x="2266545" y="419100"/>
            <a:ext cx="7480570" cy="6019800"/>
          </a:xfrm>
          <a:prstGeom prst="rect">
            <a:avLst/>
          </a:prstGeom>
          <a:ln w="19050">
            <a:solidFill>
              <a:schemeClr val="tx1"/>
            </a:solidFill>
          </a:ln>
        </p:spPr>
      </p:pic>
    </p:spTree>
    <p:extLst>
      <p:ext uri="{BB962C8B-B14F-4D97-AF65-F5344CB8AC3E}">
        <p14:creationId xmlns:p14="http://schemas.microsoft.com/office/powerpoint/2010/main" val="36583460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Positioning 	</a:t>
            </a:r>
            <a:br>
              <a:rPr lang="en-US" dirty="0"/>
            </a:br>
            <a:endParaRPr lang="en-US" dirty="0"/>
          </a:p>
        </p:txBody>
      </p:sp>
      <p:sp>
        <p:nvSpPr>
          <p:cNvPr id="4" name="Content Placeholder 3"/>
          <p:cNvSpPr>
            <a:spLocks noGrp="1"/>
          </p:cNvSpPr>
          <p:nvPr>
            <p:ph idx="1"/>
          </p:nvPr>
        </p:nvSpPr>
        <p:spPr/>
        <p:txBody>
          <a:bodyPr>
            <a:normAutofit fontScale="92500" lnSpcReduction="20000"/>
          </a:bodyPr>
          <a:lstStyle/>
          <a:p>
            <a:r>
              <a:rPr lang="en-US" dirty="0"/>
              <a:t>The position property specifies the type of positioning method used for an element (static, relative, fixed, absolute or sticky).</a:t>
            </a:r>
          </a:p>
          <a:p>
            <a:r>
              <a:rPr lang="en-US" dirty="0"/>
              <a:t>The position property specifies the type of positioning method used for an element.</a:t>
            </a:r>
          </a:p>
          <a:p>
            <a:r>
              <a:rPr lang="en-US" dirty="0"/>
              <a:t>There are five different position values:</a:t>
            </a:r>
          </a:p>
          <a:p>
            <a:r>
              <a:rPr lang="en-US" dirty="0"/>
              <a:t>    static</a:t>
            </a:r>
          </a:p>
          <a:p>
            <a:r>
              <a:rPr lang="en-US" dirty="0"/>
              <a:t>    relative</a:t>
            </a:r>
          </a:p>
          <a:p>
            <a:r>
              <a:rPr lang="en-US" dirty="0"/>
              <a:t>    fixed</a:t>
            </a:r>
          </a:p>
          <a:p>
            <a:r>
              <a:rPr lang="en-US" dirty="0"/>
              <a:t>    absolute</a:t>
            </a:r>
          </a:p>
          <a:p>
            <a:r>
              <a:rPr lang="en-US" dirty="0"/>
              <a:t>    sticky</a:t>
            </a:r>
          </a:p>
          <a:p>
            <a:r>
              <a:rPr lang="en-US" dirty="0"/>
              <a:t>Elements are then positioned using the top, bottom, left, and right properties. However, these properties will not work unless the position property is set first. They also work differently depending on the position value.</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174</a:t>
            </a:fld>
            <a:endParaRPr lang="en-IN"/>
          </a:p>
        </p:txBody>
      </p:sp>
    </p:spTree>
    <p:extLst>
      <p:ext uri="{BB962C8B-B14F-4D97-AF65-F5344CB8AC3E}">
        <p14:creationId xmlns:p14="http://schemas.microsoft.com/office/powerpoint/2010/main" val="1896334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 static;</a:t>
            </a:r>
            <a:br>
              <a:rPr lang="en-US" b="1" dirty="0"/>
            </a:br>
            <a:endParaRPr lang="en-US" dirty="0"/>
          </a:p>
        </p:txBody>
      </p:sp>
      <p:sp>
        <p:nvSpPr>
          <p:cNvPr id="3" name="Content Placeholder 2"/>
          <p:cNvSpPr>
            <a:spLocks noGrp="1"/>
          </p:cNvSpPr>
          <p:nvPr>
            <p:ph idx="1"/>
          </p:nvPr>
        </p:nvSpPr>
        <p:spPr/>
        <p:txBody>
          <a:bodyPr/>
          <a:lstStyle/>
          <a:p>
            <a:r>
              <a:rPr lang="en-US" b="1" dirty="0"/>
              <a:t>position: static;</a:t>
            </a:r>
          </a:p>
          <a:p>
            <a:r>
              <a:rPr lang="en-US" dirty="0"/>
              <a:t>HTML elements are positioned static by default.</a:t>
            </a:r>
          </a:p>
          <a:p>
            <a:r>
              <a:rPr lang="en-US" dirty="0"/>
              <a:t>Static positioned elements are not affected by the top, bottom, left, and right properties.</a:t>
            </a:r>
          </a:p>
          <a:p>
            <a:r>
              <a:rPr lang="en-US" dirty="0"/>
              <a:t>An element with position: static; is not positioned in any special way; it is always positioned according to the normal flow of the page:</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175</a:t>
            </a:fld>
            <a:endParaRPr lang="en-IN" dirty="0"/>
          </a:p>
        </p:txBody>
      </p:sp>
      <p:pic>
        <p:nvPicPr>
          <p:cNvPr id="5" name="Picture 4"/>
          <p:cNvPicPr>
            <a:picLocks noChangeAspect="1"/>
          </p:cNvPicPr>
          <p:nvPr/>
        </p:nvPicPr>
        <p:blipFill>
          <a:blip r:embed="rId2"/>
          <a:stretch>
            <a:fillRect/>
          </a:stretch>
        </p:blipFill>
        <p:spPr>
          <a:xfrm>
            <a:off x="3967291" y="4310366"/>
            <a:ext cx="7646954" cy="552450"/>
          </a:xfrm>
          <a:prstGeom prst="rect">
            <a:avLst/>
          </a:prstGeom>
        </p:spPr>
      </p:pic>
    </p:spTree>
    <p:extLst>
      <p:ext uri="{BB962C8B-B14F-4D97-AF65-F5344CB8AC3E}">
        <p14:creationId xmlns:p14="http://schemas.microsoft.com/office/powerpoint/2010/main" val="266875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1350963" lvl="3" indent="0">
              <a:buNone/>
            </a:pPr>
            <a:r>
              <a:rPr lang="en-US" sz="2100" dirty="0">
                <a:solidFill>
                  <a:schemeClr val="accent6">
                    <a:lumMod val="75000"/>
                  </a:schemeClr>
                </a:solidFill>
              </a:rPr>
              <a:t>&lt;style&gt;</a:t>
            </a:r>
          </a:p>
          <a:p>
            <a:pPr marL="1350963" lvl="3" indent="0">
              <a:buNone/>
            </a:pPr>
            <a:r>
              <a:rPr lang="en-US" sz="2100" dirty="0" err="1">
                <a:solidFill>
                  <a:schemeClr val="accent6">
                    <a:lumMod val="75000"/>
                  </a:schemeClr>
                </a:solidFill>
              </a:rPr>
              <a:t>div.static</a:t>
            </a:r>
            <a:r>
              <a:rPr lang="en-US" sz="2100" dirty="0">
                <a:solidFill>
                  <a:schemeClr val="accent6">
                    <a:lumMod val="75000"/>
                  </a:schemeClr>
                </a:solidFill>
              </a:rPr>
              <a:t> {</a:t>
            </a:r>
          </a:p>
          <a:p>
            <a:pPr marL="1350963" lvl="3" indent="0">
              <a:buNone/>
            </a:pPr>
            <a:r>
              <a:rPr lang="en-US" sz="2100" dirty="0">
                <a:solidFill>
                  <a:schemeClr val="accent6">
                    <a:lumMod val="75000"/>
                  </a:schemeClr>
                </a:solidFill>
              </a:rPr>
              <a:t>  position: static;</a:t>
            </a:r>
          </a:p>
          <a:p>
            <a:pPr marL="1350963" lvl="3" indent="0">
              <a:buNone/>
            </a:pPr>
            <a:r>
              <a:rPr lang="en-US" sz="2100" dirty="0">
                <a:solidFill>
                  <a:schemeClr val="accent6">
                    <a:lumMod val="75000"/>
                  </a:schemeClr>
                </a:solidFill>
              </a:rPr>
              <a:t>  border: 3px solid #73AD21;</a:t>
            </a:r>
          </a:p>
          <a:p>
            <a:pPr marL="1350963" lvl="3" indent="0">
              <a:buNone/>
            </a:pPr>
            <a:r>
              <a:rPr lang="en-US" sz="2100" dirty="0">
                <a:solidFill>
                  <a:schemeClr val="accent6">
                    <a:lumMod val="75000"/>
                  </a:schemeClr>
                </a:solidFill>
              </a:rPr>
              <a:t>}</a:t>
            </a:r>
          </a:p>
          <a:p>
            <a:pPr marL="1350963" lvl="3" indent="0">
              <a:buNone/>
            </a:pPr>
            <a:r>
              <a:rPr lang="en-US" sz="2100" dirty="0">
                <a:solidFill>
                  <a:schemeClr val="accent6">
                    <a:lumMod val="75000"/>
                  </a:schemeClr>
                </a:solidFill>
              </a:rPr>
              <a:t>&lt;/style&gt;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		&lt;div class="static"&gt;</a:t>
            </a:r>
          </a:p>
          <a:p>
            <a:pPr marL="0" indent="0">
              <a:buNone/>
            </a:pPr>
            <a:r>
              <a:rPr lang="en-US" dirty="0">
                <a:solidFill>
                  <a:schemeClr val="accent6">
                    <a:lumMod val="75000"/>
                  </a:schemeClr>
                </a:solidFill>
              </a:rPr>
              <a:t>			This div element has position: static;</a:t>
            </a:r>
          </a:p>
          <a:p>
            <a:pPr marL="0" indent="0">
              <a:buNone/>
            </a:pPr>
            <a:r>
              <a:rPr lang="en-US" dirty="0">
                <a:solidFill>
                  <a:schemeClr val="accent6">
                    <a:lumMod val="75000"/>
                  </a:schemeClr>
                </a:solidFill>
              </a:rPr>
              <a:t>		&lt;/div&gt;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176</a:t>
            </a:fld>
            <a:endParaRPr lang="en-IN" dirty="0"/>
          </a:p>
        </p:txBody>
      </p:sp>
      <p:pic>
        <p:nvPicPr>
          <p:cNvPr id="5" name="Picture 4"/>
          <p:cNvPicPr>
            <a:picLocks noChangeAspect="1"/>
          </p:cNvPicPr>
          <p:nvPr/>
        </p:nvPicPr>
        <p:blipFill>
          <a:blip r:embed="rId2"/>
          <a:stretch>
            <a:fillRect/>
          </a:stretch>
        </p:blipFill>
        <p:spPr>
          <a:xfrm>
            <a:off x="3752644" y="5894324"/>
            <a:ext cx="7646954" cy="552450"/>
          </a:xfrm>
          <a:prstGeom prst="rect">
            <a:avLst/>
          </a:prstGeom>
          <a:ln w="19050">
            <a:solidFill>
              <a:schemeClr val="tx1"/>
            </a:solidFill>
          </a:ln>
        </p:spPr>
      </p:pic>
    </p:spTree>
    <p:extLst>
      <p:ext uri="{BB962C8B-B14F-4D97-AF65-F5344CB8AC3E}">
        <p14:creationId xmlns:p14="http://schemas.microsoft.com/office/powerpoint/2010/main" val="3799609693"/>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 relative;</a:t>
            </a:r>
            <a:br>
              <a:rPr lang="en-US" dirty="0"/>
            </a:br>
            <a:endParaRPr lang="en-US" dirty="0"/>
          </a:p>
        </p:txBody>
      </p:sp>
      <p:sp>
        <p:nvSpPr>
          <p:cNvPr id="3" name="Content Placeholder 2"/>
          <p:cNvSpPr>
            <a:spLocks noGrp="1"/>
          </p:cNvSpPr>
          <p:nvPr>
            <p:ph idx="1"/>
          </p:nvPr>
        </p:nvSpPr>
        <p:spPr/>
        <p:txBody>
          <a:bodyPr/>
          <a:lstStyle/>
          <a:p>
            <a:r>
              <a:rPr lang="en-US" b="1" dirty="0"/>
              <a:t>position: relative;</a:t>
            </a:r>
          </a:p>
          <a:p>
            <a:r>
              <a:rPr lang="en-US" dirty="0"/>
              <a:t>An element with position: relative; is positioned relative to its normal position.</a:t>
            </a:r>
          </a:p>
          <a:p>
            <a:r>
              <a:rPr lang="en-US" dirty="0"/>
              <a:t>Setting the top, right, bottom, and left properties of a relatively-positioned element will cause it to be adjusted away from its normal position. Other content will not be adjusted to fit into any gap left by the element.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177</a:t>
            </a:fld>
            <a:endParaRPr lang="en-IN" dirty="0"/>
          </a:p>
        </p:txBody>
      </p:sp>
    </p:spTree>
    <p:extLst>
      <p:ext uri="{BB962C8B-B14F-4D97-AF65-F5344CB8AC3E}">
        <p14:creationId xmlns:p14="http://schemas.microsoft.com/office/powerpoint/2010/main" val="1097522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Autofit/>
          </a:bodyPr>
          <a:lstStyle/>
          <a:p>
            <a:pPr marL="0" indent="0">
              <a:buNone/>
            </a:pPr>
            <a:r>
              <a:rPr lang="en-US" sz="1700" dirty="0">
                <a:solidFill>
                  <a:schemeClr val="accent6">
                    <a:lumMod val="75000"/>
                  </a:schemeClr>
                </a:solidFill>
              </a:rPr>
              <a:t>&lt;!DOCTYPE html&gt;</a:t>
            </a:r>
          </a:p>
          <a:p>
            <a:pPr marL="0" indent="0">
              <a:buNone/>
            </a:pPr>
            <a:r>
              <a:rPr lang="en-US" sz="1700" dirty="0">
                <a:solidFill>
                  <a:schemeClr val="accent6">
                    <a:lumMod val="75000"/>
                  </a:schemeClr>
                </a:solidFill>
              </a:rPr>
              <a:t>&lt;html&gt;</a:t>
            </a:r>
          </a:p>
          <a:p>
            <a:pPr marL="0" indent="0">
              <a:buNone/>
            </a:pPr>
            <a:r>
              <a:rPr lang="en-US" sz="1700" dirty="0">
                <a:solidFill>
                  <a:schemeClr val="accent6">
                    <a:lumMod val="75000"/>
                  </a:schemeClr>
                </a:solidFill>
              </a:rPr>
              <a:t>	&lt;head&gt;</a:t>
            </a:r>
          </a:p>
          <a:p>
            <a:pPr marL="1350963" lvl="3" indent="0">
              <a:buNone/>
            </a:pPr>
            <a:r>
              <a:rPr lang="en-US" sz="1700" dirty="0">
                <a:solidFill>
                  <a:schemeClr val="accent6">
                    <a:lumMod val="75000"/>
                  </a:schemeClr>
                </a:solidFill>
              </a:rPr>
              <a:t>&lt;style&gt;</a:t>
            </a:r>
          </a:p>
          <a:p>
            <a:pPr marL="1350963" lvl="3" indent="0">
              <a:buNone/>
            </a:pPr>
            <a:r>
              <a:rPr lang="en-US" sz="1700" dirty="0" err="1">
                <a:solidFill>
                  <a:schemeClr val="accent6">
                    <a:lumMod val="75000"/>
                  </a:schemeClr>
                </a:solidFill>
              </a:rPr>
              <a:t>div.relative</a:t>
            </a:r>
            <a:r>
              <a:rPr lang="en-US" sz="1700" dirty="0">
                <a:solidFill>
                  <a:schemeClr val="accent6">
                    <a:lumMod val="75000"/>
                  </a:schemeClr>
                </a:solidFill>
              </a:rPr>
              <a:t> {</a:t>
            </a:r>
          </a:p>
          <a:p>
            <a:pPr marL="1350963" lvl="3" indent="0">
              <a:buNone/>
            </a:pPr>
            <a:r>
              <a:rPr lang="en-US" sz="1700" dirty="0">
                <a:solidFill>
                  <a:schemeClr val="accent6">
                    <a:lumMod val="75000"/>
                  </a:schemeClr>
                </a:solidFill>
              </a:rPr>
              <a:t>  position: relative;</a:t>
            </a:r>
          </a:p>
          <a:p>
            <a:pPr marL="1350963" lvl="3" indent="0">
              <a:buNone/>
            </a:pPr>
            <a:r>
              <a:rPr lang="en-US" sz="1700" dirty="0">
                <a:solidFill>
                  <a:schemeClr val="accent6">
                    <a:lumMod val="75000"/>
                  </a:schemeClr>
                </a:solidFill>
              </a:rPr>
              <a:t>  left: 30px;</a:t>
            </a:r>
          </a:p>
          <a:p>
            <a:pPr marL="1350963" lvl="3" indent="0">
              <a:buNone/>
            </a:pPr>
            <a:r>
              <a:rPr lang="en-US" sz="1700" dirty="0">
                <a:solidFill>
                  <a:schemeClr val="accent6">
                    <a:lumMod val="75000"/>
                  </a:schemeClr>
                </a:solidFill>
              </a:rPr>
              <a:t>  border: 3px solid #73AD21;</a:t>
            </a:r>
          </a:p>
          <a:p>
            <a:pPr marL="1350963" lvl="3" indent="0">
              <a:buNone/>
            </a:pPr>
            <a:r>
              <a:rPr lang="en-US" sz="1700" dirty="0">
                <a:solidFill>
                  <a:schemeClr val="accent6">
                    <a:lumMod val="75000"/>
                  </a:schemeClr>
                </a:solidFill>
              </a:rPr>
              <a:t>}</a:t>
            </a:r>
          </a:p>
          <a:p>
            <a:pPr marL="1350963" lvl="3" indent="0">
              <a:buNone/>
            </a:pPr>
            <a:r>
              <a:rPr lang="en-US" sz="1700" dirty="0">
                <a:solidFill>
                  <a:schemeClr val="accent6">
                    <a:lumMod val="75000"/>
                  </a:schemeClr>
                </a:solidFill>
              </a:rPr>
              <a:t>&lt;/style&gt;</a:t>
            </a:r>
          </a:p>
          <a:p>
            <a:pPr marL="0" indent="0">
              <a:buNone/>
            </a:pPr>
            <a:r>
              <a:rPr lang="en-US" sz="1700" dirty="0">
                <a:solidFill>
                  <a:schemeClr val="accent6">
                    <a:lumMod val="75000"/>
                  </a:schemeClr>
                </a:solidFill>
              </a:rPr>
              <a:t>	&lt;/head&gt;</a:t>
            </a:r>
          </a:p>
          <a:p>
            <a:pPr marL="0" indent="0">
              <a:buNone/>
            </a:pPr>
            <a:r>
              <a:rPr lang="en-US" sz="1700" dirty="0">
                <a:solidFill>
                  <a:schemeClr val="accent6">
                    <a:lumMod val="75000"/>
                  </a:schemeClr>
                </a:solidFill>
              </a:rPr>
              <a:t>	&lt;body&gt;</a:t>
            </a:r>
          </a:p>
          <a:p>
            <a:pPr marL="0" indent="0">
              <a:buNone/>
            </a:pPr>
            <a:r>
              <a:rPr lang="en-US" sz="1700" dirty="0">
                <a:solidFill>
                  <a:schemeClr val="accent6">
                    <a:lumMod val="75000"/>
                  </a:schemeClr>
                </a:solidFill>
              </a:rPr>
              <a:t>		&lt;div class="relative"&gt;</a:t>
            </a:r>
          </a:p>
          <a:p>
            <a:pPr marL="0" indent="0">
              <a:buNone/>
            </a:pPr>
            <a:r>
              <a:rPr lang="en-US" sz="1700" dirty="0">
                <a:solidFill>
                  <a:schemeClr val="accent6">
                    <a:lumMod val="75000"/>
                  </a:schemeClr>
                </a:solidFill>
              </a:rPr>
              <a:t>			This div element has position: relative;</a:t>
            </a:r>
          </a:p>
          <a:p>
            <a:pPr marL="0" indent="0">
              <a:buNone/>
            </a:pPr>
            <a:r>
              <a:rPr lang="en-US" sz="1700" dirty="0">
                <a:solidFill>
                  <a:schemeClr val="accent6">
                    <a:lumMod val="75000"/>
                  </a:schemeClr>
                </a:solidFill>
              </a:rPr>
              <a:t>		&lt;/div&gt;</a:t>
            </a:r>
          </a:p>
          <a:p>
            <a:pPr marL="0" indent="0">
              <a:buNone/>
            </a:pPr>
            <a:r>
              <a:rPr lang="en-US" sz="1700" dirty="0">
                <a:solidFill>
                  <a:schemeClr val="accent6">
                    <a:lumMod val="75000"/>
                  </a:schemeClr>
                </a:solidFill>
              </a:rPr>
              <a:t>	&lt;/body&gt;</a:t>
            </a:r>
          </a:p>
          <a:p>
            <a:pPr marL="0" indent="0">
              <a:buNone/>
            </a:pPr>
            <a:r>
              <a:rPr lang="en-US" sz="1700"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178</a:t>
            </a:fld>
            <a:endParaRPr lang="en-IN" dirty="0"/>
          </a:p>
        </p:txBody>
      </p:sp>
      <p:pic>
        <p:nvPicPr>
          <p:cNvPr id="6" name="Picture 5"/>
          <p:cNvPicPr>
            <a:picLocks noChangeAspect="1"/>
          </p:cNvPicPr>
          <p:nvPr/>
        </p:nvPicPr>
        <p:blipFill>
          <a:blip r:embed="rId2"/>
          <a:stretch>
            <a:fillRect/>
          </a:stretch>
        </p:blipFill>
        <p:spPr>
          <a:xfrm>
            <a:off x="2873308" y="6356350"/>
            <a:ext cx="8187041" cy="501650"/>
          </a:xfrm>
          <a:prstGeom prst="rect">
            <a:avLst/>
          </a:prstGeom>
          <a:ln w="19050">
            <a:solidFill>
              <a:schemeClr val="tx1"/>
            </a:solidFill>
          </a:ln>
        </p:spPr>
      </p:pic>
    </p:spTree>
    <p:extLst>
      <p:ext uri="{BB962C8B-B14F-4D97-AF65-F5344CB8AC3E}">
        <p14:creationId xmlns:p14="http://schemas.microsoft.com/office/powerpoint/2010/main" val="279317960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 fixed;</a:t>
            </a:r>
            <a:br>
              <a:rPr lang="en-US" dirty="0"/>
            </a:br>
            <a:endParaRPr lang="en-US" dirty="0"/>
          </a:p>
        </p:txBody>
      </p:sp>
      <p:sp>
        <p:nvSpPr>
          <p:cNvPr id="3" name="Content Placeholder 2"/>
          <p:cNvSpPr>
            <a:spLocks noGrp="1"/>
          </p:cNvSpPr>
          <p:nvPr>
            <p:ph idx="1"/>
          </p:nvPr>
        </p:nvSpPr>
        <p:spPr/>
        <p:txBody>
          <a:bodyPr/>
          <a:lstStyle/>
          <a:p>
            <a:r>
              <a:rPr lang="en-US" b="1" dirty="0"/>
              <a:t>position: fixed;</a:t>
            </a:r>
          </a:p>
          <a:p>
            <a:r>
              <a:rPr lang="en-US" dirty="0"/>
              <a:t>An element with position: fixed; is positioned relative to the viewport, which means it always stays in the same place even if the page is scrolled. </a:t>
            </a:r>
          </a:p>
          <a:p>
            <a:r>
              <a:rPr lang="en-US" dirty="0"/>
              <a:t>The top, right, bottom, and left properties are used to position the element.</a:t>
            </a:r>
          </a:p>
          <a:p>
            <a:r>
              <a:rPr lang="en-US" dirty="0"/>
              <a:t>A fixed element does not leave a gap in the page where it would normally have been located.</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179</a:t>
            </a:fld>
            <a:endParaRPr lang="en-IN" dirty="0"/>
          </a:p>
        </p:txBody>
      </p:sp>
    </p:spTree>
    <p:extLst>
      <p:ext uri="{BB962C8B-B14F-4D97-AF65-F5344CB8AC3E}">
        <p14:creationId xmlns:p14="http://schemas.microsoft.com/office/powerpoint/2010/main" val="190466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Pseudo-classes</a:t>
            </a:r>
            <a:endParaRPr lang="en-US" dirty="0"/>
          </a:p>
        </p:txBody>
      </p:sp>
      <p:sp>
        <p:nvSpPr>
          <p:cNvPr id="3" name="Content Placeholder 2"/>
          <p:cNvSpPr>
            <a:spLocks noGrp="1"/>
          </p:cNvSpPr>
          <p:nvPr>
            <p:ph idx="1"/>
          </p:nvPr>
        </p:nvSpPr>
        <p:spPr/>
        <p:txBody>
          <a:bodyPr>
            <a:normAutofit fontScale="85000" lnSpcReduction="20000"/>
          </a:bodyPr>
          <a:lstStyle/>
          <a:p>
            <a:r>
              <a:rPr lang="en-US" dirty="0">
                <a:solidFill>
                  <a:schemeClr val="tx1"/>
                </a:solidFill>
              </a:rPr>
              <a:t>A pseudo-class is used to define a special state of an element.</a:t>
            </a:r>
          </a:p>
          <a:p>
            <a:r>
              <a:rPr lang="en-US" dirty="0">
                <a:solidFill>
                  <a:schemeClr val="tx1"/>
                </a:solidFill>
              </a:rPr>
              <a:t>For example, it can be used to:</a:t>
            </a:r>
          </a:p>
          <a:p>
            <a:r>
              <a:rPr lang="en-US" dirty="0">
                <a:solidFill>
                  <a:schemeClr val="tx1"/>
                </a:solidFill>
              </a:rPr>
              <a:t>    Style an element when a user’s mouse hovers over it</a:t>
            </a:r>
          </a:p>
          <a:p>
            <a:r>
              <a:rPr lang="en-US" dirty="0">
                <a:solidFill>
                  <a:schemeClr val="tx1"/>
                </a:solidFill>
              </a:rPr>
              <a:t>    Style visited and unvisited links differently</a:t>
            </a:r>
          </a:p>
          <a:p>
            <a:r>
              <a:rPr lang="en-US" dirty="0">
                <a:solidFill>
                  <a:schemeClr val="tx1"/>
                </a:solidFill>
              </a:rPr>
              <a:t>    Style an element when it gets focused.</a:t>
            </a:r>
          </a:p>
          <a:p>
            <a:endParaRPr lang="en-US" dirty="0">
              <a:solidFill>
                <a:schemeClr val="tx1"/>
              </a:solidFill>
            </a:endParaRPr>
          </a:p>
          <a:p>
            <a:pPr marL="0" indent="0">
              <a:buNone/>
            </a:pPr>
            <a:r>
              <a:rPr lang="en-IN" dirty="0">
                <a:solidFill>
                  <a:schemeClr val="tx1"/>
                </a:solidFill>
              </a:rPr>
              <a:t> </a:t>
            </a:r>
            <a:r>
              <a:rPr lang="en-IN" b="1" dirty="0">
                <a:solidFill>
                  <a:schemeClr val="tx1"/>
                </a:solidFill>
              </a:rPr>
              <a:t>Syntax of pseudo-classes:</a:t>
            </a:r>
          </a:p>
          <a:p>
            <a:pPr marL="0" lvl="0" indent="0" algn="l">
              <a:lnSpc>
                <a:spcPct val="90000"/>
              </a:lnSpc>
              <a:spcBef>
                <a:spcPts val="1200"/>
              </a:spcBef>
              <a:buClr>
                <a:srgbClr val="40BAD2"/>
              </a:buClr>
              <a:buNone/>
            </a:pPr>
            <a:r>
              <a:rPr lang="en-IN" sz="2600" b="1" dirty="0" err="1">
                <a:solidFill>
                  <a:schemeClr val="accent6">
                    <a:lumMod val="75000"/>
                  </a:schemeClr>
                </a:solidFill>
                <a:latin typeface="Corbel" panose="020B0503020204020204"/>
                <a:ea typeface="+mn-ea"/>
              </a:rPr>
              <a:t>selector:pseudo-class</a:t>
            </a:r>
            <a:r>
              <a:rPr lang="en-IN" sz="2600" b="1"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r>
              <a:rPr lang="en-IN" sz="2600" b="1" dirty="0" err="1">
                <a:solidFill>
                  <a:schemeClr val="accent6">
                    <a:lumMod val="75000"/>
                  </a:schemeClr>
                </a:solidFill>
                <a:latin typeface="Corbel" panose="020B0503020204020204"/>
                <a:ea typeface="+mn-ea"/>
              </a:rPr>
              <a:t>property:value</a:t>
            </a:r>
            <a:r>
              <a:rPr lang="en-IN" sz="2600" b="1" dirty="0">
                <a:solidFill>
                  <a:schemeClr val="accent6">
                    <a:lumMod val="75000"/>
                  </a:schemeClr>
                </a:solidFill>
                <a:latin typeface="Corbel" panose="020B0503020204020204"/>
                <a:ea typeface="+mn-ea"/>
              </a:rPr>
              <a:t>;</a:t>
            </a:r>
          </a:p>
          <a:p>
            <a:pPr marL="0" lvl="0" indent="0" algn="l">
              <a:lnSpc>
                <a:spcPct val="90000"/>
              </a:lnSpc>
              <a:spcBef>
                <a:spcPts val="1200"/>
              </a:spcBef>
              <a:buClr>
                <a:srgbClr val="40BAD2"/>
              </a:buClr>
              <a:buNone/>
            </a:pPr>
            <a:r>
              <a:rPr lang="en-IN" sz="2600" b="1" dirty="0">
                <a:solidFill>
                  <a:schemeClr val="accent6">
                    <a:lumMod val="75000"/>
                  </a:schemeClr>
                </a:solidFill>
                <a:latin typeface="Corbel" panose="020B0503020204020204"/>
                <a:ea typeface="+mn-ea"/>
              </a:rPr>
              <a:t>}</a:t>
            </a:r>
            <a:endParaRPr lang="en-US" sz="2000" b="1" dirty="0">
              <a:solidFill>
                <a:schemeClr val="accent6">
                  <a:lumMod val="75000"/>
                </a:schemeClr>
              </a:solidFill>
              <a:latin typeface="Corbel" panose="020B0503020204020204"/>
              <a:ea typeface="+mn-ea"/>
            </a:endParaRPr>
          </a:p>
          <a:p>
            <a:r>
              <a:rPr lang="en-US" sz="2200" b="1" dirty="0">
                <a:solidFill>
                  <a:schemeClr val="tx1"/>
                </a:solidFill>
              </a:rPr>
              <a:t>Note: </a:t>
            </a:r>
            <a:r>
              <a:rPr lang="en-US" sz="2200" dirty="0">
                <a:solidFill>
                  <a:schemeClr val="accent6">
                    <a:lumMod val="75000"/>
                  </a:schemeClr>
                </a:solidFill>
              </a:rPr>
              <a:t>a:hover MUST come after a:link and a:visited in the CSS definition in order to be effective! </a:t>
            </a:r>
          </a:p>
          <a:p>
            <a:r>
              <a:rPr lang="en-US" sz="2200" dirty="0">
                <a:solidFill>
                  <a:schemeClr val="accent6">
                    <a:lumMod val="75000"/>
                  </a:schemeClr>
                </a:solidFill>
              </a:rPr>
              <a:t>a:active MUST come after a:hover in the CSS definition in order to be effective! </a:t>
            </a:r>
          </a:p>
          <a:p>
            <a:r>
              <a:rPr lang="en-US" sz="2200" dirty="0">
                <a:solidFill>
                  <a:schemeClr val="accent6">
                    <a:lumMod val="75000"/>
                  </a:schemeClr>
                </a:solidFill>
              </a:rPr>
              <a:t>Pseudo-class names are not case-sensitive.</a:t>
            </a:r>
            <a:endParaRPr lang="en-IN" sz="2200" dirty="0">
              <a:solidFill>
                <a:schemeClr val="accent6">
                  <a:lumMod val="75000"/>
                </a:schemeClr>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18</a:t>
            </a:fld>
            <a:endParaRPr lang="en-IN" dirty="0"/>
          </a:p>
        </p:txBody>
      </p:sp>
    </p:spTree>
    <p:extLst>
      <p:ext uri="{BB962C8B-B14F-4D97-AF65-F5344CB8AC3E}">
        <p14:creationId xmlns:p14="http://schemas.microsoft.com/office/powerpoint/2010/main" val="3173117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Autofit/>
          </a:bodyPr>
          <a:lstStyle/>
          <a:p>
            <a:pPr marL="0" indent="0">
              <a:buNone/>
            </a:pPr>
            <a:r>
              <a:rPr lang="en-US" sz="1600" dirty="0">
                <a:solidFill>
                  <a:schemeClr val="accent6">
                    <a:lumMod val="75000"/>
                  </a:schemeClr>
                </a:solidFill>
              </a:rPr>
              <a:t>&lt;!DOCTYPE html&gt;</a:t>
            </a:r>
          </a:p>
          <a:p>
            <a:pPr marL="0" indent="0">
              <a:buNone/>
            </a:pPr>
            <a:r>
              <a:rPr lang="en-US" sz="1600" dirty="0">
                <a:solidFill>
                  <a:schemeClr val="accent6">
                    <a:lumMod val="75000"/>
                  </a:schemeClr>
                </a:solidFill>
              </a:rPr>
              <a:t>&lt;html&gt;</a:t>
            </a:r>
          </a:p>
          <a:p>
            <a:pPr marL="0" indent="0">
              <a:buNone/>
            </a:pPr>
            <a:r>
              <a:rPr lang="en-US" sz="1600" dirty="0">
                <a:solidFill>
                  <a:schemeClr val="accent6">
                    <a:lumMod val="75000"/>
                  </a:schemeClr>
                </a:solidFill>
              </a:rPr>
              <a:t>	&lt;head&gt;</a:t>
            </a:r>
          </a:p>
          <a:p>
            <a:pPr marL="1350963" lvl="3" indent="0">
              <a:buNone/>
            </a:pPr>
            <a:r>
              <a:rPr lang="en-US" dirty="0">
                <a:solidFill>
                  <a:schemeClr val="accent6">
                    <a:lumMod val="75000"/>
                  </a:schemeClr>
                </a:solidFill>
              </a:rPr>
              <a:t>&lt;style&gt;</a:t>
            </a:r>
          </a:p>
          <a:p>
            <a:pPr marL="1350963" lvl="3" indent="0">
              <a:buNone/>
            </a:pPr>
            <a:r>
              <a:rPr lang="en-US" dirty="0" err="1">
                <a:solidFill>
                  <a:schemeClr val="accent6">
                    <a:lumMod val="75000"/>
                  </a:schemeClr>
                </a:solidFill>
              </a:rPr>
              <a:t>div.fixed</a:t>
            </a:r>
            <a:r>
              <a:rPr lang="en-US" dirty="0">
                <a:solidFill>
                  <a:schemeClr val="accent6">
                    <a:lumMod val="75000"/>
                  </a:schemeClr>
                </a:solidFill>
              </a:rPr>
              <a:t> {</a:t>
            </a:r>
          </a:p>
          <a:p>
            <a:pPr marL="1350963" lvl="3" indent="0">
              <a:buNone/>
            </a:pPr>
            <a:r>
              <a:rPr lang="en-US" dirty="0">
                <a:solidFill>
                  <a:schemeClr val="accent6">
                    <a:lumMod val="75000"/>
                  </a:schemeClr>
                </a:solidFill>
              </a:rPr>
              <a:t>  position: fixed;</a:t>
            </a:r>
          </a:p>
          <a:p>
            <a:pPr marL="1350963" lvl="3" indent="0">
              <a:buNone/>
            </a:pPr>
            <a:r>
              <a:rPr lang="en-US" dirty="0">
                <a:solidFill>
                  <a:schemeClr val="accent6">
                    <a:lumMod val="75000"/>
                  </a:schemeClr>
                </a:solidFill>
              </a:rPr>
              <a:t>  bottom: 10;</a:t>
            </a:r>
          </a:p>
          <a:p>
            <a:pPr marL="1350963" lvl="3" indent="0">
              <a:buNone/>
            </a:pPr>
            <a:r>
              <a:rPr lang="en-US" dirty="0">
                <a:solidFill>
                  <a:schemeClr val="accent6">
                    <a:lumMod val="75000"/>
                  </a:schemeClr>
                </a:solidFill>
              </a:rPr>
              <a:t>  right:10;</a:t>
            </a:r>
          </a:p>
          <a:p>
            <a:pPr marL="1350963" lvl="3" indent="0">
              <a:buNone/>
            </a:pPr>
            <a:r>
              <a:rPr lang="en-US" dirty="0">
                <a:solidFill>
                  <a:schemeClr val="accent6">
                    <a:lumMod val="75000"/>
                  </a:schemeClr>
                </a:solidFill>
              </a:rPr>
              <a:t>  width: 300px;</a:t>
            </a:r>
          </a:p>
          <a:p>
            <a:pPr marL="1350963" lvl="3" indent="0">
              <a:buNone/>
            </a:pPr>
            <a:r>
              <a:rPr lang="en-US" dirty="0">
                <a:solidFill>
                  <a:schemeClr val="accent6">
                    <a:lumMod val="75000"/>
                  </a:schemeClr>
                </a:solidFill>
              </a:rPr>
              <a:t>  border: 3px solid #73AD21;</a:t>
            </a:r>
          </a:p>
          <a:p>
            <a:pPr marL="1350963" lvl="3" indent="0">
              <a:buNone/>
            </a:pPr>
            <a:r>
              <a:rPr lang="en-US" dirty="0">
                <a:solidFill>
                  <a:schemeClr val="accent6">
                    <a:lumMod val="75000"/>
                  </a:schemeClr>
                </a:solidFill>
              </a:rPr>
              <a:t>}&lt;/style&gt;</a:t>
            </a:r>
          </a:p>
          <a:p>
            <a:pPr marL="0" indent="0">
              <a:buNone/>
            </a:pPr>
            <a:r>
              <a:rPr lang="en-US" sz="1600" dirty="0">
                <a:solidFill>
                  <a:schemeClr val="accent6">
                    <a:lumMod val="75000"/>
                  </a:schemeClr>
                </a:solidFill>
              </a:rPr>
              <a:t>	&lt;/head&gt;</a:t>
            </a:r>
          </a:p>
          <a:p>
            <a:pPr marL="0" indent="0">
              <a:buNone/>
            </a:pPr>
            <a:r>
              <a:rPr lang="en-US" sz="1600" dirty="0">
                <a:solidFill>
                  <a:schemeClr val="accent6">
                    <a:lumMod val="75000"/>
                  </a:schemeClr>
                </a:solidFill>
              </a:rPr>
              <a:t>	&lt;body&gt;</a:t>
            </a:r>
          </a:p>
          <a:p>
            <a:pPr marL="0" indent="0">
              <a:buNone/>
            </a:pPr>
            <a:r>
              <a:rPr lang="en-US" sz="1600" dirty="0">
                <a:solidFill>
                  <a:schemeClr val="accent6">
                    <a:lumMod val="75000"/>
                  </a:schemeClr>
                </a:solidFill>
              </a:rPr>
              <a:t>		&lt;div class="fixed"&gt;</a:t>
            </a:r>
          </a:p>
          <a:p>
            <a:pPr marL="0" indent="0">
              <a:buNone/>
            </a:pPr>
            <a:r>
              <a:rPr lang="en-US" sz="1600" dirty="0">
                <a:solidFill>
                  <a:schemeClr val="accent6">
                    <a:lumMod val="75000"/>
                  </a:schemeClr>
                </a:solidFill>
              </a:rPr>
              <a:t>			This div element has position: fixed;</a:t>
            </a:r>
          </a:p>
          <a:p>
            <a:pPr marL="0" indent="0">
              <a:buNone/>
            </a:pPr>
            <a:r>
              <a:rPr lang="en-US" sz="1600" dirty="0">
                <a:solidFill>
                  <a:schemeClr val="accent6">
                    <a:lumMod val="75000"/>
                  </a:schemeClr>
                </a:solidFill>
              </a:rPr>
              <a:t>		&lt;/div&gt;</a:t>
            </a:r>
          </a:p>
          <a:p>
            <a:pPr marL="0" indent="0">
              <a:buNone/>
            </a:pPr>
            <a:r>
              <a:rPr lang="en-US" sz="1600" dirty="0">
                <a:solidFill>
                  <a:schemeClr val="accent6">
                    <a:lumMod val="75000"/>
                  </a:schemeClr>
                </a:solidFill>
              </a:rPr>
              <a:t>	&lt;/body&gt;</a:t>
            </a:r>
          </a:p>
          <a:p>
            <a:pPr marL="0" indent="0">
              <a:buNone/>
            </a:pPr>
            <a:r>
              <a:rPr lang="en-US" sz="1600"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180</a:t>
            </a:fld>
            <a:endParaRPr lang="en-IN" dirty="0"/>
          </a:p>
        </p:txBody>
      </p:sp>
      <p:pic>
        <p:nvPicPr>
          <p:cNvPr id="5" name="Picture 4"/>
          <p:cNvPicPr>
            <a:picLocks noChangeAspect="1"/>
          </p:cNvPicPr>
          <p:nvPr/>
        </p:nvPicPr>
        <p:blipFill>
          <a:blip r:embed="rId2"/>
          <a:stretch>
            <a:fillRect/>
          </a:stretch>
        </p:blipFill>
        <p:spPr>
          <a:xfrm>
            <a:off x="6455909" y="864108"/>
            <a:ext cx="4505325" cy="733425"/>
          </a:xfrm>
          <a:prstGeom prst="rect">
            <a:avLst/>
          </a:prstGeom>
          <a:ln w="19050">
            <a:solidFill>
              <a:schemeClr val="tx1"/>
            </a:solidFill>
          </a:ln>
        </p:spPr>
      </p:pic>
    </p:spTree>
    <p:extLst>
      <p:ext uri="{BB962C8B-B14F-4D97-AF65-F5344CB8AC3E}">
        <p14:creationId xmlns:p14="http://schemas.microsoft.com/office/powerpoint/2010/main" val="203167114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 absolute;</a:t>
            </a:r>
            <a:br>
              <a:rPr lang="en-US" dirty="0"/>
            </a:br>
            <a:endParaRPr lang="en-US" dirty="0"/>
          </a:p>
        </p:txBody>
      </p:sp>
      <p:sp>
        <p:nvSpPr>
          <p:cNvPr id="3" name="Content Placeholder 2"/>
          <p:cNvSpPr>
            <a:spLocks noGrp="1"/>
          </p:cNvSpPr>
          <p:nvPr>
            <p:ph idx="1"/>
          </p:nvPr>
        </p:nvSpPr>
        <p:spPr/>
        <p:txBody>
          <a:bodyPr>
            <a:normAutofit/>
          </a:bodyPr>
          <a:lstStyle/>
          <a:p>
            <a:r>
              <a:rPr lang="en-US" b="1" dirty="0"/>
              <a:t>position: absolute;</a:t>
            </a:r>
          </a:p>
          <a:p>
            <a:r>
              <a:rPr lang="en-US" dirty="0"/>
              <a:t>An element with position: absolute; is positioned relative to the nearest positioned ancestor (instead of positioned relative to the viewport, like fixed).</a:t>
            </a:r>
          </a:p>
          <a:p>
            <a:r>
              <a:rPr lang="en-US" dirty="0"/>
              <a:t>However; if an absolute positioned element has no positioned ancestors, it uses the document body, and moves along with page scrolling.</a:t>
            </a:r>
          </a:p>
          <a:p>
            <a:r>
              <a:rPr lang="en-US" dirty="0"/>
              <a:t>Note: Absolute positioned elements are removed from the normal flow, and can overlap elements.</a:t>
            </a:r>
          </a:p>
          <a:p>
            <a:r>
              <a:rPr lang="en-US" dirty="0"/>
              <a:t>Here is a simple example:</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181</a:t>
            </a:fld>
            <a:endParaRPr lang="en-IN" dirty="0"/>
          </a:p>
        </p:txBody>
      </p:sp>
    </p:spTree>
    <p:extLst>
      <p:ext uri="{BB962C8B-B14F-4D97-AF65-F5344CB8AC3E}">
        <p14:creationId xmlns:p14="http://schemas.microsoft.com/office/powerpoint/2010/main" val="295964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182</a:t>
            </a:fld>
            <a:endParaRPr lang="en-IN" dirty="0"/>
          </a:p>
        </p:txBody>
      </p:sp>
      <p:sp>
        <p:nvSpPr>
          <p:cNvPr id="9" name="Rectangle 8"/>
          <p:cNvSpPr/>
          <p:nvPr/>
        </p:nvSpPr>
        <p:spPr>
          <a:xfrm>
            <a:off x="180871" y="118637"/>
            <a:ext cx="8963130" cy="6247864"/>
          </a:xfrm>
          <a:prstGeom prst="rect">
            <a:avLst/>
          </a:prstGeom>
        </p:spPr>
        <p:txBody>
          <a:bodyPr wrap="square">
            <a:spAutoFit/>
          </a:bodyPr>
          <a:lstStyle/>
          <a:p>
            <a:r>
              <a:rPr lang="en-US" sz="2000" dirty="0">
                <a:solidFill>
                  <a:schemeClr val="accent6">
                    <a:lumMod val="75000"/>
                  </a:schemeClr>
                </a:solidFill>
                <a:latin typeface="Cambria" panose="02040503050406030204" pitchFamily="18" charset="0"/>
                <a:ea typeface="Cambria" panose="02040503050406030204" pitchFamily="18" charset="0"/>
              </a:rPr>
              <a:t>&lt;!DOCTYPE html&gt;</a:t>
            </a:r>
          </a:p>
          <a:p>
            <a:r>
              <a:rPr lang="en-US" sz="2000" dirty="0">
                <a:solidFill>
                  <a:schemeClr val="accent6">
                    <a:lumMod val="75000"/>
                  </a:schemeClr>
                </a:solidFill>
                <a:latin typeface="Cambria" panose="02040503050406030204" pitchFamily="18" charset="0"/>
                <a:ea typeface="Cambria" panose="02040503050406030204" pitchFamily="18" charset="0"/>
              </a:rPr>
              <a:t>&lt;html&gt;</a:t>
            </a:r>
          </a:p>
          <a:p>
            <a:r>
              <a:rPr lang="en-US" sz="2000" dirty="0">
                <a:solidFill>
                  <a:schemeClr val="accent6">
                    <a:lumMod val="75000"/>
                  </a:schemeClr>
                </a:solidFill>
                <a:latin typeface="Cambria" panose="02040503050406030204" pitchFamily="18" charset="0"/>
                <a:ea typeface="Cambria" panose="02040503050406030204" pitchFamily="18" charset="0"/>
              </a:rPr>
              <a:t>	&lt;head&gt;</a:t>
            </a:r>
          </a:p>
          <a:p>
            <a:r>
              <a:rPr lang="en-US" sz="2000" dirty="0">
                <a:solidFill>
                  <a:schemeClr val="accent6">
                    <a:lumMod val="75000"/>
                  </a:schemeClr>
                </a:solidFill>
                <a:latin typeface="Cambria" panose="02040503050406030204" pitchFamily="18" charset="0"/>
                <a:ea typeface="Cambria" panose="02040503050406030204" pitchFamily="18" charset="0"/>
              </a:rPr>
              <a:t>		&lt;style&gt;</a:t>
            </a:r>
          </a:p>
          <a:p>
            <a:pPr lvl="3"/>
            <a:r>
              <a:rPr lang="en-US" sz="2000" dirty="0" err="1">
                <a:solidFill>
                  <a:schemeClr val="accent6">
                    <a:lumMod val="75000"/>
                  </a:schemeClr>
                </a:solidFill>
                <a:latin typeface="Cambria" panose="02040503050406030204" pitchFamily="18" charset="0"/>
                <a:ea typeface="Cambria" panose="02040503050406030204" pitchFamily="18" charset="0"/>
              </a:rPr>
              <a:t>div.relative</a:t>
            </a:r>
            <a:r>
              <a:rPr lang="en-US" sz="2000" dirty="0">
                <a:solidFill>
                  <a:schemeClr val="accent6">
                    <a:lumMod val="75000"/>
                  </a:schemeClr>
                </a:solidFill>
                <a:latin typeface="Cambria" panose="02040503050406030204" pitchFamily="18" charset="0"/>
                <a:ea typeface="Cambria" panose="02040503050406030204" pitchFamily="18" charset="0"/>
              </a:rPr>
              <a:t> {</a:t>
            </a:r>
          </a:p>
          <a:p>
            <a:pPr lvl="3"/>
            <a:r>
              <a:rPr lang="en-US" sz="2000"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sz="2000" dirty="0">
                <a:solidFill>
                  <a:schemeClr val="accent6">
                    <a:lumMod val="75000"/>
                  </a:schemeClr>
                </a:solidFill>
                <a:latin typeface="Cambria" panose="02040503050406030204" pitchFamily="18" charset="0"/>
                <a:ea typeface="Cambria" panose="02040503050406030204" pitchFamily="18" charset="0"/>
              </a:rPr>
              <a:t>  width: 400px;</a:t>
            </a:r>
          </a:p>
          <a:p>
            <a:pPr lvl="3"/>
            <a:r>
              <a:rPr lang="en-US" sz="2000" dirty="0">
                <a:solidFill>
                  <a:schemeClr val="accent6">
                    <a:lumMod val="75000"/>
                  </a:schemeClr>
                </a:solidFill>
                <a:latin typeface="Cambria" panose="02040503050406030204" pitchFamily="18" charset="0"/>
                <a:ea typeface="Cambria" panose="02040503050406030204" pitchFamily="18" charset="0"/>
              </a:rPr>
              <a:t>  height: 200px;</a:t>
            </a:r>
          </a:p>
          <a:p>
            <a:pPr lvl="3"/>
            <a:r>
              <a:rPr lang="en-US" sz="2000" dirty="0">
                <a:solidFill>
                  <a:schemeClr val="accent6">
                    <a:lumMod val="75000"/>
                  </a:schemeClr>
                </a:solidFill>
                <a:latin typeface="Cambria" panose="02040503050406030204" pitchFamily="18" charset="0"/>
                <a:ea typeface="Cambria" panose="02040503050406030204" pitchFamily="18" charset="0"/>
              </a:rPr>
              <a:t>  border: 3px solid #73AD21;</a:t>
            </a:r>
          </a:p>
          <a:p>
            <a:pPr lvl="3"/>
            <a:r>
              <a:rPr lang="en-US" sz="2000" dirty="0">
                <a:solidFill>
                  <a:schemeClr val="accent6">
                    <a:lumMod val="75000"/>
                  </a:schemeClr>
                </a:solidFill>
                <a:latin typeface="Cambria" panose="02040503050406030204" pitchFamily="18" charset="0"/>
                <a:ea typeface="Cambria" panose="02040503050406030204" pitchFamily="18" charset="0"/>
              </a:rPr>
              <a:t>} </a:t>
            </a:r>
          </a:p>
          <a:p>
            <a:pPr lvl="3"/>
            <a:r>
              <a:rPr lang="en-US" sz="2000" dirty="0" err="1">
                <a:solidFill>
                  <a:schemeClr val="accent6">
                    <a:lumMod val="75000"/>
                  </a:schemeClr>
                </a:solidFill>
                <a:latin typeface="Cambria" panose="02040503050406030204" pitchFamily="18" charset="0"/>
                <a:ea typeface="Cambria" panose="02040503050406030204" pitchFamily="18" charset="0"/>
              </a:rPr>
              <a:t>div.absolute</a:t>
            </a:r>
            <a:r>
              <a:rPr lang="en-US" sz="2000" dirty="0">
                <a:solidFill>
                  <a:schemeClr val="accent6">
                    <a:lumMod val="75000"/>
                  </a:schemeClr>
                </a:solidFill>
                <a:latin typeface="Cambria" panose="02040503050406030204" pitchFamily="18" charset="0"/>
                <a:ea typeface="Cambria" panose="02040503050406030204" pitchFamily="18" charset="0"/>
              </a:rPr>
              <a:t> {</a:t>
            </a:r>
          </a:p>
          <a:p>
            <a:pPr lvl="3"/>
            <a:r>
              <a:rPr lang="en-US" sz="2000" dirty="0">
                <a:solidFill>
                  <a:schemeClr val="accent6">
                    <a:lumMod val="75000"/>
                  </a:schemeClr>
                </a:solidFill>
                <a:latin typeface="Cambria" panose="02040503050406030204" pitchFamily="18" charset="0"/>
                <a:ea typeface="Cambria" panose="02040503050406030204" pitchFamily="18" charset="0"/>
              </a:rPr>
              <a:t>  position: absolute;</a:t>
            </a:r>
          </a:p>
          <a:p>
            <a:pPr lvl="3"/>
            <a:r>
              <a:rPr lang="en-US" sz="2000" dirty="0">
                <a:solidFill>
                  <a:schemeClr val="accent6">
                    <a:lumMod val="75000"/>
                  </a:schemeClr>
                </a:solidFill>
                <a:latin typeface="Cambria" panose="02040503050406030204" pitchFamily="18" charset="0"/>
                <a:ea typeface="Cambria" panose="02040503050406030204" pitchFamily="18" charset="0"/>
              </a:rPr>
              <a:t>  top: 80px;</a:t>
            </a:r>
          </a:p>
          <a:p>
            <a:pPr lvl="3"/>
            <a:r>
              <a:rPr lang="en-US" sz="2000" dirty="0">
                <a:solidFill>
                  <a:schemeClr val="accent6">
                    <a:lumMod val="75000"/>
                  </a:schemeClr>
                </a:solidFill>
                <a:latin typeface="Cambria" panose="02040503050406030204" pitchFamily="18" charset="0"/>
                <a:ea typeface="Cambria" panose="02040503050406030204" pitchFamily="18" charset="0"/>
              </a:rPr>
              <a:t>  right: 0;</a:t>
            </a:r>
          </a:p>
          <a:p>
            <a:pPr lvl="3"/>
            <a:r>
              <a:rPr lang="en-US" sz="2000" dirty="0">
                <a:solidFill>
                  <a:schemeClr val="accent6">
                    <a:lumMod val="75000"/>
                  </a:schemeClr>
                </a:solidFill>
                <a:latin typeface="Cambria" panose="02040503050406030204" pitchFamily="18" charset="0"/>
                <a:ea typeface="Cambria" panose="02040503050406030204" pitchFamily="18" charset="0"/>
              </a:rPr>
              <a:t>  width: 200px;</a:t>
            </a:r>
          </a:p>
          <a:p>
            <a:pPr lvl="3"/>
            <a:r>
              <a:rPr lang="en-US" sz="20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2000" dirty="0">
                <a:solidFill>
                  <a:schemeClr val="accent6">
                    <a:lumMod val="75000"/>
                  </a:schemeClr>
                </a:solidFill>
                <a:latin typeface="Cambria" panose="02040503050406030204" pitchFamily="18" charset="0"/>
                <a:ea typeface="Cambria" panose="02040503050406030204" pitchFamily="18" charset="0"/>
              </a:rPr>
              <a:t>  border: 3px solid #73AD21;</a:t>
            </a:r>
          </a:p>
          <a:p>
            <a:pPr lvl="3"/>
            <a:r>
              <a:rPr lang="en-US" sz="2000" dirty="0">
                <a:solidFill>
                  <a:schemeClr val="accent6">
                    <a:lumMod val="75000"/>
                  </a:schemeClr>
                </a:solidFill>
                <a:latin typeface="Cambria" panose="02040503050406030204" pitchFamily="18" charset="0"/>
                <a:ea typeface="Cambria" panose="02040503050406030204" pitchFamily="18" charset="0"/>
              </a:rPr>
              <a:t>}</a:t>
            </a:r>
          </a:p>
          <a:p>
            <a:r>
              <a:rPr lang="en-US" sz="2000" dirty="0">
                <a:solidFill>
                  <a:schemeClr val="accent6">
                    <a:lumMod val="75000"/>
                  </a:schemeClr>
                </a:solidFill>
                <a:latin typeface="Cambria" panose="02040503050406030204" pitchFamily="18" charset="0"/>
                <a:ea typeface="Cambria" panose="02040503050406030204" pitchFamily="18" charset="0"/>
              </a:rPr>
              <a:t>		&lt;/style&gt;</a:t>
            </a:r>
          </a:p>
          <a:p>
            <a:r>
              <a:rPr lang="en-US" sz="2000"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10" name="Rectangle 9"/>
          <p:cNvSpPr/>
          <p:nvPr/>
        </p:nvSpPr>
        <p:spPr>
          <a:xfrm>
            <a:off x="5532922" y="323281"/>
            <a:ext cx="6096000" cy="2554545"/>
          </a:xfrm>
          <a:prstGeom prst="rect">
            <a:avLst/>
          </a:prstGeom>
        </p:spPr>
        <p:txBody>
          <a:bodyPr>
            <a:spAutoFit/>
          </a:bodyPr>
          <a:lstStyle/>
          <a:p>
            <a:r>
              <a:rPr lang="en-US" sz="2000" dirty="0">
                <a:solidFill>
                  <a:schemeClr val="accent6">
                    <a:lumMod val="75000"/>
                  </a:schemeClr>
                </a:solidFill>
                <a:latin typeface="Cambria" panose="02040503050406030204" pitchFamily="18" charset="0"/>
                <a:ea typeface="Cambria" panose="02040503050406030204" pitchFamily="18" charset="0"/>
              </a:rPr>
              <a:t>	&lt;body&gt;</a:t>
            </a:r>
          </a:p>
          <a:p>
            <a:pPr lvl="2"/>
            <a:r>
              <a:rPr lang="en-US" sz="2000" dirty="0">
                <a:solidFill>
                  <a:schemeClr val="accent6">
                    <a:lumMod val="75000"/>
                  </a:schemeClr>
                </a:solidFill>
                <a:latin typeface="Cambria" panose="02040503050406030204" pitchFamily="18" charset="0"/>
                <a:ea typeface="Cambria" panose="02040503050406030204" pitchFamily="18" charset="0"/>
              </a:rPr>
              <a:t>&lt;div class="relative"&gt;This div element has position: relative;</a:t>
            </a:r>
          </a:p>
          <a:p>
            <a:pPr lvl="2"/>
            <a:r>
              <a:rPr lang="en-US" sz="2000" dirty="0">
                <a:solidFill>
                  <a:schemeClr val="accent6">
                    <a:lumMod val="75000"/>
                  </a:schemeClr>
                </a:solidFill>
                <a:latin typeface="Cambria" panose="02040503050406030204" pitchFamily="18" charset="0"/>
                <a:ea typeface="Cambria" panose="02040503050406030204" pitchFamily="18" charset="0"/>
              </a:rPr>
              <a:t>  &lt;div class="absolute"&gt;This div element has position: absolute;&lt;/div&gt;</a:t>
            </a:r>
          </a:p>
          <a:p>
            <a:pPr lvl="2"/>
            <a:r>
              <a:rPr lang="en-US" sz="2000" dirty="0">
                <a:solidFill>
                  <a:schemeClr val="accent6">
                    <a:lumMod val="75000"/>
                  </a:schemeClr>
                </a:solidFill>
                <a:latin typeface="Cambria" panose="02040503050406030204" pitchFamily="18" charset="0"/>
                <a:ea typeface="Cambria" panose="02040503050406030204" pitchFamily="18" charset="0"/>
              </a:rPr>
              <a:t>&lt;/div&gt;</a:t>
            </a:r>
          </a:p>
          <a:p>
            <a:r>
              <a:rPr lang="en-US" sz="2000" dirty="0">
                <a:solidFill>
                  <a:schemeClr val="accent6">
                    <a:lumMod val="75000"/>
                  </a:schemeClr>
                </a:solidFill>
                <a:latin typeface="Cambria" panose="02040503050406030204" pitchFamily="18" charset="0"/>
                <a:ea typeface="Cambria" panose="02040503050406030204" pitchFamily="18" charset="0"/>
              </a:rPr>
              <a:t>	&lt;/body&gt;</a:t>
            </a:r>
          </a:p>
          <a:p>
            <a:r>
              <a:rPr lang="en-US" sz="20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11" name="Content Placeholder 4"/>
          <p:cNvPicPr>
            <a:picLocks noChangeAspect="1"/>
          </p:cNvPicPr>
          <p:nvPr/>
        </p:nvPicPr>
        <p:blipFill>
          <a:blip r:embed="rId2"/>
          <a:stretch>
            <a:fillRect/>
          </a:stretch>
        </p:blipFill>
        <p:spPr>
          <a:xfrm>
            <a:off x="5985359" y="3082470"/>
            <a:ext cx="5191125" cy="2771775"/>
          </a:xfrm>
          <a:prstGeom prst="rect">
            <a:avLst/>
          </a:prstGeom>
          <a:ln w="19050">
            <a:solidFill>
              <a:schemeClr val="tx1"/>
            </a:solidFill>
          </a:ln>
        </p:spPr>
      </p:pic>
    </p:spTree>
    <p:extLst>
      <p:ext uri="{BB962C8B-B14F-4D97-AF65-F5344CB8AC3E}">
        <p14:creationId xmlns:p14="http://schemas.microsoft.com/office/powerpoint/2010/main" val="2874394372"/>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position: sticky;</a:t>
            </a:r>
            <a:br>
              <a:rPr lang="en-US" dirty="0"/>
            </a:br>
            <a:endParaRPr lang="en-US" dirty="0"/>
          </a:p>
        </p:txBody>
      </p:sp>
      <p:sp>
        <p:nvSpPr>
          <p:cNvPr id="4" name="Content Placeholder 3"/>
          <p:cNvSpPr>
            <a:spLocks noGrp="1"/>
          </p:cNvSpPr>
          <p:nvPr>
            <p:ph idx="1"/>
          </p:nvPr>
        </p:nvSpPr>
        <p:spPr/>
        <p:txBody>
          <a:bodyPr/>
          <a:lstStyle/>
          <a:p>
            <a:r>
              <a:rPr lang="en-US" b="1" dirty="0"/>
              <a:t>position: sticky;</a:t>
            </a:r>
          </a:p>
          <a:p>
            <a:r>
              <a:rPr lang="en-US" dirty="0"/>
              <a:t>An element with position: sticky; is positioned based on the user's scroll position.</a:t>
            </a:r>
          </a:p>
          <a:p>
            <a:endParaRPr lang="en-US" dirty="0"/>
          </a:p>
          <a:p>
            <a:r>
              <a:rPr lang="en-US" dirty="0"/>
              <a:t>A sticky element toggles between relative and fixed, depending on the scroll position. It is positioned relative until a given offset position is met in the viewport - then it "sticks" in place (like </a:t>
            </a:r>
            <a:r>
              <a:rPr lang="en-US" dirty="0" err="1"/>
              <a:t>position:fixed</a:t>
            </a:r>
            <a:r>
              <a:rPr lang="en-US" dirty="0"/>
              <a:t>).</a:t>
            </a:r>
          </a:p>
          <a:p>
            <a:endParaRPr lang="en-US" dirty="0"/>
          </a:p>
          <a:p>
            <a:r>
              <a:rPr lang="en-US" dirty="0"/>
              <a:t>You must also specify at least one of top, right, bottom or left for sticky positioning to work.</a:t>
            </a:r>
          </a:p>
        </p:txBody>
      </p:sp>
      <p:sp>
        <p:nvSpPr>
          <p:cNvPr id="2" name="Slide Number Placeholder 1"/>
          <p:cNvSpPr>
            <a:spLocks noGrp="1"/>
          </p:cNvSpPr>
          <p:nvPr>
            <p:ph type="sldNum" sz="quarter" idx="12"/>
          </p:nvPr>
        </p:nvSpPr>
        <p:spPr/>
        <p:txBody>
          <a:bodyPr/>
          <a:lstStyle/>
          <a:p>
            <a:fld id="{9C11CE39-2868-44A2-A0C6-827D458F7A8B}" type="slidenum">
              <a:rPr lang="en-IN" smtClean="0"/>
              <a:pPr/>
              <a:t>183</a:t>
            </a:fld>
            <a:endParaRPr lang="en-IN"/>
          </a:p>
        </p:txBody>
      </p:sp>
    </p:spTree>
    <p:extLst>
      <p:ext uri="{BB962C8B-B14F-4D97-AF65-F5344CB8AC3E}">
        <p14:creationId xmlns:p14="http://schemas.microsoft.com/office/powerpoint/2010/main" val="2707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184</a:t>
            </a:fld>
            <a:endParaRPr lang="en-IN" dirty="0"/>
          </a:p>
        </p:txBody>
      </p:sp>
      <p:sp>
        <p:nvSpPr>
          <p:cNvPr id="5" name="Rectangle 4"/>
          <p:cNvSpPr/>
          <p:nvPr/>
        </p:nvSpPr>
        <p:spPr>
          <a:xfrm>
            <a:off x="130628" y="0"/>
            <a:ext cx="10804957" cy="8125301"/>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	</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div.sticky</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position: sticky;</a:t>
            </a:r>
          </a:p>
          <a:p>
            <a:pPr lvl="3"/>
            <a:r>
              <a:rPr lang="en-US" dirty="0">
                <a:solidFill>
                  <a:schemeClr val="accent6">
                    <a:lumMod val="75000"/>
                  </a:schemeClr>
                </a:solidFill>
                <a:latin typeface="Cambria" panose="02040503050406030204" pitchFamily="18" charset="0"/>
                <a:ea typeface="Cambria" panose="02040503050406030204" pitchFamily="18" charset="0"/>
              </a:rPr>
              <a:t>  top: 0;</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#cae8ca;</a:t>
            </a:r>
          </a:p>
          <a:p>
            <a:pPr lvl="3"/>
            <a:r>
              <a:rPr lang="en-US" dirty="0">
                <a:solidFill>
                  <a:schemeClr val="accent6">
                    <a:lumMod val="75000"/>
                  </a:schemeClr>
                </a:solidFill>
                <a:latin typeface="Cambria" panose="02040503050406030204" pitchFamily="18" charset="0"/>
                <a:ea typeface="Cambria" panose="02040503050406030204" pitchFamily="18" charset="0"/>
              </a:rPr>
              <a:t>  border: 2px solid #4CAF50;</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 class="sticky"&gt;I am sticky!&lt;/div&gt;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style="padding-bottom:2000px"&gt;</a:t>
            </a:r>
          </a:p>
          <a:p>
            <a:pPr lvl="2"/>
            <a:r>
              <a:rPr lang="en-US" dirty="0">
                <a:solidFill>
                  <a:schemeClr val="accent6">
                    <a:lumMod val="75000"/>
                  </a:schemeClr>
                </a:solidFill>
                <a:latin typeface="Cambria" panose="02040503050406030204" pitchFamily="18" charset="0"/>
                <a:ea typeface="Cambria" panose="02040503050406030204" pitchFamily="18" charset="0"/>
              </a:rPr>
              <a:t> &lt;p&gt;In this example, the sticky element sticks to the top of the page (top: 0), when you reach its scroll position.&lt;/p&gt;</a:t>
            </a:r>
          </a:p>
          <a:p>
            <a:pPr lvl="2"/>
            <a:r>
              <a:rPr lang="en-US" dirty="0">
                <a:solidFill>
                  <a:schemeClr val="accent6">
                    <a:lumMod val="75000"/>
                  </a:schemeClr>
                </a:solidFill>
                <a:latin typeface="Cambria" panose="02040503050406030204" pitchFamily="18" charset="0"/>
                <a:ea typeface="Cambria" panose="02040503050406030204" pitchFamily="18" charset="0"/>
              </a:rPr>
              <a:t>&lt;p&gt;Scroll back up to remove the </a:t>
            </a:r>
            <a:r>
              <a:rPr lang="en-US" dirty="0" err="1">
                <a:solidFill>
                  <a:schemeClr val="accent6">
                    <a:lumMod val="75000"/>
                  </a:schemeClr>
                </a:solidFill>
                <a:latin typeface="Cambria" panose="02040503050406030204" pitchFamily="18" charset="0"/>
                <a:ea typeface="Cambria" panose="02040503050406030204" pitchFamily="18" charset="0"/>
              </a:rPr>
              <a:t>stickyness</a:t>
            </a:r>
            <a:r>
              <a:rPr lang="en-US" dirty="0">
                <a:solidFill>
                  <a:schemeClr val="accent6">
                    <a:lumMod val="75000"/>
                  </a:schemeClr>
                </a:solidFill>
                <a:latin typeface="Cambria" panose="02040503050406030204" pitchFamily="18" charset="0"/>
                <a:ea typeface="Cambria" panose="02040503050406030204" pitchFamily="18" charset="0"/>
              </a:rPr>
              <a:t>.&lt;/p&gt;</a:t>
            </a:r>
          </a:p>
          <a:p>
            <a:pPr lvl="2"/>
            <a:r>
              <a:rPr lang="en-US" dirty="0">
                <a:solidFill>
                  <a:schemeClr val="accent6">
                    <a:lumMod val="75000"/>
                  </a:schemeClr>
                </a:solidFill>
                <a:latin typeface="Cambria" panose="02040503050406030204" pitchFamily="18" charset="0"/>
                <a:ea typeface="Cambria" panose="02040503050406030204" pitchFamily="18" charset="0"/>
              </a:rPr>
              <a:t>&lt;p&gt;Some text to enable scrolling.. 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illum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definitiones</a:t>
            </a:r>
            <a:r>
              <a:rPr lang="en-US" dirty="0">
                <a:solidFill>
                  <a:schemeClr val="accent6">
                    <a:lumMod val="75000"/>
                  </a:schemeClr>
                </a:solidFill>
                <a:latin typeface="Cambria" panose="02040503050406030204" pitchFamily="18" charset="0"/>
                <a:ea typeface="Cambria" panose="02040503050406030204" pitchFamily="18" charset="0"/>
              </a:rPr>
              <a:t> no quo, </a:t>
            </a:r>
            <a:r>
              <a:rPr lang="en-US" dirty="0" err="1">
                <a:solidFill>
                  <a:schemeClr val="accent6">
                    <a:lumMod val="75000"/>
                  </a:schemeClr>
                </a:solidFill>
                <a:latin typeface="Cambria" panose="02040503050406030204" pitchFamily="18" charset="0"/>
                <a:ea typeface="Cambria" panose="02040503050406030204" pitchFamily="18" charset="0"/>
              </a:rPr>
              <a:t>maluisset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concludaturque</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altera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fabulas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quo. </a:t>
            </a:r>
            <a:r>
              <a:rPr lang="en-US" dirty="0" err="1">
                <a:solidFill>
                  <a:schemeClr val="accent6">
                    <a:lumMod val="75000"/>
                  </a:schemeClr>
                </a:solidFill>
                <a:latin typeface="Cambria" panose="02040503050406030204" pitchFamily="18" charset="0"/>
                <a:ea typeface="Cambria" panose="02040503050406030204" pitchFamily="18" charset="0"/>
              </a:rPr>
              <a:t>Atqui</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causae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gloriatur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a:t>
            </a:r>
            <a:r>
              <a:rPr lang="en-US" dirty="0">
                <a:solidFill>
                  <a:schemeClr val="accent6">
                    <a:lumMod val="75000"/>
                  </a:schemeClr>
                </a:solidFill>
                <a:latin typeface="Cambria" panose="02040503050406030204" pitchFamily="18" charset="0"/>
                <a:ea typeface="Cambria" panose="02040503050406030204" pitchFamily="18" charset="0"/>
              </a:rPr>
              <a:t>, id </a:t>
            </a:r>
            <a:r>
              <a:rPr lang="en-US" dirty="0" err="1">
                <a:solidFill>
                  <a:schemeClr val="accent6">
                    <a:lumMod val="75000"/>
                  </a:schemeClr>
                </a:solidFill>
                <a:latin typeface="Cambria" panose="02040503050406030204" pitchFamily="18" charset="0"/>
                <a:ea typeface="Cambria" panose="02040503050406030204" pitchFamily="18" charset="0"/>
              </a:rPr>
              <a:t>agam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omnis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evertitur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Affert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laboramus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repudiandae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nec</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Inciderint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efficiantur</a:t>
            </a:r>
            <a:r>
              <a:rPr lang="en-US" dirty="0">
                <a:solidFill>
                  <a:schemeClr val="accent6">
                    <a:lumMod val="75000"/>
                  </a:schemeClr>
                </a:solidFill>
                <a:latin typeface="Cambria" panose="02040503050406030204" pitchFamily="18" charset="0"/>
                <a:ea typeface="Cambria" panose="02040503050406030204" pitchFamily="18" charset="0"/>
              </a:rPr>
              <a:t> his ad.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no </a:t>
            </a:r>
            <a:r>
              <a:rPr lang="en-US" dirty="0" err="1">
                <a:solidFill>
                  <a:schemeClr val="accent6">
                    <a:lumMod val="75000"/>
                  </a:schemeClr>
                </a:solidFill>
                <a:latin typeface="Cambria" panose="02040503050406030204" pitchFamily="18" charset="0"/>
                <a:ea typeface="Cambria" panose="02040503050406030204" pitchFamily="18" charset="0"/>
              </a:rPr>
              <a:t>molestiae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voluptatibus</a:t>
            </a:r>
            <a:r>
              <a:rPr lang="en-US" dirty="0">
                <a:solidFill>
                  <a:schemeClr val="accent6">
                    <a:lumMod val="75000"/>
                  </a:schemeClr>
                </a:solidFill>
                <a:latin typeface="Cambria" panose="02040503050406030204" pitchFamily="18" charset="0"/>
                <a:ea typeface="Cambria" panose="02040503050406030204" pitchFamily="18" charset="0"/>
              </a:rPr>
              <a:t>.&lt;/p&gt;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4772826" y="358504"/>
            <a:ext cx="7492720" cy="2585323"/>
          </a:xfrm>
          <a:prstGeom prst="rect">
            <a:avLst/>
          </a:prstGeom>
        </p:spPr>
        <p:txBody>
          <a:bodyPr wrap="square">
            <a:spAutoFit/>
          </a:bodyPr>
          <a:lstStyle/>
          <a:p>
            <a:pPr lvl="3"/>
            <a:r>
              <a:rPr lang="en-US" dirty="0">
                <a:solidFill>
                  <a:schemeClr val="accent6">
                    <a:lumMod val="75000"/>
                  </a:schemeClr>
                </a:solidFill>
                <a:latin typeface="Cambria" panose="02040503050406030204" pitchFamily="18" charset="0"/>
                <a:ea typeface="Cambria" panose="02040503050406030204" pitchFamily="18" charset="0"/>
              </a:rPr>
              <a:t>&lt;p&gt;Some text to enable scrolling.. 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illum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definitiones</a:t>
            </a:r>
            <a:r>
              <a:rPr lang="en-US" dirty="0">
                <a:solidFill>
                  <a:schemeClr val="accent6">
                    <a:lumMod val="75000"/>
                  </a:schemeClr>
                </a:solidFill>
                <a:latin typeface="Cambria" panose="02040503050406030204" pitchFamily="18" charset="0"/>
                <a:ea typeface="Cambria" panose="02040503050406030204" pitchFamily="18" charset="0"/>
              </a:rPr>
              <a:t> no quo, </a:t>
            </a:r>
            <a:r>
              <a:rPr lang="en-US" dirty="0" err="1">
                <a:solidFill>
                  <a:schemeClr val="accent6">
                    <a:lumMod val="75000"/>
                  </a:schemeClr>
                </a:solidFill>
                <a:latin typeface="Cambria" panose="02040503050406030204" pitchFamily="18" charset="0"/>
                <a:ea typeface="Cambria" panose="02040503050406030204" pitchFamily="18" charset="0"/>
              </a:rPr>
              <a:t>maluisset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concludaturque</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altera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fabulas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quo. </a:t>
            </a:r>
            <a:r>
              <a:rPr lang="en-US" dirty="0" err="1">
                <a:solidFill>
                  <a:schemeClr val="accent6">
                    <a:lumMod val="75000"/>
                  </a:schemeClr>
                </a:solidFill>
                <a:latin typeface="Cambria" panose="02040503050406030204" pitchFamily="18" charset="0"/>
                <a:ea typeface="Cambria" panose="02040503050406030204" pitchFamily="18" charset="0"/>
              </a:rPr>
              <a:t>Atqui</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causae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gloriatur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a:t>
            </a:r>
            <a:r>
              <a:rPr lang="en-US" dirty="0">
                <a:solidFill>
                  <a:schemeClr val="accent6">
                    <a:lumMod val="75000"/>
                  </a:schemeClr>
                </a:solidFill>
                <a:latin typeface="Cambria" panose="02040503050406030204" pitchFamily="18" charset="0"/>
                <a:ea typeface="Cambria" panose="02040503050406030204" pitchFamily="18" charset="0"/>
              </a:rPr>
              <a:t>, id </a:t>
            </a:r>
            <a:r>
              <a:rPr lang="en-US" dirty="0" err="1">
                <a:solidFill>
                  <a:schemeClr val="accent6">
                    <a:lumMod val="75000"/>
                  </a:schemeClr>
                </a:solidFill>
                <a:latin typeface="Cambria" panose="02040503050406030204" pitchFamily="18" charset="0"/>
                <a:ea typeface="Cambria" panose="02040503050406030204" pitchFamily="18" charset="0"/>
              </a:rPr>
              <a:t>agam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omnis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evertitur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Affert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laboramus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repudiandae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nec</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Inciderint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efficiantur</a:t>
            </a:r>
            <a:r>
              <a:rPr lang="en-US" dirty="0">
                <a:solidFill>
                  <a:schemeClr val="accent6">
                    <a:lumMod val="75000"/>
                  </a:schemeClr>
                </a:solidFill>
                <a:latin typeface="Cambria" panose="02040503050406030204" pitchFamily="18" charset="0"/>
                <a:ea typeface="Cambria" panose="02040503050406030204" pitchFamily="18" charset="0"/>
              </a:rPr>
              <a:t> his ad.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no </a:t>
            </a:r>
            <a:r>
              <a:rPr lang="en-US" dirty="0" err="1">
                <a:solidFill>
                  <a:schemeClr val="accent6">
                    <a:lumMod val="75000"/>
                  </a:schemeClr>
                </a:solidFill>
                <a:latin typeface="Cambria" panose="02040503050406030204" pitchFamily="18" charset="0"/>
                <a:ea typeface="Cambria" panose="02040503050406030204" pitchFamily="18" charset="0"/>
              </a:rPr>
              <a:t>molestiae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voluptatibus</a:t>
            </a:r>
            <a:r>
              <a:rPr lang="en-US" dirty="0">
                <a:solidFill>
                  <a:schemeClr val="accent6">
                    <a:lumMod val="75000"/>
                  </a:schemeClr>
                </a:solidFill>
                <a:latin typeface="Cambria" panose="02040503050406030204" pitchFamily="18" charset="0"/>
                <a:ea typeface="Cambria" panose="02040503050406030204" pitchFamily="18" charset="0"/>
              </a:rPr>
              <a:t>.&lt;/p&gt;</a:t>
            </a:r>
          </a:p>
          <a:p>
            <a:r>
              <a:rPr lang="en-US" dirty="0">
                <a:solidFill>
                  <a:schemeClr val="accent6">
                    <a:lumMod val="75000"/>
                  </a:schemeClr>
                </a:solidFill>
                <a:latin typeface="Cambria" panose="02040503050406030204" pitchFamily="18" charset="0"/>
                <a:ea typeface="Cambria" panose="02040503050406030204" pitchFamily="18" charset="0"/>
              </a:rPr>
              <a:t>		&lt;/div&gt;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67581585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185</a:t>
            </a:fld>
            <a:endParaRPr lang="en-IN"/>
          </a:p>
        </p:txBody>
      </p:sp>
      <p:pic>
        <p:nvPicPr>
          <p:cNvPr id="3" name="Picture 2"/>
          <p:cNvPicPr>
            <a:picLocks noChangeAspect="1"/>
          </p:cNvPicPr>
          <p:nvPr/>
        </p:nvPicPr>
        <p:blipFill>
          <a:blip r:embed="rId2"/>
          <a:stretch>
            <a:fillRect/>
          </a:stretch>
        </p:blipFill>
        <p:spPr>
          <a:xfrm>
            <a:off x="275387" y="127802"/>
            <a:ext cx="9048750" cy="2575205"/>
          </a:xfrm>
          <a:prstGeom prst="rect">
            <a:avLst/>
          </a:prstGeom>
          <a:ln w="19050">
            <a:solidFill>
              <a:schemeClr val="tx1"/>
            </a:solidFill>
          </a:ln>
        </p:spPr>
      </p:pic>
      <p:pic>
        <p:nvPicPr>
          <p:cNvPr id="4" name="Picture 3"/>
          <p:cNvPicPr>
            <a:picLocks noChangeAspect="1"/>
          </p:cNvPicPr>
          <p:nvPr/>
        </p:nvPicPr>
        <p:blipFill>
          <a:blip r:embed="rId3"/>
          <a:stretch>
            <a:fillRect/>
          </a:stretch>
        </p:blipFill>
        <p:spPr>
          <a:xfrm>
            <a:off x="275387" y="3620075"/>
            <a:ext cx="9058275" cy="1285875"/>
          </a:xfrm>
          <a:prstGeom prst="rect">
            <a:avLst/>
          </a:prstGeom>
          <a:ln w="12700">
            <a:solidFill>
              <a:schemeClr val="tx1"/>
            </a:solidFill>
          </a:ln>
        </p:spPr>
      </p:pic>
    </p:spTree>
    <p:extLst>
      <p:ext uri="{BB962C8B-B14F-4D97-AF65-F5344CB8AC3E}">
        <p14:creationId xmlns:p14="http://schemas.microsoft.com/office/powerpoint/2010/main" val="63435847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Overlapping Elements</a:t>
            </a:r>
          </a:p>
        </p:txBody>
      </p:sp>
      <p:sp>
        <p:nvSpPr>
          <p:cNvPr id="3" name="Content Placeholder 2"/>
          <p:cNvSpPr>
            <a:spLocks noGrp="1"/>
          </p:cNvSpPr>
          <p:nvPr>
            <p:ph idx="1"/>
          </p:nvPr>
        </p:nvSpPr>
        <p:spPr/>
        <p:txBody>
          <a:bodyPr>
            <a:normAutofit/>
          </a:bodyPr>
          <a:lstStyle/>
          <a:p>
            <a:r>
              <a:rPr lang="en-US" dirty="0">
                <a:solidFill>
                  <a:srgbClr val="000000"/>
                </a:solidFill>
              </a:rPr>
              <a:t>When elements are positioned, they can overlap other elements.</a:t>
            </a:r>
          </a:p>
          <a:p>
            <a:r>
              <a:rPr lang="en-US" dirty="0">
                <a:solidFill>
                  <a:srgbClr val="000000"/>
                </a:solidFill>
              </a:rPr>
              <a:t>The </a:t>
            </a:r>
            <a:r>
              <a:rPr lang="en-US" dirty="0">
                <a:solidFill>
                  <a:srgbClr val="FF0000"/>
                </a:solidFill>
              </a:rPr>
              <a:t>z-index </a:t>
            </a:r>
            <a:r>
              <a:rPr lang="en-US" dirty="0">
                <a:solidFill>
                  <a:srgbClr val="000000"/>
                </a:solidFill>
              </a:rPr>
              <a:t> property specifies the stack order of an element (which element should be placed in front of, or behind, the others).</a:t>
            </a:r>
          </a:p>
          <a:p>
            <a:r>
              <a:rPr lang="en-US" dirty="0">
                <a:solidFill>
                  <a:srgbClr val="000000"/>
                </a:solidFill>
              </a:rPr>
              <a:t>An element can have a positive or negative stack order.</a:t>
            </a:r>
          </a:p>
          <a:p>
            <a:pPr marL="182880" lvl="0" indent="-182880" algn="l">
              <a:lnSpc>
                <a:spcPct val="90000"/>
              </a:lnSpc>
              <a:spcBef>
                <a:spcPts val="1200"/>
              </a:spcBef>
              <a:buClr>
                <a:srgbClr val="40BAD2"/>
              </a:buClr>
              <a:buFont typeface="Wingdings 2" pitchFamily="18" charset="2"/>
              <a:buChar char=""/>
            </a:pPr>
            <a:r>
              <a:rPr lang="en-US" sz="2000" dirty="0">
                <a:solidFill>
                  <a:schemeClr val="accent6">
                    <a:lumMod val="75000"/>
                  </a:schemeClr>
                </a:solidFill>
              </a:rPr>
              <a:t> </a:t>
            </a:r>
            <a:r>
              <a:rPr lang="en-US" sz="2000" dirty="0" err="1">
                <a:solidFill>
                  <a:schemeClr val="accent6">
                    <a:lumMod val="75000"/>
                  </a:schemeClr>
                </a:solidFill>
              </a:rPr>
              <a:t>img</a:t>
            </a:r>
            <a:r>
              <a:rPr lang="en-US" sz="2000" dirty="0">
                <a:solidFill>
                  <a:schemeClr val="accent6">
                    <a:lumMod val="75000"/>
                  </a:schemeClr>
                </a:solidFill>
              </a:rPr>
              <a:t> {</a:t>
            </a:r>
            <a:br>
              <a:rPr lang="en-US" sz="2000" dirty="0">
                <a:solidFill>
                  <a:schemeClr val="accent6">
                    <a:lumMod val="75000"/>
                  </a:schemeClr>
                </a:solidFill>
              </a:rPr>
            </a:br>
            <a:r>
              <a:rPr lang="en-US" sz="2000" dirty="0">
                <a:solidFill>
                  <a:schemeClr val="accent6">
                    <a:lumMod val="75000"/>
                  </a:schemeClr>
                </a:solidFill>
              </a:rPr>
              <a:t>  position: absolute;</a:t>
            </a:r>
            <a:br>
              <a:rPr lang="en-US" sz="2000" dirty="0">
                <a:solidFill>
                  <a:schemeClr val="accent6">
                    <a:lumMod val="75000"/>
                  </a:schemeClr>
                </a:solidFill>
              </a:rPr>
            </a:br>
            <a:r>
              <a:rPr lang="en-US" sz="2000" dirty="0">
                <a:solidFill>
                  <a:schemeClr val="accent6">
                    <a:lumMod val="75000"/>
                  </a:schemeClr>
                </a:solidFill>
              </a:rPr>
              <a:t>  left: 0px;</a:t>
            </a:r>
            <a:br>
              <a:rPr lang="en-US" sz="2000" dirty="0">
                <a:solidFill>
                  <a:schemeClr val="accent6">
                    <a:lumMod val="75000"/>
                  </a:schemeClr>
                </a:solidFill>
              </a:rPr>
            </a:br>
            <a:r>
              <a:rPr lang="en-US" sz="2000" dirty="0">
                <a:solidFill>
                  <a:schemeClr val="accent6">
                    <a:lumMod val="75000"/>
                  </a:schemeClr>
                </a:solidFill>
              </a:rPr>
              <a:t>  top: 0px;</a:t>
            </a:r>
            <a:br>
              <a:rPr lang="en-US" sz="2000" dirty="0">
                <a:solidFill>
                  <a:schemeClr val="accent6">
                    <a:lumMod val="75000"/>
                  </a:schemeClr>
                </a:solidFill>
              </a:rPr>
            </a:br>
            <a:r>
              <a:rPr lang="en-US" sz="2000" dirty="0">
                <a:solidFill>
                  <a:schemeClr val="accent6">
                    <a:lumMod val="75000"/>
                  </a:schemeClr>
                </a:solidFill>
              </a:rPr>
              <a:t>  z-index: -1;</a:t>
            </a:r>
            <a:br>
              <a:rPr lang="en-US" sz="2000" dirty="0">
                <a:solidFill>
                  <a:schemeClr val="accent6">
                    <a:lumMod val="75000"/>
                  </a:schemeClr>
                </a:solidFill>
              </a:rPr>
            </a:br>
            <a:r>
              <a:rPr lang="en-US" sz="2000" dirty="0">
                <a:solidFill>
                  <a:schemeClr val="accent6">
                    <a:lumMod val="75000"/>
                  </a:schemeClr>
                </a:solidFill>
              </a:rPr>
              <a:t>}</a:t>
            </a:r>
            <a:br>
              <a:rPr lang="en-US" sz="2000" dirty="0">
                <a:solidFill>
                  <a:srgbClr val="000000"/>
                </a:solidFill>
                <a:latin typeface="Verdana" panose="020B0604030504040204" pitchFamily="34" charset="0"/>
                <a:ea typeface="+mn-ea"/>
              </a:rPr>
            </a:br>
            <a:endParaRPr lang="en-IN" sz="2000" dirty="0">
              <a:solidFill>
                <a:srgbClr val="FF0000"/>
              </a:solidFill>
              <a:latin typeface="Corbel" panose="020B0503020204020204"/>
              <a:ea typeface="+mn-ea"/>
            </a:endParaRPr>
          </a:p>
          <a:p>
            <a:endParaRPr lang="en-IN" dirty="0">
              <a:solidFill>
                <a:srgbClr val="FF0000"/>
              </a:solidFill>
            </a:endParaRP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186</a:t>
            </a:fld>
            <a:endParaRPr lang="en-IN" dirty="0"/>
          </a:p>
        </p:txBody>
      </p:sp>
    </p:spTree>
    <p:extLst>
      <p:ext uri="{BB962C8B-B14F-4D97-AF65-F5344CB8AC3E}">
        <p14:creationId xmlns:p14="http://schemas.microsoft.com/office/powerpoint/2010/main" val="95998792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187</a:t>
            </a:fld>
            <a:endParaRPr lang="en-IN" dirty="0"/>
          </a:p>
        </p:txBody>
      </p:sp>
      <p:sp>
        <p:nvSpPr>
          <p:cNvPr id="5" name="Rectangle 4"/>
          <p:cNvSpPr/>
          <p:nvPr/>
        </p:nvSpPr>
        <p:spPr>
          <a:xfrm>
            <a:off x="130628" y="0"/>
            <a:ext cx="10804957" cy="7478970"/>
          </a:xfrm>
          <a:prstGeom prst="rect">
            <a:avLst/>
          </a:prstGeom>
        </p:spPr>
        <p:txBody>
          <a:bodyPr wrap="square">
            <a:spAutoFit/>
          </a:bodyPr>
          <a:lstStyle/>
          <a:p>
            <a:r>
              <a:rPr lang="en-US" sz="2000" dirty="0">
                <a:solidFill>
                  <a:schemeClr val="accent6">
                    <a:lumMod val="75000"/>
                  </a:schemeClr>
                </a:solidFill>
                <a:latin typeface="Cambria" panose="02040503050406030204" pitchFamily="18" charset="0"/>
                <a:ea typeface="Cambria" panose="02040503050406030204" pitchFamily="18" charset="0"/>
              </a:rPr>
              <a:t>&lt;!DOCTYPE html&gt;</a:t>
            </a:r>
          </a:p>
          <a:p>
            <a:r>
              <a:rPr lang="en-US" sz="2000" dirty="0">
                <a:solidFill>
                  <a:schemeClr val="accent6">
                    <a:lumMod val="75000"/>
                  </a:schemeClr>
                </a:solidFill>
                <a:latin typeface="Cambria" panose="02040503050406030204" pitchFamily="18" charset="0"/>
                <a:ea typeface="Cambria" panose="02040503050406030204" pitchFamily="18" charset="0"/>
              </a:rPr>
              <a:t>&lt;html&gt;	</a:t>
            </a:r>
          </a:p>
          <a:p>
            <a:r>
              <a:rPr lang="en-US" sz="2000" dirty="0">
                <a:solidFill>
                  <a:schemeClr val="accent6">
                    <a:lumMod val="75000"/>
                  </a:schemeClr>
                </a:solidFill>
                <a:latin typeface="Cambria" panose="02040503050406030204" pitchFamily="18" charset="0"/>
                <a:ea typeface="Cambria" panose="02040503050406030204" pitchFamily="18" charset="0"/>
              </a:rPr>
              <a:t>	&lt;head&gt;</a:t>
            </a:r>
          </a:p>
          <a:p>
            <a:r>
              <a:rPr lang="en-US" sz="2000" dirty="0">
                <a:solidFill>
                  <a:schemeClr val="accent6">
                    <a:lumMod val="75000"/>
                  </a:schemeClr>
                </a:solidFill>
                <a:latin typeface="Cambria" panose="02040503050406030204" pitchFamily="18" charset="0"/>
                <a:ea typeface="Cambria" panose="02040503050406030204" pitchFamily="18" charset="0"/>
              </a:rPr>
              <a:t>		&lt;style&gt;</a:t>
            </a:r>
          </a:p>
          <a:p>
            <a:r>
              <a:rPr lang="en-US" sz="2000" dirty="0">
                <a:solidFill>
                  <a:schemeClr val="accent6">
                    <a:lumMod val="75000"/>
                  </a:schemeClr>
                </a:solidFill>
                <a:latin typeface="Cambria" panose="02040503050406030204" pitchFamily="18" charset="0"/>
                <a:ea typeface="Cambria" panose="02040503050406030204" pitchFamily="18" charset="0"/>
              </a:rPr>
              <a:t>			</a:t>
            </a:r>
            <a:r>
              <a:rPr lang="en-US" sz="2000" dirty="0" err="1">
                <a:solidFill>
                  <a:schemeClr val="accent6">
                    <a:lumMod val="75000"/>
                  </a:schemeClr>
                </a:solidFill>
                <a:latin typeface="Cambria" panose="02040503050406030204" pitchFamily="18" charset="0"/>
                <a:ea typeface="Cambria" panose="02040503050406030204" pitchFamily="18" charset="0"/>
              </a:rPr>
              <a:t>img</a:t>
            </a:r>
            <a:r>
              <a:rPr lang="en-US" sz="2000" dirty="0">
                <a:solidFill>
                  <a:schemeClr val="accent6">
                    <a:lumMod val="75000"/>
                  </a:schemeClr>
                </a:solidFill>
                <a:latin typeface="Cambria" panose="02040503050406030204" pitchFamily="18" charset="0"/>
                <a:ea typeface="Cambria" panose="02040503050406030204" pitchFamily="18" charset="0"/>
              </a:rPr>
              <a:t> {</a:t>
            </a:r>
          </a:p>
          <a:p>
            <a:pPr lvl="3"/>
            <a:r>
              <a:rPr lang="en-US" sz="2000" dirty="0">
                <a:solidFill>
                  <a:schemeClr val="accent6">
                    <a:lumMod val="75000"/>
                  </a:schemeClr>
                </a:solidFill>
                <a:latin typeface="Cambria" panose="02040503050406030204" pitchFamily="18" charset="0"/>
                <a:ea typeface="Cambria" panose="02040503050406030204" pitchFamily="18" charset="0"/>
              </a:rPr>
              <a:t>  position: absolute;</a:t>
            </a:r>
          </a:p>
          <a:p>
            <a:pPr lvl="3"/>
            <a:r>
              <a:rPr lang="en-US" sz="2000" dirty="0">
                <a:solidFill>
                  <a:schemeClr val="accent6">
                    <a:lumMod val="75000"/>
                  </a:schemeClr>
                </a:solidFill>
                <a:latin typeface="Cambria" panose="02040503050406030204" pitchFamily="18" charset="0"/>
                <a:ea typeface="Cambria" panose="02040503050406030204" pitchFamily="18" charset="0"/>
              </a:rPr>
              <a:t>  left: 0px;</a:t>
            </a:r>
          </a:p>
          <a:p>
            <a:pPr lvl="3"/>
            <a:r>
              <a:rPr lang="en-US" sz="2000" dirty="0">
                <a:solidFill>
                  <a:schemeClr val="accent6">
                    <a:lumMod val="75000"/>
                  </a:schemeClr>
                </a:solidFill>
                <a:latin typeface="Cambria" panose="02040503050406030204" pitchFamily="18" charset="0"/>
                <a:ea typeface="Cambria" panose="02040503050406030204" pitchFamily="18" charset="0"/>
              </a:rPr>
              <a:t>  top: 0px;</a:t>
            </a:r>
          </a:p>
          <a:p>
            <a:pPr lvl="3"/>
            <a:r>
              <a:rPr lang="en-US" sz="2000" dirty="0">
                <a:solidFill>
                  <a:schemeClr val="accent6">
                    <a:lumMod val="75000"/>
                  </a:schemeClr>
                </a:solidFill>
                <a:latin typeface="Cambria" panose="02040503050406030204" pitchFamily="18" charset="0"/>
                <a:ea typeface="Cambria" panose="02040503050406030204" pitchFamily="18" charset="0"/>
              </a:rPr>
              <a:t>  z-index: -1;</a:t>
            </a:r>
          </a:p>
          <a:p>
            <a:pPr lvl="3"/>
            <a:r>
              <a:rPr lang="en-US" sz="2000" dirty="0">
                <a:solidFill>
                  <a:schemeClr val="accent6">
                    <a:lumMod val="75000"/>
                  </a:schemeClr>
                </a:solidFill>
                <a:latin typeface="Cambria" panose="02040503050406030204" pitchFamily="18" charset="0"/>
                <a:ea typeface="Cambria" panose="02040503050406030204" pitchFamily="18" charset="0"/>
              </a:rPr>
              <a:t>}</a:t>
            </a:r>
          </a:p>
          <a:p>
            <a:endParaRPr lang="en-US" sz="2000" dirty="0">
              <a:solidFill>
                <a:schemeClr val="accent6">
                  <a:lumMod val="75000"/>
                </a:schemeClr>
              </a:solidFill>
              <a:latin typeface="Cambria" panose="02040503050406030204" pitchFamily="18" charset="0"/>
              <a:ea typeface="Cambria" panose="02040503050406030204" pitchFamily="18" charset="0"/>
            </a:endParaRPr>
          </a:p>
          <a:p>
            <a:r>
              <a:rPr lang="en-US" sz="2000" dirty="0">
                <a:solidFill>
                  <a:schemeClr val="accent6">
                    <a:lumMod val="75000"/>
                  </a:schemeClr>
                </a:solidFill>
                <a:latin typeface="Cambria" panose="02040503050406030204" pitchFamily="18" charset="0"/>
                <a:ea typeface="Cambria" panose="02040503050406030204" pitchFamily="18" charset="0"/>
              </a:rPr>
              <a:t>		&lt;/style&gt;</a:t>
            </a:r>
          </a:p>
          <a:p>
            <a:pPr lvl="1"/>
            <a:r>
              <a:rPr lang="en-US" sz="2000" dirty="0">
                <a:solidFill>
                  <a:schemeClr val="accent6">
                    <a:lumMod val="75000"/>
                  </a:schemeClr>
                </a:solidFill>
                <a:latin typeface="Cambria" panose="02040503050406030204" pitchFamily="18" charset="0"/>
                <a:ea typeface="Cambria" panose="02040503050406030204" pitchFamily="18" charset="0"/>
              </a:rPr>
              <a:t>&lt;/head&gt;</a:t>
            </a:r>
          </a:p>
          <a:p>
            <a:pPr lvl="1"/>
            <a:r>
              <a:rPr lang="en-US" sz="2000" dirty="0">
                <a:solidFill>
                  <a:schemeClr val="accent6">
                    <a:lumMod val="75000"/>
                  </a:schemeClr>
                </a:solidFill>
                <a:latin typeface="Cambria" panose="02040503050406030204" pitchFamily="18" charset="0"/>
                <a:ea typeface="Cambria" panose="02040503050406030204" pitchFamily="18" charset="0"/>
              </a:rPr>
              <a:t>&lt;body&gt;</a:t>
            </a:r>
          </a:p>
          <a:p>
            <a:r>
              <a:rPr lang="en-US" sz="2000" dirty="0">
                <a:solidFill>
                  <a:schemeClr val="accent6">
                    <a:lumMod val="75000"/>
                  </a:schemeClr>
                </a:solidFill>
                <a:latin typeface="Cambria" panose="02040503050406030204" pitchFamily="18" charset="0"/>
                <a:ea typeface="Cambria" panose="02040503050406030204" pitchFamily="18" charset="0"/>
              </a:rPr>
              <a:t>		&lt;h1&gt;This is a heading&lt;/h1&gt;</a:t>
            </a:r>
          </a:p>
          <a:p>
            <a:r>
              <a:rPr lang="en-US" sz="2000" dirty="0">
                <a:solidFill>
                  <a:schemeClr val="accent6">
                    <a:lumMod val="75000"/>
                  </a:schemeClr>
                </a:solidFill>
                <a:latin typeface="Cambria" panose="02040503050406030204" pitchFamily="18" charset="0"/>
                <a:ea typeface="Cambria" panose="02040503050406030204" pitchFamily="18" charset="0"/>
              </a:rPr>
              <a:t>		&lt;</a:t>
            </a:r>
            <a:r>
              <a:rPr lang="en-US" sz="2000" dirty="0" err="1">
                <a:solidFill>
                  <a:schemeClr val="accent6">
                    <a:lumMod val="75000"/>
                  </a:schemeClr>
                </a:solidFill>
                <a:latin typeface="Cambria" panose="02040503050406030204" pitchFamily="18" charset="0"/>
                <a:ea typeface="Cambria" panose="02040503050406030204" pitchFamily="18" charset="0"/>
              </a:rPr>
              <a:t>img</a:t>
            </a:r>
            <a:r>
              <a:rPr lang="en-US" sz="2000" dirty="0">
                <a:solidFill>
                  <a:schemeClr val="accent6">
                    <a:lumMod val="75000"/>
                  </a:schemeClr>
                </a:solidFill>
                <a:latin typeface="Cambria" panose="02040503050406030204" pitchFamily="18" charset="0"/>
                <a:ea typeface="Cambria" panose="02040503050406030204" pitchFamily="18" charset="0"/>
              </a:rPr>
              <a:t> </a:t>
            </a:r>
            <a:r>
              <a:rPr lang="en-US" sz="2000" dirty="0" err="1">
                <a:solidFill>
                  <a:schemeClr val="accent6">
                    <a:lumMod val="75000"/>
                  </a:schemeClr>
                </a:solidFill>
                <a:latin typeface="Cambria" panose="02040503050406030204" pitchFamily="18" charset="0"/>
                <a:ea typeface="Cambria" panose="02040503050406030204" pitchFamily="18" charset="0"/>
              </a:rPr>
              <a:t>src</a:t>
            </a:r>
            <a:r>
              <a:rPr lang="en-US" sz="2000" dirty="0">
                <a:solidFill>
                  <a:schemeClr val="accent6">
                    <a:lumMod val="75000"/>
                  </a:schemeClr>
                </a:solidFill>
                <a:latin typeface="Cambria" panose="02040503050406030204" pitchFamily="18" charset="0"/>
                <a:ea typeface="Cambria" panose="02040503050406030204" pitchFamily="18" charset="0"/>
              </a:rPr>
              <a:t>="w3css.gif" width="100" height="140"&gt;</a:t>
            </a:r>
          </a:p>
          <a:p>
            <a:r>
              <a:rPr lang="en-US" sz="2000" dirty="0">
                <a:solidFill>
                  <a:schemeClr val="accent6">
                    <a:lumMod val="75000"/>
                  </a:schemeClr>
                </a:solidFill>
                <a:latin typeface="Cambria" panose="02040503050406030204" pitchFamily="18" charset="0"/>
                <a:ea typeface="Cambria" panose="02040503050406030204" pitchFamily="18" charset="0"/>
              </a:rPr>
              <a:t>		&lt;p&gt;Because the image has a z-index of -1, it will be placed behind the text.&lt;/p&gt;</a:t>
            </a:r>
          </a:p>
          <a:p>
            <a:r>
              <a:rPr lang="en-US" sz="2000" dirty="0">
                <a:solidFill>
                  <a:schemeClr val="accent6">
                    <a:lumMod val="75000"/>
                  </a:schemeClr>
                </a:solidFill>
                <a:latin typeface="Cambria" panose="02040503050406030204" pitchFamily="18" charset="0"/>
                <a:ea typeface="Cambria" panose="02040503050406030204" pitchFamily="18" charset="0"/>
              </a:rPr>
              <a:t>	&lt;/body&gt;</a:t>
            </a:r>
          </a:p>
          <a:p>
            <a:r>
              <a:rPr lang="en-US" sz="2000" dirty="0">
                <a:solidFill>
                  <a:schemeClr val="accent6">
                    <a:lumMod val="75000"/>
                  </a:schemeClr>
                </a:solidFill>
                <a:latin typeface="Cambria" panose="02040503050406030204" pitchFamily="18" charset="0"/>
                <a:ea typeface="Cambria" panose="02040503050406030204" pitchFamily="18" charset="0"/>
              </a:rPr>
              <a:t>&lt;/html&gt;</a:t>
            </a:r>
          </a:p>
          <a:p>
            <a:endParaRPr lang="en-US" sz="2000" dirty="0">
              <a:solidFill>
                <a:schemeClr val="accent6">
                  <a:lumMod val="75000"/>
                </a:schemeClr>
              </a:solidFill>
              <a:latin typeface="Cambria" panose="02040503050406030204" pitchFamily="18" charset="0"/>
              <a:ea typeface="Cambria" panose="02040503050406030204" pitchFamily="18" charset="0"/>
            </a:endParaRPr>
          </a:p>
          <a:p>
            <a:endParaRPr lang="en-US" sz="2000" dirty="0">
              <a:solidFill>
                <a:schemeClr val="accent6">
                  <a:lumMod val="75000"/>
                </a:schemeClr>
              </a:solidFill>
              <a:latin typeface="Cambria" panose="02040503050406030204" pitchFamily="18" charset="0"/>
              <a:ea typeface="Cambria" panose="02040503050406030204" pitchFamily="18" charset="0"/>
            </a:endParaRPr>
          </a:p>
          <a:p>
            <a:endParaRPr lang="en-US" sz="2000" dirty="0">
              <a:solidFill>
                <a:schemeClr val="accent6">
                  <a:lumMod val="75000"/>
                </a:schemeClr>
              </a:solidFill>
              <a:latin typeface="Cambria" panose="02040503050406030204" pitchFamily="18" charset="0"/>
              <a:ea typeface="Cambria" panose="02040503050406030204" pitchFamily="18" charset="0"/>
            </a:endParaRPr>
          </a:p>
          <a:p>
            <a:endParaRPr lang="en-US" sz="2000" dirty="0">
              <a:solidFill>
                <a:schemeClr val="accent6">
                  <a:lumMod val="75000"/>
                </a:schemeClr>
              </a:solidFill>
              <a:latin typeface="Cambria" panose="02040503050406030204" pitchFamily="18" charset="0"/>
              <a:ea typeface="Cambria" panose="02040503050406030204" pitchFamily="18" charset="0"/>
            </a:endParaRPr>
          </a:p>
          <a:p>
            <a:endParaRPr lang="en-US" sz="2000"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4772826" y="358504"/>
            <a:ext cx="7492720" cy="369332"/>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a:t>
            </a:r>
          </a:p>
        </p:txBody>
      </p:sp>
    </p:spTree>
    <p:extLst>
      <p:ext uri="{BB962C8B-B14F-4D97-AF65-F5344CB8AC3E}">
        <p14:creationId xmlns:p14="http://schemas.microsoft.com/office/powerpoint/2010/main" val="10084036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6096000" cy="7017306"/>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&lt;html&gt;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&lt;head&gt;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&lt;style&gt;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div{</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height:200px;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width:200px;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border:1px solid black;</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r>
              <a:rPr lang="en-US" dirty="0" err="1">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position:absolute</a:t>
            </a:r>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darkseagreen</a:t>
            </a:r>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top:100px;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left:50px;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z-index:-2;</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#b{</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peachpuff</a:t>
            </a:r>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top:150px;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left:100px;</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z-index:-3;</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p>
          <a:p>
            <a:endPar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endParaRPr>
          </a:p>
          <a:p>
            <a:r>
              <a:rPr lang="en-US"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9" name="Rectangle 8"/>
          <p:cNvSpPr/>
          <p:nvPr/>
        </p:nvSpPr>
        <p:spPr>
          <a:xfrm>
            <a:off x="5499370" y="232030"/>
            <a:ext cx="6096000" cy="4678204"/>
          </a:xfrm>
          <a:prstGeom prst="rect">
            <a:avLst/>
          </a:prstGeom>
        </p:spPr>
        <p:txBody>
          <a:bodyPr>
            <a:spAutoFit/>
          </a:bodyPr>
          <a:lstStyle/>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#c{</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background-color: </a:t>
            </a:r>
            <a:r>
              <a:rPr lang="en-US" sz="2000" dirty="0" err="1">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powderblue</a:t>
            </a:r>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top:200px;</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left:150px;</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z-index:-1;</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&lt;/style&gt;</a:t>
            </a:r>
          </a:p>
          <a:p>
            <a:r>
              <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rPr>
              <a:t>	&lt;/head&gt;</a:t>
            </a:r>
          </a:p>
          <a:p>
            <a:pPr lvl="1"/>
            <a:r>
              <a:rPr lang="en-US" sz="2000" dirty="0">
                <a:solidFill>
                  <a:schemeClr val="accent6">
                    <a:lumMod val="75000"/>
                  </a:schemeClr>
                </a:solidFill>
                <a:latin typeface="Cambria" panose="02040503050406030204" pitchFamily="18" charset="0"/>
                <a:ea typeface="Cambria" panose="02040503050406030204" pitchFamily="18" charset="0"/>
              </a:rPr>
              <a:t>&lt;body&gt;</a:t>
            </a:r>
          </a:p>
          <a:p>
            <a:pPr lvl="1"/>
            <a:r>
              <a:rPr lang="en-US" sz="2000" dirty="0">
                <a:solidFill>
                  <a:schemeClr val="accent6">
                    <a:lumMod val="75000"/>
                  </a:schemeClr>
                </a:solidFill>
                <a:latin typeface="Cambria" panose="02040503050406030204" pitchFamily="18" charset="0"/>
                <a:ea typeface="Cambria" panose="02040503050406030204" pitchFamily="18" charset="0"/>
              </a:rPr>
              <a:t>		&lt;div id="a"&gt;A&lt;/div&gt;</a:t>
            </a:r>
          </a:p>
          <a:p>
            <a:pPr lvl="1"/>
            <a:r>
              <a:rPr lang="en-US" sz="2000" dirty="0">
                <a:solidFill>
                  <a:schemeClr val="accent6">
                    <a:lumMod val="75000"/>
                  </a:schemeClr>
                </a:solidFill>
                <a:latin typeface="Cambria" panose="02040503050406030204" pitchFamily="18" charset="0"/>
                <a:ea typeface="Cambria" panose="02040503050406030204" pitchFamily="18" charset="0"/>
              </a:rPr>
              <a:t>		&lt;div id="b"&gt;B&lt;/div&gt;</a:t>
            </a:r>
          </a:p>
          <a:p>
            <a:pPr lvl="1"/>
            <a:r>
              <a:rPr lang="en-US" sz="2000" dirty="0">
                <a:solidFill>
                  <a:schemeClr val="accent6">
                    <a:lumMod val="75000"/>
                  </a:schemeClr>
                </a:solidFill>
                <a:latin typeface="Cambria" panose="02040503050406030204" pitchFamily="18" charset="0"/>
                <a:ea typeface="Cambria" panose="02040503050406030204" pitchFamily="18" charset="0"/>
              </a:rPr>
              <a:t>		&lt;div id="c"&gt;C&lt;/div&gt;</a:t>
            </a:r>
          </a:p>
          <a:p>
            <a:pPr lvl="1"/>
            <a:r>
              <a:rPr lang="en-US" sz="2000" dirty="0">
                <a:solidFill>
                  <a:schemeClr val="accent6">
                    <a:lumMod val="75000"/>
                  </a:schemeClr>
                </a:solidFill>
                <a:latin typeface="Cambria" panose="02040503050406030204" pitchFamily="18" charset="0"/>
                <a:ea typeface="Cambria" panose="02040503050406030204" pitchFamily="18" charset="0"/>
              </a:rPr>
              <a:t>	&lt;/body&gt;</a:t>
            </a:r>
          </a:p>
          <a:p>
            <a:pPr lvl="1"/>
            <a:r>
              <a:rPr lang="en-US" sz="2000" dirty="0">
                <a:solidFill>
                  <a:schemeClr val="accent6">
                    <a:lumMod val="75000"/>
                  </a:schemeClr>
                </a:solidFill>
                <a:latin typeface="Cambria" panose="02040503050406030204" pitchFamily="18" charset="0"/>
                <a:ea typeface="Cambria" panose="02040503050406030204" pitchFamily="18" charset="0"/>
              </a:rPr>
              <a:t>&lt;/html&gt;</a:t>
            </a:r>
          </a:p>
          <a:p>
            <a:endParaRPr lang="en-US" sz="2000" dirty="0">
              <a:solidFill>
                <a:schemeClr val="accent6">
                  <a:lumMod val="75000"/>
                </a:schemeClr>
              </a:solidFill>
              <a:latin typeface="Cambria" panose="02040503050406030204" pitchFamily="18" charset="0"/>
              <a:ea typeface="Cambria" panose="02040503050406030204" pitchFamily="18" charset="0"/>
              <a:cs typeface="Arial" panose="020B0604020202020204" pitchFamily="34" charset="0"/>
            </a:endParaRPr>
          </a:p>
        </p:txBody>
      </p:sp>
      <p:pic>
        <p:nvPicPr>
          <p:cNvPr id="10" name="Picture 9"/>
          <p:cNvPicPr>
            <a:picLocks noChangeAspect="1"/>
          </p:cNvPicPr>
          <p:nvPr/>
        </p:nvPicPr>
        <p:blipFill>
          <a:blip r:embed="rId2"/>
          <a:stretch>
            <a:fillRect/>
          </a:stretch>
        </p:blipFill>
        <p:spPr>
          <a:xfrm>
            <a:off x="8027447" y="3926327"/>
            <a:ext cx="3645745" cy="2931673"/>
          </a:xfrm>
          <a:prstGeom prst="rect">
            <a:avLst/>
          </a:prstGeom>
          <a:ln w="19050">
            <a:solidFill>
              <a:schemeClr val="tx1"/>
            </a:solidFill>
          </a:ln>
        </p:spPr>
      </p:pic>
    </p:spTree>
    <p:extLst>
      <p:ext uri="{BB962C8B-B14F-4D97-AF65-F5344CB8AC3E}">
        <p14:creationId xmlns:p14="http://schemas.microsoft.com/office/powerpoint/2010/main" val="1086365024"/>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fld id="{9C11CE39-2868-44A2-A0C6-827D458F7A8B}" type="slidenum">
              <a:rPr lang="en-IN" smtClean="0"/>
              <a:pPr/>
              <a:t>189</a:t>
            </a:fld>
            <a:endParaRPr lang="en-IN" dirty="0"/>
          </a:p>
        </p:txBody>
      </p:sp>
    </p:spTree>
    <p:extLst>
      <p:ext uri="{BB962C8B-B14F-4D97-AF65-F5344CB8AC3E}">
        <p14:creationId xmlns:p14="http://schemas.microsoft.com/office/powerpoint/2010/main" val="2899406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19</a:t>
            </a:fld>
            <a:endParaRPr lang="en-IN" dirty="0"/>
          </a:p>
        </p:txBody>
      </p:sp>
      <p:sp>
        <p:nvSpPr>
          <p:cNvPr id="5" name="Rectangle 4"/>
          <p:cNvSpPr/>
          <p:nvPr/>
        </p:nvSpPr>
        <p:spPr>
          <a:xfrm>
            <a:off x="236705" y="208428"/>
            <a:ext cx="10397429" cy="7571303"/>
          </a:xfrm>
          <a:prstGeom prst="rect">
            <a:avLst/>
          </a:prstGeom>
        </p:spPr>
        <p:txBody>
          <a:bodyPr wrap="square">
            <a:spAutoFit/>
          </a:bodyPr>
          <a:lstStyle/>
          <a:p>
            <a:r>
              <a:rPr lang="en-US" dirty="0">
                <a:solidFill>
                  <a:schemeClr val="accent6">
                    <a:lumMod val="75000"/>
                  </a:schemeClr>
                </a:solidFill>
              </a:rPr>
              <a:t>&lt;!DOCTYPE html&gt;</a:t>
            </a:r>
          </a:p>
          <a:p>
            <a:r>
              <a:rPr lang="en-US" dirty="0">
                <a:solidFill>
                  <a:schemeClr val="accent6">
                    <a:lumMod val="75000"/>
                  </a:schemeClr>
                </a:solidFill>
              </a:rPr>
              <a:t>&lt;html&gt;</a:t>
            </a:r>
          </a:p>
          <a:p>
            <a:r>
              <a:rPr lang="en-US" dirty="0">
                <a:solidFill>
                  <a:schemeClr val="accent6">
                    <a:lumMod val="75000"/>
                  </a:schemeClr>
                </a:solidFill>
              </a:rPr>
              <a:t>	&lt;head&gt;																	</a:t>
            </a:r>
            <a:r>
              <a:rPr lang="en-US" b="1" dirty="0"/>
              <a:t>Output:</a:t>
            </a:r>
          </a:p>
          <a:p>
            <a:r>
              <a:rPr lang="en-US" dirty="0">
                <a:solidFill>
                  <a:schemeClr val="accent6">
                    <a:lumMod val="75000"/>
                  </a:schemeClr>
                </a:solidFill>
              </a:rPr>
              <a:t>		&lt;style&gt;</a:t>
            </a:r>
          </a:p>
          <a:p>
            <a:r>
              <a:rPr lang="en-US" dirty="0">
                <a:solidFill>
                  <a:schemeClr val="accent6">
                    <a:lumMod val="75000"/>
                  </a:schemeClr>
                </a:solidFill>
              </a:rPr>
              <a:t>			</a:t>
            </a:r>
            <a:r>
              <a:rPr lang="en-IN" dirty="0">
                <a:solidFill>
                  <a:schemeClr val="accent6">
                    <a:lumMod val="75000"/>
                  </a:schemeClr>
                </a:solidFill>
              </a:rPr>
              <a:t>/* unvisited link */</a:t>
            </a:r>
          </a:p>
          <a:p>
            <a:r>
              <a:rPr lang="en-IN" dirty="0">
                <a:solidFill>
                  <a:schemeClr val="accent6">
                    <a:lumMod val="75000"/>
                  </a:schemeClr>
                </a:solidFill>
              </a:rPr>
              <a:t>			a:link {</a:t>
            </a:r>
          </a:p>
          <a:p>
            <a:r>
              <a:rPr lang="en-IN" dirty="0">
                <a:solidFill>
                  <a:schemeClr val="accent6">
                    <a:lumMod val="75000"/>
                  </a:schemeClr>
                </a:solidFill>
              </a:rPr>
              <a:t>			  </a:t>
            </a:r>
            <a:r>
              <a:rPr lang="en-IN" dirty="0" err="1">
                <a:solidFill>
                  <a:schemeClr val="accent6">
                    <a:lumMod val="75000"/>
                  </a:schemeClr>
                </a:solidFill>
              </a:rPr>
              <a:t>color</a:t>
            </a:r>
            <a:r>
              <a:rPr lang="en-IN" dirty="0">
                <a:solidFill>
                  <a:schemeClr val="accent6">
                    <a:lumMod val="75000"/>
                  </a:schemeClr>
                </a:solidFill>
              </a:rPr>
              <a:t>: red;</a:t>
            </a:r>
          </a:p>
          <a:p>
            <a:r>
              <a:rPr lang="en-IN" dirty="0">
                <a:solidFill>
                  <a:schemeClr val="accent6">
                    <a:lumMod val="75000"/>
                  </a:schemeClr>
                </a:solidFill>
              </a:rPr>
              <a:t>			}</a:t>
            </a:r>
          </a:p>
          <a:p>
            <a:endParaRPr lang="en-IN" dirty="0">
              <a:solidFill>
                <a:schemeClr val="accent6">
                  <a:lumMod val="75000"/>
                </a:schemeClr>
              </a:solidFill>
            </a:endParaRPr>
          </a:p>
          <a:p>
            <a:r>
              <a:rPr lang="en-IN" dirty="0">
                <a:solidFill>
                  <a:schemeClr val="accent6">
                    <a:lumMod val="75000"/>
                  </a:schemeClr>
                </a:solidFill>
              </a:rPr>
              <a:t>			/* visited link */</a:t>
            </a:r>
          </a:p>
          <a:p>
            <a:r>
              <a:rPr lang="en-IN" dirty="0">
                <a:solidFill>
                  <a:schemeClr val="accent6">
                    <a:lumMod val="75000"/>
                  </a:schemeClr>
                </a:solidFill>
              </a:rPr>
              <a:t>			a:visited {</a:t>
            </a:r>
          </a:p>
          <a:p>
            <a:r>
              <a:rPr lang="en-IN" dirty="0">
                <a:solidFill>
                  <a:schemeClr val="accent6">
                    <a:lumMod val="75000"/>
                  </a:schemeClr>
                </a:solidFill>
              </a:rPr>
              <a:t> 			 </a:t>
            </a:r>
            <a:r>
              <a:rPr lang="en-IN" dirty="0" err="1">
                <a:solidFill>
                  <a:schemeClr val="accent6">
                    <a:lumMod val="75000"/>
                  </a:schemeClr>
                </a:solidFill>
              </a:rPr>
              <a:t>color</a:t>
            </a:r>
            <a:r>
              <a:rPr lang="en-IN" dirty="0">
                <a:solidFill>
                  <a:schemeClr val="accent6">
                    <a:lumMod val="75000"/>
                  </a:schemeClr>
                </a:solidFill>
              </a:rPr>
              <a:t>: green;</a:t>
            </a:r>
          </a:p>
          <a:p>
            <a:r>
              <a:rPr lang="en-IN" dirty="0">
                <a:solidFill>
                  <a:schemeClr val="accent6">
                    <a:lumMod val="75000"/>
                  </a:schemeClr>
                </a:solidFill>
              </a:rPr>
              <a:t>			}</a:t>
            </a:r>
          </a:p>
          <a:p>
            <a:endParaRPr lang="en-IN" dirty="0">
              <a:solidFill>
                <a:schemeClr val="accent6">
                  <a:lumMod val="75000"/>
                </a:schemeClr>
              </a:solidFill>
            </a:endParaRPr>
          </a:p>
          <a:p>
            <a:r>
              <a:rPr lang="en-IN" dirty="0">
                <a:solidFill>
                  <a:schemeClr val="accent6">
                    <a:lumMod val="75000"/>
                  </a:schemeClr>
                </a:solidFill>
              </a:rPr>
              <a:t>			/* mouse hover link */</a:t>
            </a:r>
          </a:p>
          <a:p>
            <a:pPr lvl="3"/>
            <a:r>
              <a:rPr lang="en-IN" dirty="0">
                <a:solidFill>
                  <a:schemeClr val="accent6">
                    <a:lumMod val="75000"/>
                  </a:schemeClr>
                </a:solidFill>
              </a:rPr>
              <a:t>a:hover {</a:t>
            </a:r>
          </a:p>
          <a:p>
            <a:pPr lvl="3"/>
            <a:r>
              <a:rPr lang="en-IN" dirty="0" err="1">
                <a:solidFill>
                  <a:schemeClr val="accent6">
                    <a:lumMod val="75000"/>
                  </a:schemeClr>
                </a:solidFill>
              </a:rPr>
              <a:t>color</a:t>
            </a:r>
            <a:r>
              <a:rPr lang="en-IN" dirty="0">
                <a:solidFill>
                  <a:schemeClr val="accent6">
                    <a:lumMod val="75000"/>
                  </a:schemeClr>
                </a:solidFill>
              </a:rPr>
              <a:t>: </a:t>
            </a:r>
            <a:r>
              <a:rPr lang="en-IN" dirty="0" err="1">
                <a:solidFill>
                  <a:schemeClr val="accent6">
                    <a:lumMod val="75000"/>
                  </a:schemeClr>
                </a:solidFill>
              </a:rPr>
              <a:t>hotpink</a:t>
            </a:r>
            <a:r>
              <a:rPr lang="en-IN" dirty="0">
                <a:solidFill>
                  <a:schemeClr val="accent6">
                    <a:lumMod val="75000"/>
                  </a:schemeClr>
                </a:solidFill>
              </a:rPr>
              <a:t>;</a:t>
            </a:r>
          </a:p>
          <a:p>
            <a:pPr lvl="3"/>
            <a:r>
              <a:rPr lang="en-IN" dirty="0">
                <a:solidFill>
                  <a:schemeClr val="accent6">
                    <a:lumMod val="75000"/>
                  </a:schemeClr>
                </a:solidFill>
              </a:rPr>
              <a:t>}</a:t>
            </a:r>
          </a:p>
          <a:p>
            <a:pPr lvl="3"/>
            <a:endParaRPr lang="en-IN" dirty="0">
              <a:solidFill>
                <a:schemeClr val="accent6">
                  <a:lumMod val="75000"/>
                </a:schemeClr>
              </a:solidFill>
            </a:endParaRPr>
          </a:p>
          <a:p>
            <a:pPr lvl="3"/>
            <a:r>
              <a:rPr lang="en-IN" dirty="0">
                <a:solidFill>
                  <a:schemeClr val="accent6">
                    <a:lumMod val="75000"/>
                  </a:schemeClr>
                </a:solidFill>
              </a:rPr>
              <a:t>/* selected link */</a:t>
            </a:r>
          </a:p>
          <a:p>
            <a:pPr lvl="3"/>
            <a:r>
              <a:rPr lang="en-IN" dirty="0">
                <a:solidFill>
                  <a:schemeClr val="accent6">
                    <a:lumMod val="75000"/>
                  </a:schemeClr>
                </a:solidFill>
              </a:rPr>
              <a:t>a:active {</a:t>
            </a:r>
          </a:p>
          <a:p>
            <a:pPr lvl="3"/>
            <a:r>
              <a:rPr lang="en-IN" dirty="0">
                <a:solidFill>
                  <a:schemeClr val="accent6">
                    <a:lumMod val="75000"/>
                  </a:schemeClr>
                </a:solidFill>
              </a:rPr>
              <a:t>  </a:t>
            </a:r>
            <a:r>
              <a:rPr lang="en-IN" dirty="0" err="1">
                <a:solidFill>
                  <a:schemeClr val="accent6">
                    <a:lumMod val="75000"/>
                  </a:schemeClr>
                </a:solidFill>
              </a:rPr>
              <a:t>color</a:t>
            </a:r>
            <a:r>
              <a:rPr lang="en-IN" dirty="0">
                <a:solidFill>
                  <a:schemeClr val="accent6">
                    <a:lumMod val="75000"/>
                  </a:schemeClr>
                </a:solidFill>
              </a:rPr>
              <a:t>: blue;</a:t>
            </a:r>
          </a:p>
          <a:p>
            <a:pPr lvl="3"/>
            <a:r>
              <a:rPr lang="en-IN" dirty="0">
                <a:solidFill>
                  <a:schemeClr val="accent6">
                    <a:lumMod val="75000"/>
                  </a:schemeClr>
                </a:solidFill>
              </a:rPr>
              <a:t>}</a:t>
            </a:r>
          </a:p>
          <a:p>
            <a:r>
              <a:rPr lang="en-US" dirty="0">
                <a:solidFill>
                  <a:schemeClr val="accent6">
                    <a:lumMod val="75000"/>
                  </a:schemeClr>
                </a:solidFill>
              </a:rPr>
              <a:t>		&lt;/style&gt;</a:t>
            </a:r>
          </a:p>
          <a:p>
            <a:r>
              <a:rPr lang="en-US" dirty="0">
                <a:solidFill>
                  <a:schemeClr val="accent6">
                    <a:lumMod val="75000"/>
                  </a:schemeClr>
                </a:solidFill>
              </a:rPr>
              <a:t>	&lt;/head&gt;</a:t>
            </a:r>
          </a:p>
          <a:p>
            <a:r>
              <a:rPr lang="en-US" dirty="0">
                <a:solidFill>
                  <a:schemeClr val="accent6">
                    <a:lumMod val="75000"/>
                  </a:schemeClr>
                </a:solidFill>
              </a:rPr>
              <a:t>	</a:t>
            </a:r>
            <a:endParaRPr lang="en-IN" dirty="0">
              <a:solidFill>
                <a:schemeClr val="accent6">
                  <a:lumMod val="75000"/>
                </a:schemeClr>
              </a:solidFill>
            </a:endParaRPr>
          </a:p>
        </p:txBody>
      </p:sp>
      <p:sp>
        <p:nvSpPr>
          <p:cNvPr id="6" name="Rectangle 5"/>
          <p:cNvSpPr/>
          <p:nvPr/>
        </p:nvSpPr>
        <p:spPr>
          <a:xfrm>
            <a:off x="5226996" y="1951034"/>
            <a:ext cx="6096000" cy="1200329"/>
          </a:xfrm>
          <a:prstGeom prst="rect">
            <a:avLst/>
          </a:prstGeom>
        </p:spPr>
        <p:txBody>
          <a:bodyPr>
            <a:spAutoFit/>
          </a:bodyPr>
          <a:lstStyle/>
          <a:p>
            <a:r>
              <a:rPr lang="en-US" dirty="0">
                <a:solidFill>
                  <a:schemeClr val="accent6">
                    <a:lumMod val="75000"/>
                  </a:schemeClr>
                </a:solidFill>
              </a:rPr>
              <a:t>	&lt;body&gt;</a:t>
            </a:r>
          </a:p>
          <a:p>
            <a:r>
              <a:rPr lang="en-US" dirty="0">
                <a:solidFill>
                  <a:schemeClr val="accent6">
                    <a:lumMod val="75000"/>
                  </a:schemeClr>
                </a:solidFill>
              </a:rPr>
              <a:t>		&lt;a </a:t>
            </a:r>
            <a:r>
              <a:rPr lang="en-US" dirty="0" err="1">
                <a:solidFill>
                  <a:schemeClr val="accent6">
                    <a:lumMod val="75000"/>
                  </a:schemeClr>
                </a:solidFill>
              </a:rPr>
              <a:t>href</a:t>
            </a:r>
            <a:r>
              <a:rPr lang="en-US" dirty="0">
                <a:solidFill>
                  <a:schemeClr val="accent6">
                    <a:lumMod val="75000"/>
                  </a:schemeClr>
                </a:solidFill>
              </a:rPr>
              <a:t>=“#”&gt;This is a link&lt;/a&gt;	</a:t>
            </a:r>
          </a:p>
          <a:p>
            <a:r>
              <a:rPr lang="en-US" dirty="0">
                <a:solidFill>
                  <a:schemeClr val="accent6">
                    <a:lumMod val="75000"/>
                  </a:schemeClr>
                </a:solidFill>
              </a:rPr>
              <a:t>	&lt;/body&gt;</a:t>
            </a:r>
          </a:p>
          <a:p>
            <a:r>
              <a:rPr lang="en-US" dirty="0">
                <a:solidFill>
                  <a:schemeClr val="accent6">
                    <a:lumMod val="75000"/>
                  </a:schemeClr>
                </a:solidFill>
              </a:rPr>
              <a:t>&lt;/html&gt;</a:t>
            </a:r>
            <a:endParaRPr lang="en-IN" dirty="0">
              <a:solidFill>
                <a:schemeClr val="accent6">
                  <a:lumMod val="75000"/>
                </a:schemeClr>
              </a:solidFill>
            </a:endParaRPr>
          </a:p>
        </p:txBody>
      </p:sp>
      <p:pic>
        <p:nvPicPr>
          <p:cNvPr id="7" name="Picture 6"/>
          <p:cNvPicPr>
            <a:picLocks noChangeAspect="1"/>
          </p:cNvPicPr>
          <p:nvPr/>
        </p:nvPicPr>
        <p:blipFill>
          <a:blip r:embed="rId2"/>
          <a:stretch>
            <a:fillRect/>
          </a:stretch>
        </p:blipFill>
        <p:spPr>
          <a:xfrm>
            <a:off x="9313221" y="1284284"/>
            <a:ext cx="2009775" cy="666750"/>
          </a:xfrm>
          <a:prstGeom prst="rect">
            <a:avLst/>
          </a:prstGeom>
          <a:ln w="19050">
            <a:solidFill>
              <a:schemeClr val="tx1"/>
            </a:solidFill>
          </a:ln>
        </p:spPr>
      </p:pic>
      <p:sp>
        <p:nvSpPr>
          <p:cNvPr id="8" name="Rectangle 7"/>
          <p:cNvSpPr/>
          <p:nvPr/>
        </p:nvSpPr>
        <p:spPr>
          <a:xfrm>
            <a:off x="4186137" y="4934804"/>
            <a:ext cx="8109592" cy="369332"/>
          </a:xfrm>
          <a:prstGeom prst="rect">
            <a:avLst/>
          </a:prstGeom>
        </p:spPr>
        <p:txBody>
          <a:bodyPr wrap="none">
            <a:spAutoFit/>
          </a:bodyPr>
          <a:lstStyle/>
          <a:p>
            <a:r>
              <a:rPr lang="en-US" b="1" dirty="0">
                <a:solidFill>
                  <a:schemeClr val="accent6">
                    <a:lumMod val="75000"/>
                  </a:schemeClr>
                </a:solidFill>
              </a:rPr>
              <a:t>Read More on this link: https://www.w3schools.com/css/css_pseudo_classes.asp</a:t>
            </a:r>
          </a:p>
        </p:txBody>
      </p:sp>
    </p:spTree>
    <p:extLst>
      <p:ext uri="{BB962C8B-B14F-4D97-AF65-F5344CB8AC3E}">
        <p14:creationId xmlns:p14="http://schemas.microsoft.com/office/powerpoint/2010/main" val="3805775673"/>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Animations</a:t>
            </a:r>
            <a:br>
              <a:rPr lang="en-US" dirty="0"/>
            </a:br>
            <a:endParaRPr lang="en-US" dirty="0"/>
          </a:p>
        </p:txBody>
      </p:sp>
      <p:sp>
        <p:nvSpPr>
          <p:cNvPr id="4" name="Content Placeholder 3"/>
          <p:cNvSpPr>
            <a:spLocks noGrp="1"/>
          </p:cNvSpPr>
          <p:nvPr>
            <p:ph idx="1"/>
          </p:nvPr>
        </p:nvSpPr>
        <p:spPr/>
        <p:txBody>
          <a:bodyPr>
            <a:normAutofit/>
          </a:bodyPr>
          <a:lstStyle/>
          <a:p>
            <a:r>
              <a:rPr lang="en-US" dirty="0"/>
              <a:t>CSS allows animation of HTML elements without using JavaScript or Flash!</a:t>
            </a:r>
          </a:p>
          <a:p>
            <a:endParaRPr lang="en-US" dirty="0"/>
          </a:p>
          <a:p>
            <a:r>
              <a:rPr lang="en-US" dirty="0"/>
              <a:t>    @</a:t>
            </a:r>
            <a:r>
              <a:rPr lang="en-US" dirty="0" err="1"/>
              <a:t>keyframes</a:t>
            </a:r>
            <a:endParaRPr lang="en-US" dirty="0"/>
          </a:p>
          <a:p>
            <a:r>
              <a:rPr lang="en-US" dirty="0"/>
              <a:t>    animation-name</a:t>
            </a:r>
          </a:p>
          <a:p>
            <a:r>
              <a:rPr lang="en-US" dirty="0"/>
              <a:t>    animation-duration</a:t>
            </a:r>
          </a:p>
          <a:p>
            <a:r>
              <a:rPr lang="en-US" dirty="0"/>
              <a:t>    animation-delay</a:t>
            </a:r>
          </a:p>
          <a:p>
            <a:r>
              <a:rPr lang="en-US" dirty="0"/>
              <a:t>    animation-iteration-count</a:t>
            </a:r>
          </a:p>
          <a:p>
            <a:r>
              <a:rPr lang="en-US" dirty="0"/>
              <a:t>    animation-direction</a:t>
            </a:r>
          </a:p>
          <a:p>
            <a:r>
              <a:rPr lang="en-US" dirty="0"/>
              <a:t>    animation-timing-function</a:t>
            </a:r>
          </a:p>
          <a:p>
            <a:r>
              <a:rPr lang="en-US" dirty="0"/>
              <a:t>    animation</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190</a:t>
            </a:fld>
            <a:endParaRPr lang="en-IN"/>
          </a:p>
        </p:txBody>
      </p:sp>
    </p:spTree>
    <p:extLst>
      <p:ext uri="{BB962C8B-B14F-4D97-AF65-F5344CB8AC3E}">
        <p14:creationId xmlns:p14="http://schemas.microsoft.com/office/powerpoint/2010/main" val="1765465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85000" lnSpcReduction="10000"/>
          </a:bodyPr>
          <a:lstStyle/>
          <a:p>
            <a:r>
              <a:rPr lang="en-US" b="1" dirty="0"/>
              <a:t>What are CSS Animations?</a:t>
            </a:r>
          </a:p>
          <a:p>
            <a:r>
              <a:rPr lang="en-US" dirty="0"/>
              <a:t>An animation lets an element gradually change from one style to another.</a:t>
            </a:r>
          </a:p>
          <a:p>
            <a:r>
              <a:rPr lang="en-US" dirty="0"/>
              <a:t>You can change as many CSS properties you want, as many times as you want.</a:t>
            </a:r>
          </a:p>
          <a:p>
            <a:r>
              <a:rPr lang="en-US" dirty="0"/>
              <a:t>To use CSS animation, you must first specify some </a:t>
            </a:r>
            <a:r>
              <a:rPr lang="en-US" dirty="0" err="1"/>
              <a:t>keyframes</a:t>
            </a:r>
            <a:r>
              <a:rPr lang="en-US" dirty="0"/>
              <a:t> for the animation.</a:t>
            </a:r>
          </a:p>
          <a:p>
            <a:r>
              <a:rPr lang="en-US" dirty="0" err="1"/>
              <a:t>Keyframes</a:t>
            </a:r>
            <a:r>
              <a:rPr lang="en-US" dirty="0"/>
              <a:t> hold what styles the element will have at certain times.</a:t>
            </a:r>
          </a:p>
          <a:p>
            <a:endParaRPr lang="en-US" dirty="0"/>
          </a:p>
          <a:p>
            <a:r>
              <a:rPr lang="en-US" b="1" dirty="0"/>
              <a:t>The @</a:t>
            </a:r>
            <a:r>
              <a:rPr lang="en-US" b="1" dirty="0" err="1"/>
              <a:t>keyframes</a:t>
            </a:r>
            <a:r>
              <a:rPr lang="en-US" b="1" dirty="0"/>
              <a:t> Rule:</a:t>
            </a:r>
          </a:p>
          <a:p>
            <a:endParaRPr lang="en-US" b="1" dirty="0"/>
          </a:p>
          <a:p>
            <a:r>
              <a:rPr lang="en-US" dirty="0"/>
              <a:t>When you specify CSS styles inside the @</a:t>
            </a:r>
            <a:r>
              <a:rPr lang="en-US" dirty="0" err="1"/>
              <a:t>keyframes</a:t>
            </a:r>
            <a:r>
              <a:rPr lang="en-US" dirty="0"/>
              <a:t> rule, the animation will gradually change from the current style to the new style at certain times.</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191</a:t>
            </a:fld>
            <a:endParaRPr lang="en-IN" dirty="0"/>
          </a:p>
        </p:txBody>
      </p:sp>
    </p:spTree>
    <p:extLst>
      <p:ext uri="{BB962C8B-B14F-4D97-AF65-F5344CB8AC3E}">
        <p14:creationId xmlns:p14="http://schemas.microsoft.com/office/powerpoint/2010/main" val="316683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Animations</a:t>
            </a:r>
          </a:p>
        </p:txBody>
      </p:sp>
      <p:sp>
        <p:nvSpPr>
          <p:cNvPr id="3" name="Content Placeholder 2"/>
          <p:cNvSpPr>
            <a:spLocks noGrp="1"/>
          </p:cNvSpPr>
          <p:nvPr>
            <p:ph idx="1"/>
          </p:nvPr>
        </p:nvSpPr>
        <p:spPr/>
        <p:txBody>
          <a:bodyPr>
            <a:noAutofit/>
          </a:bodyPr>
          <a:lstStyle/>
          <a:p>
            <a:pPr>
              <a:lnSpc>
                <a:spcPct val="100000"/>
              </a:lnSpc>
            </a:pPr>
            <a:r>
              <a:rPr lang="en-US" sz="1800" dirty="0"/>
              <a:t>To get an animation to work, you must bind the animation to an element.</a:t>
            </a:r>
          </a:p>
          <a:p>
            <a:pPr>
              <a:lnSpc>
                <a:spcPct val="100000"/>
              </a:lnSpc>
            </a:pPr>
            <a:endParaRPr lang="en-US" sz="1800" dirty="0"/>
          </a:p>
          <a:p>
            <a:pPr>
              <a:lnSpc>
                <a:spcPct val="100000"/>
              </a:lnSpc>
            </a:pPr>
            <a:r>
              <a:rPr lang="en-US" sz="1800" dirty="0"/>
              <a:t>The following example binds the "example" animation to the &lt;div&gt; element. The animation will last for 4 seconds, and it will gradually change the background-color of the &lt;div&gt; element from "red" to "yellow“.</a:t>
            </a:r>
          </a:p>
          <a:p>
            <a:pPr>
              <a:lnSpc>
                <a:spcPct val="100000"/>
              </a:lnSpc>
            </a:pPr>
            <a:endParaRPr lang="en-US" sz="1800" dirty="0"/>
          </a:p>
          <a:p>
            <a:pPr>
              <a:lnSpc>
                <a:spcPct val="100000"/>
              </a:lnSpc>
            </a:pPr>
            <a:r>
              <a:rPr lang="en-US" sz="1800" b="1" dirty="0"/>
              <a:t>Note: The animation-duration property defines how long an animation should take to complete. If the animation-duration property is not specified, no animation will occur, because the default value is 0s (0 seconds). </a:t>
            </a:r>
          </a:p>
          <a:p>
            <a:pPr>
              <a:lnSpc>
                <a:spcPct val="100000"/>
              </a:lnSpc>
            </a:pPr>
            <a:endParaRPr lang="en-US" sz="1800" b="1" dirty="0"/>
          </a:p>
          <a:p>
            <a:pPr>
              <a:lnSpc>
                <a:spcPct val="100000"/>
              </a:lnSpc>
            </a:pPr>
            <a:r>
              <a:rPr lang="en-US" sz="1800" dirty="0"/>
              <a:t>In the example above we have specified when the style will change by using the keywords "from" and "to" (which represents 0% (start) and 100% (complete)).</a:t>
            </a:r>
          </a:p>
          <a:p>
            <a:pPr>
              <a:lnSpc>
                <a:spcPct val="100000"/>
              </a:lnSpc>
            </a:pPr>
            <a:endParaRPr lang="en-US" sz="1800" dirty="0"/>
          </a:p>
          <a:p>
            <a:pPr>
              <a:lnSpc>
                <a:spcPct val="100000"/>
              </a:lnSpc>
            </a:pPr>
            <a:r>
              <a:rPr lang="en-US" sz="1800" dirty="0"/>
              <a:t>It is also possible to use percent. By using percent, you can add as many style changes as you like.</a:t>
            </a:r>
          </a:p>
          <a:p>
            <a:pPr marL="0" indent="0">
              <a:lnSpc>
                <a:spcPct val="100000"/>
              </a:lnSpc>
              <a:buNone/>
            </a:pPr>
            <a:endParaRPr lang="en-US" sz="1800" dirty="0"/>
          </a:p>
          <a:p>
            <a:pPr>
              <a:lnSpc>
                <a:spcPct val="100000"/>
              </a:lnSpc>
            </a:pPr>
            <a:r>
              <a:rPr lang="en-US" sz="1800" dirty="0"/>
              <a:t>The following example will change the background-color of the &lt;div&gt; element when the animation is 25% complete, 50% complete, and again when the animation is 100% complete:</a:t>
            </a:r>
          </a:p>
          <a:p>
            <a:pPr>
              <a:lnSpc>
                <a:spcPct val="100000"/>
              </a:lnSpc>
            </a:pPr>
            <a:endParaRPr lang="en-US" sz="1800"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192</a:t>
            </a:fld>
            <a:endParaRPr lang="en-IN" dirty="0"/>
          </a:p>
        </p:txBody>
      </p:sp>
    </p:spTree>
    <p:extLst>
      <p:ext uri="{BB962C8B-B14F-4D97-AF65-F5344CB8AC3E}">
        <p14:creationId xmlns:p14="http://schemas.microsoft.com/office/powerpoint/2010/main" val="4056656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193</a:t>
            </a:fld>
            <a:endParaRPr lang="en-IN" dirty="0"/>
          </a:p>
        </p:txBody>
      </p:sp>
      <p:sp>
        <p:nvSpPr>
          <p:cNvPr id="5" name="Rectangle 4"/>
          <p:cNvSpPr/>
          <p:nvPr/>
        </p:nvSpPr>
        <p:spPr>
          <a:xfrm>
            <a:off x="241160" y="335846"/>
            <a:ext cx="8902840"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keyframes</a:t>
            </a:r>
            <a:r>
              <a:rPr lang="en-US" dirty="0">
                <a:solidFill>
                  <a:schemeClr val="accent6">
                    <a:lumMod val="75000"/>
                  </a:schemeClr>
                </a:solidFill>
                <a:latin typeface="Cambria" panose="02040503050406030204" pitchFamily="18" charset="0"/>
                <a:ea typeface="Cambria" panose="02040503050406030204" pitchFamily="18" charset="0"/>
              </a:rPr>
              <a:t> example {</a:t>
            </a:r>
          </a:p>
          <a:p>
            <a:pPr lvl="3"/>
            <a:r>
              <a:rPr lang="en-US" dirty="0">
                <a:solidFill>
                  <a:schemeClr val="accent6">
                    <a:lumMod val="75000"/>
                  </a:schemeClr>
                </a:solidFill>
                <a:latin typeface="Cambria" panose="02040503050406030204" pitchFamily="18" charset="0"/>
                <a:ea typeface="Cambria" panose="02040503050406030204" pitchFamily="18" charset="0"/>
              </a:rPr>
              <a:t>  from {background-color: red;}</a:t>
            </a:r>
          </a:p>
          <a:p>
            <a:pPr lvl="3"/>
            <a:r>
              <a:rPr lang="en-US" dirty="0">
                <a:solidFill>
                  <a:schemeClr val="accent6">
                    <a:lumMod val="75000"/>
                  </a:schemeClr>
                </a:solidFill>
                <a:latin typeface="Cambria" panose="02040503050406030204" pitchFamily="18" charset="0"/>
                <a:ea typeface="Cambria" panose="02040503050406030204" pitchFamily="18" charset="0"/>
              </a:rPr>
              <a:t>  to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&lt;div&gt;&lt;/div&gt;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8298392" y="335846"/>
            <a:ext cx="1590675" cy="1495425"/>
          </a:xfrm>
          <a:prstGeom prst="rect">
            <a:avLst/>
          </a:prstGeom>
          <a:ln w="28575">
            <a:solidFill>
              <a:schemeClr val="tx1"/>
            </a:solidFill>
          </a:ln>
        </p:spPr>
      </p:pic>
    </p:spTree>
    <p:extLst>
      <p:ext uri="{BB962C8B-B14F-4D97-AF65-F5344CB8AC3E}">
        <p14:creationId xmlns:p14="http://schemas.microsoft.com/office/powerpoint/2010/main" val="2439413120"/>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194</a:t>
            </a:fld>
            <a:endParaRPr lang="en-IN" dirty="0"/>
          </a:p>
        </p:txBody>
      </p:sp>
      <p:sp>
        <p:nvSpPr>
          <p:cNvPr id="5" name="Rectangle 4"/>
          <p:cNvSpPr/>
          <p:nvPr/>
        </p:nvSpPr>
        <p:spPr>
          <a:xfrm>
            <a:off x="271305" y="121943"/>
            <a:ext cx="8902840"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keyframes</a:t>
            </a:r>
            <a:r>
              <a:rPr lang="en-US" dirty="0">
                <a:solidFill>
                  <a:schemeClr val="accent6">
                    <a:lumMod val="75000"/>
                  </a:schemeClr>
                </a:solidFill>
                <a:latin typeface="Cambria" panose="02040503050406030204" pitchFamily="18" charset="0"/>
                <a:ea typeface="Cambria" panose="02040503050406030204" pitchFamily="18" charset="0"/>
              </a:rPr>
              <a:t> example {</a:t>
            </a:r>
          </a:p>
          <a:p>
            <a:pPr lvl="3"/>
            <a:r>
              <a:rPr lang="en-US" dirty="0">
                <a:solidFill>
                  <a:schemeClr val="accent6">
                    <a:lumMod val="75000"/>
                  </a:schemeClr>
                </a:solidFill>
                <a:latin typeface="Cambria" panose="02040503050406030204" pitchFamily="18" charset="0"/>
                <a:ea typeface="Cambria" panose="02040503050406030204" pitchFamily="18" charset="0"/>
              </a:rPr>
              <a:t>  0%   {background-color: red;}</a:t>
            </a:r>
          </a:p>
          <a:p>
            <a:pPr lvl="3"/>
            <a:r>
              <a:rPr lang="en-US" dirty="0">
                <a:solidFill>
                  <a:schemeClr val="accent6">
                    <a:lumMod val="75000"/>
                  </a:schemeClr>
                </a:solidFill>
                <a:latin typeface="Cambria" panose="02040503050406030204" pitchFamily="18" charset="0"/>
                <a:ea typeface="Cambria" panose="02040503050406030204" pitchFamily="18" charset="0"/>
              </a:rPr>
              <a:t>  25%  {background-color: yellow;}</a:t>
            </a:r>
          </a:p>
          <a:p>
            <a:pPr lvl="3"/>
            <a:r>
              <a:rPr lang="en-US" dirty="0">
                <a:solidFill>
                  <a:schemeClr val="accent6">
                    <a:lumMod val="75000"/>
                  </a:schemeClr>
                </a:solidFill>
                <a:latin typeface="Cambria" panose="02040503050406030204" pitchFamily="18" charset="0"/>
                <a:ea typeface="Cambria" panose="02040503050406030204" pitchFamily="18" charset="0"/>
              </a:rPr>
              <a:t>  50%  {background-color: blue;}</a:t>
            </a:r>
          </a:p>
          <a:p>
            <a:pPr lvl="3"/>
            <a:r>
              <a:rPr lang="en-US" dirty="0">
                <a:solidFill>
                  <a:schemeClr val="accent6">
                    <a:lumMod val="75000"/>
                  </a:schemeClr>
                </a:solidFill>
                <a:latin typeface="Cambria" panose="02040503050406030204" pitchFamily="18" charset="0"/>
                <a:ea typeface="Cambria" panose="02040503050406030204" pitchFamily="18" charset="0"/>
              </a:rPr>
              <a:t>  100% {background-color: green;}</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&lt;div&gt;&lt;/div&gt;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8298392" y="335846"/>
            <a:ext cx="1590675" cy="1495425"/>
          </a:xfrm>
          <a:prstGeom prst="rect">
            <a:avLst/>
          </a:prstGeom>
          <a:ln w="28575">
            <a:solidFill>
              <a:schemeClr val="tx1"/>
            </a:solidFill>
          </a:ln>
        </p:spPr>
      </p:pic>
    </p:spTree>
    <p:extLst>
      <p:ext uri="{BB962C8B-B14F-4D97-AF65-F5344CB8AC3E}">
        <p14:creationId xmlns:p14="http://schemas.microsoft.com/office/powerpoint/2010/main" val="2219388194"/>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195</a:t>
            </a:fld>
            <a:endParaRPr lang="en-IN"/>
          </a:p>
        </p:txBody>
      </p:sp>
      <p:sp>
        <p:nvSpPr>
          <p:cNvPr id="3" name="Rectangle 2"/>
          <p:cNvSpPr/>
          <p:nvPr/>
        </p:nvSpPr>
        <p:spPr>
          <a:xfrm>
            <a:off x="133978" y="75587"/>
            <a:ext cx="12031084" cy="646331"/>
          </a:xfrm>
          <a:prstGeom prst="rect">
            <a:avLst/>
          </a:prstGeom>
        </p:spPr>
        <p:txBody>
          <a:bodyPr wrap="square">
            <a:spAutoFit/>
          </a:bodyPr>
          <a:lstStyle/>
          <a:p>
            <a:r>
              <a:rPr lang="en-US" dirty="0">
                <a:latin typeface="Cambria" panose="02040503050406030204" pitchFamily="18" charset="0"/>
                <a:ea typeface="Cambria" panose="02040503050406030204" pitchFamily="18" charset="0"/>
              </a:rPr>
              <a:t>The following example will change both the background-color and the position of the &lt;div&gt; element when the animation is 25% complete, 50% complete, and again when the animation is 100% complete:</a:t>
            </a:r>
          </a:p>
        </p:txBody>
      </p:sp>
      <p:sp>
        <p:nvSpPr>
          <p:cNvPr id="4" name="Rectangle 3"/>
          <p:cNvSpPr/>
          <p:nvPr/>
        </p:nvSpPr>
        <p:spPr>
          <a:xfrm>
            <a:off x="133978" y="721918"/>
            <a:ext cx="8842549" cy="6186309"/>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pPr lvl="2"/>
            <a:r>
              <a:rPr lang="en-US" sz="1600" dirty="0">
                <a:solidFill>
                  <a:schemeClr val="accent6">
                    <a:lumMod val="75000"/>
                  </a:schemeClr>
                </a:solidFill>
                <a:latin typeface="Cambria" panose="02040503050406030204" pitchFamily="18" charset="0"/>
                <a:ea typeface="Cambria" panose="02040503050406030204" pitchFamily="18" charset="0"/>
              </a:rPr>
              <a:t>&lt;style&gt; </a:t>
            </a:r>
          </a:p>
          <a:p>
            <a:pPr lvl="3"/>
            <a:r>
              <a:rPr lang="en-US" sz="1600" dirty="0">
                <a:solidFill>
                  <a:schemeClr val="accent6">
                    <a:lumMod val="75000"/>
                  </a:schemeClr>
                </a:solidFill>
                <a:latin typeface="Cambria" panose="02040503050406030204" pitchFamily="18" charset="0"/>
                <a:ea typeface="Cambria" panose="02040503050406030204" pitchFamily="18" charset="0"/>
              </a:rPr>
              <a:t>div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sz="1600"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r>
              <a:rPr lang="en-US" sz="1600" dirty="0" err="1">
                <a:solidFill>
                  <a:schemeClr val="accent6">
                    <a:lumMod val="75000"/>
                  </a:schemeClr>
                </a:solidFill>
                <a:latin typeface="Cambria" panose="02040503050406030204" pitchFamily="18" charset="0"/>
                <a:ea typeface="Cambria" panose="02040503050406030204" pitchFamily="18" charset="0"/>
              </a:rPr>
              <a:t>keyframes</a:t>
            </a:r>
            <a:r>
              <a:rPr lang="en-US" sz="1600" dirty="0">
                <a:solidFill>
                  <a:schemeClr val="accent6">
                    <a:lumMod val="75000"/>
                  </a:schemeClr>
                </a:solidFill>
                <a:latin typeface="Cambria" panose="02040503050406030204" pitchFamily="18" charset="0"/>
                <a:ea typeface="Cambria" panose="02040503050406030204" pitchFamily="18" charset="0"/>
              </a:rPr>
              <a:t> example {</a:t>
            </a:r>
          </a:p>
          <a:p>
            <a:pPr lvl="3"/>
            <a:r>
              <a:rPr lang="en-US" sz="1600" dirty="0">
                <a:solidFill>
                  <a:schemeClr val="accent6">
                    <a:lumMod val="75000"/>
                  </a:schemeClr>
                </a:solidFill>
                <a:latin typeface="Cambria" panose="02040503050406030204" pitchFamily="18" charset="0"/>
                <a:ea typeface="Cambria" panose="02040503050406030204" pitchFamily="18" charset="0"/>
              </a:rPr>
              <a:t>  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25%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background-color:yellow</a:t>
            </a:r>
            <a:r>
              <a:rPr lang="en-US" sz="1600" dirty="0">
                <a:solidFill>
                  <a:schemeClr val="accent6">
                    <a:lumMod val="75000"/>
                  </a:schemeClr>
                </a:solidFill>
                <a:latin typeface="Cambria" panose="02040503050406030204" pitchFamily="18" charset="0"/>
                <a:ea typeface="Cambria" panose="02040503050406030204" pitchFamily="18" charset="0"/>
              </a:rPr>
              <a:t>; left:200px;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50%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background-color:blue</a:t>
            </a:r>
            <a:r>
              <a:rPr lang="en-US" sz="1600" dirty="0">
                <a:solidFill>
                  <a:schemeClr val="accent6">
                    <a:lumMod val="75000"/>
                  </a:schemeClr>
                </a:solidFill>
                <a:latin typeface="Cambria" panose="02040503050406030204" pitchFamily="18" charset="0"/>
                <a:ea typeface="Cambria" panose="02040503050406030204" pitchFamily="18" charset="0"/>
              </a:rPr>
              <a:t>; left:200px;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75%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background-color:green</a:t>
            </a:r>
            <a:r>
              <a:rPr lang="en-US" sz="1600" dirty="0">
                <a:solidFill>
                  <a:schemeClr val="accent6">
                    <a:lumMod val="75000"/>
                  </a:schemeClr>
                </a:solidFill>
                <a:latin typeface="Cambria" panose="02040503050406030204" pitchFamily="18" charset="0"/>
                <a:ea typeface="Cambria" panose="02040503050406030204" pitchFamily="18" charset="0"/>
              </a:rPr>
              <a:t>; left:0px;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100%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		&lt;div&gt;&lt;/div&gt;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7836168" y="1368249"/>
            <a:ext cx="1590675" cy="1495425"/>
          </a:xfrm>
          <a:prstGeom prst="rect">
            <a:avLst/>
          </a:prstGeom>
          <a:ln w="28575">
            <a:solidFill>
              <a:schemeClr val="tx1"/>
            </a:solidFill>
          </a:ln>
        </p:spPr>
      </p:pic>
    </p:spTree>
    <p:extLst>
      <p:ext uri="{BB962C8B-B14F-4D97-AF65-F5344CB8AC3E}">
        <p14:creationId xmlns:p14="http://schemas.microsoft.com/office/powerpoint/2010/main" val="262544856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Delay an Animation</a:t>
            </a:r>
            <a:br>
              <a:rPr lang="en-US" dirty="0"/>
            </a:br>
            <a:endParaRPr lang="en-US" dirty="0"/>
          </a:p>
        </p:txBody>
      </p:sp>
      <p:sp>
        <p:nvSpPr>
          <p:cNvPr id="3" name="Content Placeholder 2"/>
          <p:cNvSpPr>
            <a:spLocks noGrp="1"/>
          </p:cNvSpPr>
          <p:nvPr>
            <p:ph idx="1"/>
          </p:nvPr>
        </p:nvSpPr>
        <p:spPr/>
        <p:txBody>
          <a:bodyPr/>
          <a:lstStyle/>
          <a:p>
            <a:r>
              <a:rPr lang="en-US" dirty="0"/>
              <a:t>The animation-delay property specifies a delay for the start of an animation.</a:t>
            </a:r>
          </a:p>
          <a:p>
            <a:r>
              <a:rPr lang="en-US" dirty="0"/>
              <a:t>The following example has a 2 seconds delay before starting the animation.</a:t>
            </a:r>
          </a:p>
          <a:p>
            <a:r>
              <a:rPr lang="en-US" dirty="0"/>
              <a:t>Negative values are also allowed. If using negative values, the animation will start as if it had already been playing for N seconds.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196</a:t>
            </a:fld>
            <a:endParaRPr lang="en-IN" dirty="0"/>
          </a:p>
        </p:txBody>
      </p:sp>
    </p:spTree>
    <p:extLst>
      <p:ext uri="{BB962C8B-B14F-4D97-AF65-F5344CB8AC3E}">
        <p14:creationId xmlns:p14="http://schemas.microsoft.com/office/powerpoint/2010/main" val="30718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197</a:t>
            </a:fld>
            <a:endParaRPr lang="en-IN"/>
          </a:p>
        </p:txBody>
      </p:sp>
      <p:sp>
        <p:nvSpPr>
          <p:cNvPr id="4" name="Rectangle 3"/>
          <p:cNvSpPr/>
          <p:nvPr/>
        </p:nvSpPr>
        <p:spPr>
          <a:xfrm>
            <a:off x="254558" y="179307"/>
            <a:ext cx="8842549" cy="6247864"/>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pPr lvl="2"/>
            <a:r>
              <a:rPr lang="en-US" sz="1600" dirty="0">
                <a:solidFill>
                  <a:schemeClr val="accent6">
                    <a:lumMod val="75000"/>
                  </a:schemeClr>
                </a:solidFill>
                <a:latin typeface="Cambria" panose="02040503050406030204" pitchFamily="18" charset="0"/>
                <a:ea typeface="Cambria" panose="02040503050406030204" pitchFamily="18" charset="0"/>
              </a:rPr>
              <a:t>&lt;style&gt; </a:t>
            </a:r>
          </a:p>
          <a:p>
            <a:pPr lvl="3"/>
            <a:r>
              <a:rPr lang="en-US" sz="1600" dirty="0">
                <a:solidFill>
                  <a:schemeClr val="accent6">
                    <a:lumMod val="75000"/>
                  </a:schemeClr>
                </a:solidFill>
                <a:latin typeface="Cambria" panose="02040503050406030204" pitchFamily="18" charset="0"/>
                <a:ea typeface="Cambria" panose="02040503050406030204" pitchFamily="18" charset="0"/>
              </a:rPr>
              <a:t>div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sz="1600"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animation-delay: 2s;</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r>
              <a:rPr lang="en-US" sz="1600" dirty="0" err="1">
                <a:solidFill>
                  <a:schemeClr val="accent6">
                    <a:lumMod val="75000"/>
                  </a:schemeClr>
                </a:solidFill>
                <a:latin typeface="Cambria" panose="02040503050406030204" pitchFamily="18" charset="0"/>
                <a:ea typeface="Cambria" panose="02040503050406030204" pitchFamily="18" charset="0"/>
              </a:rPr>
              <a:t>keyframes</a:t>
            </a:r>
            <a:r>
              <a:rPr lang="en-US" sz="1600" dirty="0">
                <a:solidFill>
                  <a:schemeClr val="accent6">
                    <a:lumMod val="75000"/>
                  </a:schemeClr>
                </a:solidFill>
                <a:latin typeface="Cambria" panose="02040503050406030204" pitchFamily="18" charset="0"/>
                <a:ea typeface="Cambria" panose="02040503050406030204" pitchFamily="18" charset="0"/>
              </a:rPr>
              <a:t> example {</a:t>
            </a:r>
          </a:p>
          <a:p>
            <a:pPr lvl="3"/>
            <a:r>
              <a:rPr lang="en-US" sz="1600" dirty="0">
                <a:solidFill>
                  <a:schemeClr val="accent6">
                    <a:lumMod val="75000"/>
                  </a:schemeClr>
                </a:solidFill>
                <a:latin typeface="Cambria" panose="02040503050406030204" pitchFamily="18" charset="0"/>
                <a:ea typeface="Cambria" panose="02040503050406030204" pitchFamily="18" charset="0"/>
              </a:rPr>
              <a:t>  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25%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background-color:yellow</a:t>
            </a:r>
            <a:r>
              <a:rPr lang="en-US" sz="1600" dirty="0">
                <a:solidFill>
                  <a:schemeClr val="accent6">
                    <a:lumMod val="75000"/>
                  </a:schemeClr>
                </a:solidFill>
                <a:latin typeface="Cambria" panose="02040503050406030204" pitchFamily="18" charset="0"/>
                <a:ea typeface="Cambria" panose="02040503050406030204" pitchFamily="18" charset="0"/>
              </a:rPr>
              <a:t>; left:200px;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50%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background-color:blue</a:t>
            </a:r>
            <a:r>
              <a:rPr lang="en-US" sz="1600" dirty="0">
                <a:solidFill>
                  <a:schemeClr val="accent6">
                    <a:lumMod val="75000"/>
                  </a:schemeClr>
                </a:solidFill>
                <a:latin typeface="Cambria" panose="02040503050406030204" pitchFamily="18" charset="0"/>
                <a:ea typeface="Cambria" panose="02040503050406030204" pitchFamily="18" charset="0"/>
              </a:rPr>
              <a:t>; left:200px;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75%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background-color:green</a:t>
            </a:r>
            <a:r>
              <a:rPr lang="en-US" sz="1600" dirty="0">
                <a:solidFill>
                  <a:schemeClr val="accent6">
                    <a:lumMod val="75000"/>
                  </a:schemeClr>
                </a:solidFill>
                <a:latin typeface="Cambria" panose="02040503050406030204" pitchFamily="18" charset="0"/>
                <a:ea typeface="Cambria" panose="02040503050406030204" pitchFamily="18" charset="0"/>
              </a:rPr>
              <a:t>; left:0px;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100%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		&lt;div&gt;&lt;/div&gt;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7836168" y="1368249"/>
            <a:ext cx="1590675" cy="1495425"/>
          </a:xfrm>
          <a:prstGeom prst="rect">
            <a:avLst/>
          </a:prstGeom>
          <a:ln w="28575">
            <a:solidFill>
              <a:schemeClr val="tx1"/>
            </a:solidFill>
          </a:ln>
        </p:spPr>
      </p:pic>
    </p:spTree>
    <p:extLst>
      <p:ext uri="{BB962C8B-B14F-4D97-AF65-F5344CB8AC3E}">
        <p14:creationId xmlns:p14="http://schemas.microsoft.com/office/powerpoint/2010/main" val="267171039"/>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How Many Times an Animation Should Run</a:t>
            </a:r>
            <a:br>
              <a:rPr lang="en-US" dirty="0"/>
            </a:br>
            <a:endParaRPr lang="en-US" dirty="0"/>
          </a:p>
        </p:txBody>
      </p:sp>
      <p:sp>
        <p:nvSpPr>
          <p:cNvPr id="3" name="Content Placeholder 2"/>
          <p:cNvSpPr>
            <a:spLocks noGrp="1"/>
          </p:cNvSpPr>
          <p:nvPr>
            <p:ph idx="1"/>
          </p:nvPr>
        </p:nvSpPr>
        <p:spPr/>
        <p:txBody>
          <a:bodyPr/>
          <a:lstStyle/>
          <a:p>
            <a:r>
              <a:rPr lang="en-US" dirty="0"/>
              <a:t>The animation-iteration-count property specifies the number of times an animation should run.</a:t>
            </a:r>
          </a:p>
          <a:p>
            <a:r>
              <a:rPr lang="en-US" dirty="0"/>
              <a:t>The following example will run the animation 3 times before it stops.</a:t>
            </a:r>
          </a:p>
          <a:p>
            <a:r>
              <a:rPr lang="en-US" dirty="0"/>
              <a:t>uses the value "infinite" to make the animation continue for ever</a:t>
            </a:r>
          </a:p>
        </p:txBody>
      </p:sp>
      <p:sp>
        <p:nvSpPr>
          <p:cNvPr id="4" name="Slide Number Placeholder 3"/>
          <p:cNvSpPr>
            <a:spLocks noGrp="1"/>
          </p:cNvSpPr>
          <p:nvPr>
            <p:ph type="sldNum" sz="quarter" idx="12"/>
          </p:nvPr>
        </p:nvSpPr>
        <p:spPr/>
        <p:txBody>
          <a:bodyPr/>
          <a:lstStyle/>
          <a:p>
            <a:fld id="{9C11CE39-2868-44A2-A0C6-827D458F7A8B}" type="slidenum">
              <a:rPr lang="en-IN" smtClean="0"/>
              <a:pPr/>
              <a:t>198</a:t>
            </a:fld>
            <a:endParaRPr lang="en-IN" dirty="0"/>
          </a:p>
        </p:txBody>
      </p:sp>
    </p:spTree>
    <p:extLst>
      <p:ext uri="{BB962C8B-B14F-4D97-AF65-F5344CB8AC3E}">
        <p14:creationId xmlns:p14="http://schemas.microsoft.com/office/powerpoint/2010/main" val="172000782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199</a:t>
            </a:fld>
            <a:endParaRPr lang="en-IN"/>
          </a:p>
        </p:txBody>
      </p:sp>
      <p:sp>
        <p:nvSpPr>
          <p:cNvPr id="4" name="Rectangle 3"/>
          <p:cNvSpPr/>
          <p:nvPr/>
        </p:nvSpPr>
        <p:spPr>
          <a:xfrm>
            <a:off x="254558" y="179307"/>
            <a:ext cx="8842549" cy="6247864"/>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pPr lvl="2"/>
            <a:r>
              <a:rPr lang="en-US" sz="1600" dirty="0">
                <a:solidFill>
                  <a:schemeClr val="accent6">
                    <a:lumMod val="75000"/>
                  </a:schemeClr>
                </a:solidFill>
                <a:latin typeface="Cambria" panose="02040503050406030204" pitchFamily="18" charset="0"/>
                <a:ea typeface="Cambria" panose="02040503050406030204" pitchFamily="18" charset="0"/>
              </a:rPr>
              <a:t>&lt;style&gt; </a:t>
            </a:r>
          </a:p>
          <a:p>
            <a:pPr lvl="3"/>
            <a:r>
              <a:rPr lang="en-US" sz="1600" dirty="0">
                <a:solidFill>
                  <a:schemeClr val="accent6">
                    <a:lumMod val="75000"/>
                  </a:schemeClr>
                </a:solidFill>
                <a:latin typeface="Cambria" panose="02040503050406030204" pitchFamily="18" charset="0"/>
                <a:ea typeface="Cambria" panose="02040503050406030204" pitchFamily="18" charset="0"/>
              </a:rPr>
              <a:t>div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sz="1600"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animation-iteration-count: 3;  /*infinite value can be used*/</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r>
              <a:rPr lang="en-US" sz="1600" dirty="0" err="1">
                <a:solidFill>
                  <a:schemeClr val="accent6">
                    <a:lumMod val="75000"/>
                  </a:schemeClr>
                </a:solidFill>
                <a:latin typeface="Cambria" panose="02040503050406030204" pitchFamily="18" charset="0"/>
                <a:ea typeface="Cambria" panose="02040503050406030204" pitchFamily="18" charset="0"/>
              </a:rPr>
              <a:t>keyframes</a:t>
            </a:r>
            <a:r>
              <a:rPr lang="en-US" sz="1600" dirty="0">
                <a:solidFill>
                  <a:schemeClr val="accent6">
                    <a:lumMod val="75000"/>
                  </a:schemeClr>
                </a:solidFill>
                <a:latin typeface="Cambria" panose="02040503050406030204" pitchFamily="18" charset="0"/>
                <a:ea typeface="Cambria" panose="02040503050406030204" pitchFamily="18" charset="0"/>
              </a:rPr>
              <a:t> example {</a:t>
            </a:r>
          </a:p>
          <a:p>
            <a:pPr lvl="3"/>
            <a:r>
              <a:rPr lang="en-US" sz="1600" dirty="0">
                <a:solidFill>
                  <a:schemeClr val="accent6">
                    <a:lumMod val="75000"/>
                  </a:schemeClr>
                </a:solidFill>
                <a:latin typeface="Cambria" panose="02040503050406030204" pitchFamily="18" charset="0"/>
                <a:ea typeface="Cambria" panose="02040503050406030204" pitchFamily="18" charset="0"/>
              </a:rPr>
              <a:t>  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25%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background-color:yellow</a:t>
            </a:r>
            <a:r>
              <a:rPr lang="en-US" sz="1600" dirty="0">
                <a:solidFill>
                  <a:schemeClr val="accent6">
                    <a:lumMod val="75000"/>
                  </a:schemeClr>
                </a:solidFill>
                <a:latin typeface="Cambria" panose="02040503050406030204" pitchFamily="18" charset="0"/>
                <a:ea typeface="Cambria" panose="02040503050406030204" pitchFamily="18" charset="0"/>
              </a:rPr>
              <a:t>; left:200px;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50%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background-color:blue</a:t>
            </a:r>
            <a:r>
              <a:rPr lang="en-US" sz="1600" dirty="0">
                <a:solidFill>
                  <a:schemeClr val="accent6">
                    <a:lumMod val="75000"/>
                  </a:schemeClr>
                </a:solidFill>
                <a:latin typeface="Cambria" panose="02040503050406030204" pitchFamily="18" charset="0"/>
                <a:ea typeface="Cambria" panose="02040503050406030204" pitchFamily="18" charset="0"/>
              </a:rPr>
              <a:t>; left:200px;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75%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background-color:green</a:t>
            </a:r>
            <a:r>
              <a:rPr lang="en-US" sz="1600" dirty="0">
                <a:solidFill>
                  <a:schemeClr val="accent6">
                    <a:lumMod val="75000"/>
                  </a:schemeClr>
                </a:solidFill>
                <a:latin typeface="Cambria" panose="02040503050406030204" pitchFamily="18" charset="0"/>
                <a:ea typeface="Cambria" panose="02040503050406030204" pitchFamily="18" charset="0"/>
              </a:rPr>
              <a:t>; left:0px;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100%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		&lt;div&gt;&lt;/div&gt;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7836168" y="1368249"/>
            <a:ext cx="1590675" cy="1495425"/>
          </a:xfrm>
          <a:prstGeom prst="rect">
            <a:avLst/>
          </a:prstGeom>
          <a:ln w="28575">
            <a:solidFill>
              <a:schemeClr val="tx1"/>
            </a:solidFill>
          </a:ln>
        </p:spPr>
      </p:pic>
    </p:spTree>
    <p:extLst>
      <p:ext uri="{BB962C8B-B14F-4D97-AF65-F5344CB8AC3E}">
        <p14:creationId xmlns:p14="http://schemas.microsoft.com/office/powerpoint/2010/main" val="1661563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Outlines</a:t>
            </a:r>
          </a:p>
        </p:txBody>
      </p:sp>
      <p:sp>
        <p:nvSpPr>
          <p:cNvPr id="3" name="Content Placeholder 2"/>
          <p:cNvSpPr>
            <a:spLocks noGrp="1"/>
          </p:cNvSpPr>
          <p:nvPr>
            <p:ph idx="1"/>
          </p:nvPr>
        </p:nvSpPr>
        <p:spPr/>
        <p:txBody>
          <a:bodyPr>
            <a:normAutofit fontScale="92500" lnSpcReduction="20000"/>
          </a:bodyPr>
          <a:lstStyle/>
          <a:p>
            <a:r>
              <a:rPr lang="en-US" dirty="0"/>
              <a:t>Introduction, </a:t>
            </a:r>
          </a:p>
          <a:p>
            <a:r>
              <a:rPr lang="en-US" dirty="0"/>
              <a:t>Selectors (basic, pseudo class, pseudo element), </a:t>
            </a:r>
          </a:p>
          <a:p>
            <a:r>
              <a:rPr lang="en-US" dirty="0"/>
              <a:t>Box Model, </a:t>
            </a:r>
          </a:p>
          <a:p>
            <a:r>
              <a:rPr lang="en-US" dirty="0"/>
              <a:t>Backgrounds and Borders, </a:t>
            </a:r>
          </a:p>
          <a:p>
            <a:r>
              <a:rPr lang="en-US" dirty="0"/>
              <a:t>Text Effects, </a:t>
            </a:r>
          </a:p>
          <a:p>
            <a:r>
              <a:rPr lang="en-US" dirty="0"/>
              <a:t>2D/3D Transformations, </a:t>
            </a:r>
          </a:p>
          <a:p>
            <a:r>
              <a:rPr lang="en-US" dirty="0"/>
              <a:t>Transitions, </a:t>
            </a:r>
          </a:p>
          <a:p>
            <a:r>
              <a:rPr lang="en-US" dirty="0"/>
              <a:t>Images, </a:t>
            </a:r>
          </a:p>
          <a:p>
            <a:r>
              <a:rPr lang="en-US" dirty="0"/>
              <a:t>Positioning, </a:t>
            </a:r>
          </a:p>
          <a:p>
            <a:r>
              <a:rPr lang="en-US" dirty="0"/>
              <a:t>Animations, </a:t>
            </a:r>
          </a:p>
          <a:p>
            <a:r>
              <a:rPr lang="en-US" dirty="0"/>
              <a:t>Flex, </a:t>
            </a:r>
          </a:p>
          <a:p>
            <a:r>
              <a:rPr lang="en-US" dirty="0"/>
              <a:t>Multiple Column Layout, </a:t>
            </a:r>
          </a:p>
          <a:p>
            <a:r>
              <a:rPr lang="en-US" dirty="0"/>
              <a:t>Media Queries, </a:t>
            </a:r>
          </a:p>
          <a:p>
            <a:r>
              <a:rPr lang="en-US" dirty="0"/>
              <a:t>User Interface 	</a:t>
            </a:r>
          </a:p>
        </p:txBody>
      </p:sp>
      <p:sp>
        <p:nvSpPr>
          <p:cNvPr id="4" name="Slide Number Placeholder 3"/>
          <p:cNvSpPr>
            <a:spLocks noGrp="1"/>
          </p:cNvSpPr>
          <p:nvPr>
            <p:ph type="sldNum" sz="quarter" idx="12"/>
          </p:nvPr>
        </p:nvSpPr>
        <p:spPr/>
        <p:txBody>
          <a:bodyPr/>
          <a:lstStyle/>
          <a:p>
            <a:fld id="{9C11CE39-2868-44A2-A0C6-827D458F7A8B}" type="slidenum">
              <a:rPr lang="en-IN" sz="2400" smtClean="0">
                <a:latin typeface="Cambria" panose="02040503050406030204" pitchFamily="18" charset="0"/>
                <a:ea typeface="Cambria" panose="02040503050406030204" pitchFamily="18" charset="0"/>
              </a:rPr>
              <a:pPr/>
              <a:t>2</a:t>
            </a:fld>
            <a:endParaRPr lang="en-IN"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17346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a:t>CSS Pseudo-elements</a:t>
            </a:r>
            <a:br>
              <a:rPr lang="en-US" b="1" dirty="0"/>
            </a:br>
            <a:endParaRPr lang="en-US" dirty="0"/>
          </a:p>
        </p:txBody>
      </p:sp>
      <p:sp>
        <p:nvSpPr>
          <p:cNvPr id="4" name="Content Placeholder 3"/>
          <p:cNvSpPr>
            <a:spLocks noGrp="1"/>
          </p:cNvSpPr>
          <p:nvPr>
            <p:ph idx="1"/>
          </p:nvPr>
        </p:nvSpPr>
        <p:spPr/>
        <p:txBody>
          <a:bodyPr/>
          <a:lstStyle/>
          <a:p>
            <a:r>
              <a:rPr lang="en-US" dirty="0"/>
              <a:t>A CSS pseudo-element is used to style specified parts of an element.</a:t>
            </a:r>
          </a:p>
          <a:p>
            <a:r>
              <a:rPr lang="en-US" dirty="0"/>
              <a:t>For example, it can be used to:</a:t>
            </a:r>
          </a:p>
          <a:p>
            <a:r>
              <a:rPr lang="en-US" dirty="0"/>
              <a:t>Style the first letter, or line, of an element</a:t>
            </a:r>
          </a:p>
          <a:p>
            <a:r>
              <a:rPr lang="en-US" dirty="0"/>
              <a:t> Insert content before, or after, the content of an element.</a:t>
            </a:r>
          </a:p>
          <a:p>
            <a:r>
              <a:rPr lang="en-US" b="1" dirty="0"/>
              <a:t>Syntax:</a:t>
            </a:r>
          </a:p>
          <a:p>
            <a:r>
              <a:rPr lang="en-US" b="1" dirty="0">
                <a:solidFill>
                  <a:schemeClr val="accent6">
                    <a:lumMod val="75000"/>
                  </a:schemeClr>
                </a:solidFill>
              </a:rPr>
              <a:t>selector::pseudo-element {</a:t>
            </a:r>
          </a:p>
          <a:p>
            <a:r>
              <a:rPr lang="en-US" b="1" dirty="0">
                <a:solidFill>
                  <a:schemeClr val="accent6">
                    <a:lumMod val="75000"/>
                  </a:schemeClr>
                </a:solidFill>
              </a:rPr>
              <a:t>  property: value;</a:t>
            </a:r>
          </a:p>
          <a:p>
            <a:r>
              <a:rPr lang="en-US" b="1" dirty="0">
                <a:solidFill>
                  <a:schemeClr val="accent6">
                    <a:lumMod val="75000"/>
                  </a:schemeClr>
                </a:solidFill>
              </a:rPr>
              <a:t>}</a:t>
            </a:r>
            <a:endParaRPr lang="en-US" b="1"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20</a:t>
            </a:fld>
            <a:endParaRPr lang="en-IN"/>
          </a:p>
        </p:txBody>
      </p:sp>
    </p:spTree>
    <p:extLst>
      <p:ext uri="{BB962C8B-B14F-4D97-AF65-F5344CB8AC3E}">
        <p14:creationId xmlns:p14="http://schemas.microsoft.com/office/powerpoint/2010/main" val="3487160009"/>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Animation in Reverse Direction or Alternate Cycles</a:t>
            </a:r>
            <a:br>
              <a:rPr lang="en-US" dirty="0"/>
            </a:br>
            <a:endParaRPr lang="en-US" dirty="0"/>
          </a:p>
        </p:txBody>
      </p:sp>
      <p:sp>
        <p:nvSpPr>
          <p:cNvPr id="3" name="Content Placeholder 2"/>
          <p:cNvSpPr>
            <a:spLocks noGrp="1"/>
          </p:cNvSpPr>
          <p:nvPr>
            <p:ph idx="1"/>
          </p:nvPr>
        </p:nvSpPr>
        <p:spPr/>
        <p:txBody>
          <a:bodyPr>
            <a:normAutofit fontScale="85000" lnSpcReduction="10000"/>
          </a:bodyPr>
          <a:lstStyle/>
          <a:p>
            <a:r>
              <a:rPr lang="en-US" b="1" dirty="0"/>
              <a:t>Run Animation in Reverse Direction or Alternate Cycles</a:t>
            </a:r>
          </a:p>
          <a:p>
            <a:endParaRPr lang="en-US" dirty="0"/>
          </a:p>
          <a:p>
            <a:r>
              <a:rPr lang="en-US" dirty="0"/>
              <a:t>The animation-direction property specifies whether an animation should be played forwards, backwards or in alternate cycles.</a:t>
            </a:r>
          </a:p>
          <a:p>
            <a:pPr marL="0" indent="0">
              <a:buNone/>
            </a:pPr>
            <a:endParaRPr lang="en-US" dirty="0"/>
          </a:p>
          <a:p>
            <a:r>
              <a:rPr lang="en-US" dirty="0"/>
              <a:t>The animation-direction property can have the following values:</a:t>
            </a:r>
          </a:p>
          <a:p>
            <a:r>
              <a:rPr lang="en-US" b="1" dirty="0"/>
              <a:t>normal</a:t>
            </a:r>
            <a:r>
              <a:rPr lang="en-US" dirty="0"/>
              <a:t> - The animation is played as normal (forwards). This is default</a:t>
            </a:r>
          </a:p>
          <a:p>
            <a:r>
              <a:rPr lang="en-US" b="1" dirty="0"/>
              <a:t>reverse</a:t>
            </a:r>
            <a:r>
              <a:rPr lang="en-US" dirty="0"/>
              <a:t> - The animation is played in reverse direction (backwards)</a:t>
            </a:r>
          </a:p>
          <a:p>
            <a:r>
              <a:rPr lang="en-US" b="1" dirty="0"/>
              <a:t>alternate</a:t>
            </a:r>
            <a:r>
              <a:rPr lang="en-US" dirty="0"/>
              <a:t> - The animation is played forwards first, then backwards</a:t>
            </a:r>
          </a:p>
          <a:p>
            <a:r>
              <a:rPr lang="en-US" b="1" dirty="0"/>
              <a:t>alternate-reverse</a:t>
            </a:r>
            <a:r>
              <a:rPr lang="en-US" dirty="0"/>
              <a:t> - The animation is played backwards first, then forwards</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200</a:t>
            </a:fld>
            <a:endParaRPr lang="en-IN" dirty="0"/>
          </a:p>
        </p:txBody>
      </p:sp>
    </p:spTree>
    <p:extLst>
      <p:ext uri="{BB962C8B-B14F-4D97-AF65-F5344CB8AC3E}">
        <p14:creationId xmlns:p14="http://schemas.microsoft.com/office/powerpoint/2010/main" val="881012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201</a:t>
            </a:fld>
            <a:endParaRPr lang="en-IN"/>
          </a:p>
        </p:txBody>
      </p:sp>
      <p:sp>
        <p:nvSpPr>
          <p:cNvPr id="4" name="Rectangle 3"/>
          <p:cNvSpPr/>
          <p:nvPr/>
        </p:nvSpPr>
        <p:spPr>
          <a:xfrm>
            <a:off x="254558" y="179307"/>
            <a:ext cx="8842549" cy="6247864"/>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pPr lvl="2"/>
            <a:r>
              <a:rPr lang="en-US" sz="1600" dirty="0">
                <a:solidFill>
                  <a:schemeClr val="accent6">
                    <a:lumMod val="75000"/>
                  </a:schemeClr>
                </a:solidFill>
                <a:latin typeface="Cambria" panose="02040503050406030204" pitchFamily="18" charset="0"/>
                <a:ea typeface="Cambria" panose="02040503050406030204" pitchFamily="18" charset="0"/>
              </a:rPr>
              <a:t>&lt;style&gt; </a:t>
            </a:r>
          </a:p>
          <a:p>
            <a:pPr lvl="3"/>
            <a:r>
              <a:rPr lang="en-US" sz="1600" dirty="0">
                <a:solidFill>
                  <a:schemeClr val="accent6">
                    <a:lumMod val="75000"/>
                  </a:schemeClr>
                </a:solidFill>
                <a:latin typeface="Cambria" panose="02040503050406030204" pitchFamily="18" charset="0"/>
                <a:ea typeface="Cambria" panose="02040503050406030204" pitchFamily="18" charset="0"/>
              </a:rPr>
              <a:t>div {</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sz="1600"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animation-name: example;</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animation-duration: 4s;</a:t>
            </a:r>
          </a:p>
          <a:p>
            <a:pPr lvl="3"/>
            <a:r>
              <a:rPr lang="en-US" sz="1600" dirty="0">
                <a:solidFill>
                  <a:schemeClr val="accent6">
                    <a:lumMod val="75000"/>
                  </a:schemeClr>
                </a:solidFill>
                <a:latin typeface="Cambria" panose="02040503050406030204" pitchFamily="18" charset="0"/>
                <a:ea typeface="Cambria" panose="02040503050406030204" pitchFamily="18" charset="0"/>
              </a:rPr>
              <a:t> animation-direction: reverse;</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p>
          <a:p>
            <a:pPr lvl="3"/>
            <a:r>
              <a:rPr lang="en-US" sz="1600" dirty="0">
                <a:solidFill>
                  <a:schemeClr val="accent6">
                    <a:lumMod val="75000"/>
                  </a:schemeClr>
                </a:solidFill>
                <a:latin typeface="Cambria" panose="02040503050406030204" pitchFamily="18" charset="0"/>
                <a:ea typeface="Cambria" panose="02040503050406030204" pitchFamily="18" charset="0"/>
              </a:rPr>
              <a:t>@</a:t>
            </a:r>
            <a:r>
              <a:rPr lang="en-US" sz="1600" dirty="0" err="1">
                <a:solidFill>
                  <a:schemeClr val="accent6">
                    <a:lumMod val="75000"/>
                  </a:schemeClr>
                </a:solidFill>
                <a:latin typeface="Cambria" panose="02040503050406030204" pitchFamily="18" charset="0"/>
                <a:ea typeface="Cambria" panose="02040503050406030204" pitchFamily="18" charset="0"/>
              </a:rPr>
              <a:t>keyframes</a:t>
            </a:r>
            <a:r>
              <a:rPr lang="en-US" sz="1600" dirty="0">
                <a:solidFill>
                  <a:schemeClr val="accent6">
                    <a:lumMod val="75000"/>
                  </a:schemeClr>
                </a:solidFill>
                <a:latin typeface="Cambria" panose="02040503050406030204" pitchFamily="18" charset="0"/>
                <a:ea typeface="Cambria" panose="02040503050406030204" pitchFamily="18" charset="0"/>
              </a:rPr>
              <a:t> example {</a:t>
            </a:r>
          </a:p>
          <a:p>
            <a:pPr lvl="3"/>
            <a:r>
              <a:rPr lang="en-US" sz="1600" dirty="0">
                <a:solidFill>
                  <a:schemeClr val="accent6">
                    <a:lumMod val="75000"/>
                  </a:schemeClr>
                </a:solidFill>
                <a:latin typeface="Cambria" panose="02040503050406030204" pitchFamily="18" charset="0"/>
                <a:ea typeface="Cambria" panose="02040503050406030204" pitchFamily="18" charset="0"/>
              </a:rPr>
              <a:t>  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25%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background-color:yellow</a:t>
            </a:r>
            <a:r>
              <a:rPr lang="en-US" sz="1600" dirty="0">
                <a:solidFill>
                  <a:schemeClr val="accent6">
                    <a:lumMod val="75000"/>
                  </a:schemeClr>
                </a:solidFill>
                <a:latin typeface="Cambria" panose="02040503050406030204" pitchFamily="18" charset="0"/>
                <a:ea typeface="Cambria" panose="02040503050406030204" pitchFamily="18" charset="0"/>
              </a:rPr>
              <a:t>; left:200px;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  50%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background-color:blue</a:t>
            </a:r>
            <a:r>
              <a:rPr lang="en-US" sz="1600" dirty="0">
                <a:solidFill>
                  <a:schemeClr val="accent6">
                    <a:lumMod val="75000"/>
                  </a:schemeClr>
                </a:solidFill>
                <a:latin typeface="Cambria" panose="02040503050406030204" pitchFamily="18" charset="0"/>
                <a:ea typeface="Cambria" panose="02040503050406030204" pitchFamily="18" charset="0"/>
              </a:rPr>
              <a:t>; left:200px;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75%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background-color:green</a:t>
            </a:r>
            <a:r>
              <a:rPr lang="en-US" sz="1600" dirty="0">
                <a:solidFill>
                  <a:schemeClr val="accent6">
                    <a:lumMod val="75000"/>
                  </a:schemeClr>
                </a:solidFill>
                <a:latin typeface="Cambria" panose="02040503050406030204" pitchFamily="18" charset="0"/>
                <a:ea typeface="Cambria" panose="02040503050406030204" pitchFamily="18" charset="0"/>
              </a:rPr>
              <a:t>; left:0px; top:200px;}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100% {</a:t>
            </a:r>
            <a:r>
              <a:rPr lang="en-US" sz="1600" dirty="0" err="1">
                <a:solidFill>
                  <a:schemeClr val="accent6">
                    <a:lumMod val="75000"/>
                  </a:schemeClr>
                </a:solidFill>
                <a:latin typeface="Cambria" panose="02040503050406030204" pitchFamily="18" charset="0"/>
                <a:ea typeface="Cambria" panose="02040503050406030204" pitchFamily="18" charset="0"/>
              </a:rPr>
              <a:t>background-color:red</a:t>
            </a:r>
            <a:r>
              <a:rPr lang="en-US" sz="1600" dirty="0">
                <a:solidFill>
                  <a:schemeClr val="accent6">
                    <a:lumMod val="75000"/>
                  </a:schemeClr>
                </a:solidFill>
                <a:latin typeface="Cambria" panose="02040503050406030204" pitchFamily="18" charset="0"/>
                <a:ea typeface="Cambria" panose="02040503050406030204" pitchFamily="18" charset="0"/>
              </a:rPr>
              <a:t>; left:0px; top:0px;}</a:t>
            </a:r>
          </a:p>
          <a:p>
            <a:pPr lvl="3"/>
            <a:r>
              <a:rPr lang="en-US" sz="1600" dirty="0">
                <a:solidFill>
                  <a:schemeClr val="accent6">
                    <a:lumMod val="75000"/>
                  </a:schemeClr>
                </a:solidFill>
                <a:latin typeface="Cambria" panose="02040503050406030204" pitchFamily="18" charset="0"/>
                <a:ea typeface="Cambria" panose="02040503050406030204" pitchFamily="18" charset="0"/>
              </a:rPr>
              <a:t>}&lt;/style&gt;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		&lt;div&gt;&lt;/div&gt;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8235094" y="3488451"/>
            <a:ext cx="1590675" cy="1495425"/>
          </a:xfrm>
          <a:prstGeom prst="rect">
            <a:avLst/>
          </a:prstGeom>
          <a:ln w="28575">
            <a:solidFill>
              <a:schemeClr val="tx1"/>
            </a:solidFill>
          </a:ln>
        </p:spPr>
      </p:pic>
      <p:sp>
        <p:nvSpPr>
          <p:cNvPr id="3" name="Rectangle 2"/>
          <p:cNvSpPr/>
          <p:nvPr/>
        </p:nvSpPr>
        <p:spPr>
          <a:xfrm>
            <a:off x="6049107" y="5521146"/>
            <a:ext cx="6096000" cy="1200329"/>
          </a:xfrm>
          <a:prstGeom prst="rect">
            <a:avLst/>
          </a:prstGeom>
          <a:ln w="19050">
            <a:solidFill>
              <a:schemeClr val="tx1"/>
            </a:solidFill>
          </a:ln>
        </p:spPr>
        <p:txBody>
          <a:bodyPr>
            <a:spAutoFit/>
          </a:bodyPr>
          <a:lstStyle/>
          <a:p>
            <a:pPr algn="just"/>
            <a:r>
              <a:rPr lang="en-US" dirty="0">
                <a:latin typeface="Cambria" panose="02040503050406030204" pitchFamily="18" charset="0"/>
                <a:ea typeface="Cambria" panose="02040503050406030204" pitchFamily="18" charset="0"/>
              </a:rPr>
              <a:t>The animation-direction property specifies whether an animation should be played forwards, backwards or in alternate cycles. The following example will run the animation in reverse direction (backwards):</a:t>
            </a:r>
          </a:p>
        </p:txBody>
      </p:sp>
    </p:spTree>
    <p:extLst>
      <p:ext uri="{BB962C8B-B14F-4D97-AF65-F5344CB8AC3E}">
        <p14:creationId xmlns:p14="http://schemas.microsoft.com/office/powerpoint/2010/main" val="1558081142"/>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Specify the Speed Curve of the Animation</a:t>
            </a:r>
          </a:p>
        </p:txBody>
      </p:sp>
      <p:sp>
        <p:nvSpPr>
          <p:cNvPr id="3" name="Content Placeholder 2"/>
          <p:cNvSpPr>
            <a:spLocks noGrp="1"/>
          </p:cNvSpPr>
          <p:nvPr>
            <p:ph idx="1"/>
          </p:nvPr>
        </p:nvSpPr>
        <p:spPr/>
        <p:txBody>
          <a:bodyPr>
            <a:normAutofit fontScale="92500" lnSpcReduction="20000"/>
          </a:bodyPr>
          <a:lstStyle/>
          <a:p>
            <a:r>
              <a:rPr lang="en-US" dirty="0"/>
              <a:t>The animation-timing-function property specifies the speed curve of the animation.</a:t>
            </a:r>
          </a:p>
          <a:p>
            <a:endParaRPr lang="en-US" dirty="0"/>
          </a:p>
          <a:p>
            <a:r>
              <a:rPr lang="en-US" dirty="0"/>
              <a:t>The animation-timing-function property can have the following values:</a:t>
            </a:r>
          </a:p>
          <a:p>
            <a:r>
              <a:rPr lang="en-US" b="1" dirty="0"/>
              <a:t>ease</a:t>
            </a:r>
            <a:r>
              <a:rPr lang="en-US" dirty="0"/>
              <a:t> - Specifies an animation with a slow start, then fast, then end slowly (this is default)</a:t>
            </a:r>
          </a:p>
          <a:p>
            <a:r>
              <a:rPr lang="en-US" b="1" dirty="0"/>
              <a:t>linear</a:t>
            </a:r>
            <a:r>
              <a:rPr lang="en-US" dirty="0"/>
              <a:t> - Specifies an animation with the same speed from start to end</a:t>
            </a:r>
          </a:p>
          <a:p>
            <a:r>
              <a:rPr lang="en-US" b="1" dirty="0"/>
              <a:t>ease-in</a:t>
            </a:r>
            <a:r>
              <a:rPr lang="en-US" dirty="0"/>
              <a:t> - Specifies an animation with a slow start</a:t>
            </a:r>
          </a:p>
          <a:p>
            <a:r>
              <a:rPr lang="en-US" b="1" dirty="0"/>
              <a:t>ease-out</a:t>
            </a:r>
            <a:r>
              <a:rPr lang="en-US" dirty="0"/>
              <a:t> - Specifies an animation with a slow end</a:t>
            </a:r>
          </a:p>
          <a:p>
            <a:r>
              <a:rPr lang="en-US" b="1" dirty="0"/>
              <a:t>ease-in-out</a:t>
            </a:r>
            <a:r>
              <a:rPr lang="en-US" dirty="0"/>
              <a:t> - Specifies an animation with a slow start and end</a:t>
            </a:r>
          </a:p>
          <a:p>
            <a:r>
              <a:rPr lang="en-US" b="1" dirty="0"/>
              <a:t>cubic-</a:t>
            </a:r>
            <a:r>
              <a:rPr lang="en-US" b="1" dirty="0" err="1"/>
              <a:t>bezier</a:t>
            </a:r>
            <a:r>
              <a:rPr lang="en-US" b="1" dirty="0"/>
              <a:t>(</a:t>
            </a:r>
            <a:r>
              <a:rPr lang="en-US" b="1" dirty="0" err="1"/>
              <a:t>n,n,n,n</a:t>
            </a:r>
            <a:r>
              <a:rPr lang="en-US" dirty="0"/>
              <a:t>) - Lets you define your own values in a cubic-</a:t>
            </a:r>
            <a:r>
              <a:rPr lang="en-US" dirty="0" err="1"/>
              <a:t>bezier</a:t>
            </a:r>
            <a:r>
              <a:rPr lang="en-US" dirty="0"/>
              <a:t> function</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202</a:t>
            </a:fld>
            <a:endParaRPr lang="en-IN" dirty="0"/>
          </a:p>
        </p:txBody>
      </p:sp>
    </p:spTree>
    <p:extLst>
      <p:ext uri="{BB962C8B-B14F-4D97-AF65-F5344CB8AC3E}">
        <p14:creationId xmlns:p14="http://schemas.microsoft.com/office/powerpoint/2010/main" val="2296362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203</a:t>
            </a:fld>
            <a:endParaRPr lang="en-IN"/>
          </a:p>
        </p:txBody>
      </p:sp>
      <p:sp>
        <p:nvSpPr>
          <p:cNvPr id="3" name="Rectangle 2"/>
          <p:cNvSpPr/>
          <p:nvPr/>
        </p:nvSpPr>
        <p:spPr>
          <a:xfrm>
            <a:off x="0" y="-18832"/>
            <a:ext cx="9224387"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 </a:t>
            </a:r>
          </a:p>
          <a:p>
            <a:pPr lvl="3"/>
            <a:r>
              <a:rPr lang="en-US" dirty="0">
                <a:solidFill>
                  <a:schemeClr val="accent6">
                    <a:lumMod val="75000"/>
                  </a:schemeClr>
                </a:solidFill>
                <a:latin typeface="Cambria" panose="02040503050406030204" pitchFamily="18" charset="0"/>
                <a:ea typeface="Cambria" panose="02040503050406030204" pitchFamily="18" charset="0"/>
              </a:rPr>
              <a:t>div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50px;</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red;</a:t>
            </a:r>
          </a:p>
          <a:p>
            <a:pPr lvl="3"/>
            <a:r>
              <a:rPr lang="en-US" dirty="0">
                <a:solidFill>
                  <a:schemeClr val="accent6">
                    <a:lumMod val="75000"/>
                  </a:schemeClr>
                </a:solidFill>
                <a:latin typeface="Cambria" panose="02040503050406030204" pitchFamily="18" charset="0"/>
                <a:ea typeface="Cambria" panose="02040503050406030204" pitchFamily="18" charset="0"/>
              </a:rPr>
              <a:t>  font-weight: bold;</a:t>
            </a:r>
          </a:p>
          <a:p>
            <a:pPr lvl="3"/>
            <a:r>
              <a:rPr lang="en-US" dirty="0">
                <a:solidFill>
                  <a:schemeClr val="accent6">
                    <a:lumMod val="75000"/>
                  </a:schemeClr>
                </a:solidFill>
                <a:latin typeface="Cambria" panose="02040503050406030204" pitchFamily="18" charset="0"/>
                <a:ea typeface="Cambria" panose="02040503050406030204" pitchFamily="18" charset="0"/>
              </a:rPr>
              <a:t>  position: relative;</a:t>
            </a:r>
          </a:p>
          <a:p>
            <a:pPr lvl="3"/>
            <a:r>
              <a:rPr lang="en-US" dirty="0">
                <a:solidFill>
                  <a:schemeClr val="accent6">
                    <a:lumMod val="75000"/>
                  </a:schemeClr>
                </a:solidFill>
                <a:latin typeface="Cambria" panose="02040503050406030204" pitchFamily="18" charset="0"/>
                <a:ea typeface="Cambria" panose="02040503050406030204" pitchFamily="18" charset="0"/>
              </a:rPr>
              <a:t>  animation: </a:t>
            </a:r>
            <a:r>
              <a:rPr lang="en-US" dirty="0" err="1">
                <a:solidFill>
                  <a:schemeClr val="accent6">
                    <a:lumMod val="75000"/>
                  </a:schemeClr>
                </a:solidFill>
                <a:latin typeface="Cambria" panose="02040503050406030204" pitchFamily="18" charset="0"/>
                <a:ea typeface="Cambria" panose="02040503050406030204" pitchFamily="18" charset="0"/>
              </a:rPr>
              <a:t>mymove</a:t>
            </a:r>
            <a:r>
              <a:rPr lang="en-US" dirty="0">
                <a:solidFill>
                  <a:schemeClr val="accent6">
                    <a:lumMod val="75000"/>
                  </a:schemeClr>
                </a:solidFill>
                <a:latin typeface="Cambria" panose="02040503050406030204" pitchFamily="18" charset="0"/>
                <a:ea typeface="Cambria" panose="02040503050406030204" pitchFamily="18" charset="0"/>
              </a:rPr>
              <a:t> 5s infinite;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#div1 {animation-timing-function: linear;}</a:t>
            </a:r>
          </a:p>
          <a:p>
            <a:pPr lvl="3"/>
            <a:r>
              <a:rPr lang="en-US" dirty="0">
                <a:solidFill>
                  <a:schemeClr val="accent6">
                    <a:lumMod val="75000"/>
                  </a:schemeClr>
                </a:solidFill>
                <a:latin typeface="Cambria" panose="02040503050406030204" pitchFamily="18" charset="0"/>
                <a:ea typeface="Cambria" panose="02040503050406030204" pitchFamily="18" charset="0"/>
              </a:rPr>
              <a:t>#div2 {animation-timing-function: ease;}</a:t>
            </a:r>
          </a:p>
          <a:p>
            <a:pPr lvl="3"/>
            <a:r>
              <a:rPr lang="en-US" dirty="0">
                <a:solidFill>
                  <a:schemeClr val="accent6">
                    <a:lumMod val="75000"/>
                  </a:schemeClr>
                </a:solidFill>
                <a:latin typeface="Cambria" panose="02040503050406030204" pitchFamily="18" charset="0"/>
                <a:ea typeface="Cambria" panose="02040503050406030204" pitchFamily="18" charset="0"/>
              </a:rPr>
              <a:t>#div3 {animation-timing-function: ease-in;}</a:t>
            </a:r>
          </a:p>
          <a:p>
            <a:pPr lvl="3"/>
            <a:r>
              <a:rPr lang="en-US" dirty="0">
                <a:solidFill>
                  <a:schemeClr val="accent6">
                    <a:lumMod val="75000"/>
                  </a:schemeClr>
                </a:solidFill>
                <a:latin typeface="Cambria" panose="02040503050406030204" pitchFamily="18" charset="0"/>
                <a:ea typeface="Cambria" panose="02040503050406030204" pitchFamily="18" charset="0"/>
              </a:rPr>
              <a:t>#div4 {animation-timing-function: ease-out;}</a:t>
            </a:r>
          </a:p>
          <a:p>
            <a:pPr lvl="3"/>
            <a:r>
              <a:rPr lang="en-US" dirty="0">
                <a:solidFill>
                  <a:schemeClr val="accent6">
                    <a:lumMod val="75000"/>
                  </a:schemeClr>
                </a:solidFill>
                <a:latin typeface="Cambria" panose="02040503050406030204" pitchFamily="18" charset="0"/>
                <a:ea typeface="Cambria" panose="02040503050406030204" pitchFamily="18" charset="0"/>
              </a:rPr>
              <a:t>#div5 {animation-timing-function: ease-in-out;}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a:t>
            </a:r>
            <a:r>
              <a:rPr lang="en-US" dirty="0" err="1">
                <a:solidFill>
                  <a:schemeClr val="accent6">
                    <a:lumMod val="75000"/>
                  </a:schemeClr>
                </a:solidFill>
                <a:latin typeface="Cambria" panose="02040503050406030204" pitchFamily="18" charset="0"/>
                <a:ea typeface="Cambria" panose="02040503050406030204" pitchFamily="18" charset="0"/>
              </a:rPr>
              <a:t>keyframes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mymove</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from {left: 0px;}</a:t>
            </a:r>
          </a:p>
          <a:p>
            <a:pPr lvl="3"/>
            <a:r>
              <a:rPr lang="en-US" dirty="0">
                <a:solidFill>
                  <a:schemeClr val="accent6">
                    <a:lumMod val="75000"/>
                  </a:schemeClr>
                </a:solidFill>
                <a:latin typeface="Cambria" panose="02040503050406030204" pitchFamily="18" charset="0"/>
                <a:ea typeface="Cambria" panose="02040503050406030204" pitchFamily="18" charset="0"/>
              </a:rPr>
              <a:t>  to {left: 300px;}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4" name="Rectangle 3"/>
          <p:cNvSpPr/>
          <p:nvPr/>
        </p:nvSpPr>
        <p:spPr>
          <a:xfrm>
            <a:off x="5791200" y="275216"/>
            <a:ext cx="6096000" cy="2308324"/>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id="div1"&gt;linear&lt;/div&gt;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id="div2"&gt;ease&lt;/div&gt;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id="div3"&gt;ease-in&lt;/div&gt;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id="div4"&gt;ease-out&lt;/div&gt;</a:t>
            </a:r>
          </a:p>
          <a:p>
            <a:pPr lvl="2"/>
            <a:r>
              <a:rPr lang="en-US" dirty="0">
                <a:solidFill>
                  <a:schemeClr val="accent6">
                    <a:lumMod val="75000"/>
                  </a:schemeClr>
                </a:solidFill>
                <a:latin typeface="Cambria" panose="02040503050406030204" pitchFamily="18" charset="0"/>
                <a:ea typeface="Cambria" panose="02040503050406030204" pitchFamily="18" charset="0"/>
              </a:rPr>
              <a:t>&lt;div id="div5"&gt;ease-in-out&lt;/div&gt;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5" name="Picture 4"/>
          <p:cNvPicPr>
            <a:picLocks noChangeAspect="1"/>
          </p:cNvPicPr>
          <p:nvPr/>
        </p:nvPicPr>
        <p:blipFill>
          <a:blip r:embed="rId2"/>
          <a:stretch>
            <a:fillRect/>
          </a:stretch>
        </p:blipFill>
        <p:spPr>
          <a:xfrm>
            <a:off x="6301154" y="2769732"/>
            <a:ext cx="5666433" cy="3400425"/>
          </a:xfrm>
          <a:prstGeom prst="rect">
            <a:avLst/>
          </a:prstGeom>
          <a:ln w="19050">
            <a:solidFill>
              <a:schemeClr val="tx1"/>
            </a:solidFill>
          </a:ln>
        </p:spPr>
      </p:pic>
    </p:spTree>
    <p:extLst>
      <p:ext uri="{BB962C8B-B14F-4D97-AF65-F5344CB8AC3E}">
        <p14:creationId xmlns:p14="http://schemas.microsoft.com/office/powerpoint/2010/main" val="133309310"/>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Animation Shorthand Property</a:t>
            </a:r>
            <a:br>
              <a:rPr lang="en-US" dirty="0"/>
            </a:br>
            <a:endParaRPr lang="en-US" dirty="0"/>
          </a:p>
        </p:txBody>
      </p:sp>
      <p:sp>
        <p:nvSpPr>
          <p:cNvPr id="3" name="Content Placeholder 2"/>
          <p:cNvSpPr>
            <a:spLocks noGrp="1"/>
          </p:cNvSpPr>
          <p:nvPr>
            <p:ph idx="1"/>
          </p:nvPr>
        </p:nvSpPr>
        <p:spPr/>
        <p:txBody>
          <a:bodyPr>
            <a:normAutofit fontScale="92500"/>
          </a:bodyPr>
          <a:lstStyle/>
          <a:p>
            <a:r>
              <a:rPr lang="en-US" dirty="0">
                <a:solidFill>
                  <a:schemeClr val="accent6">
                    <a:lumMod val="75000"/>
                  </a:schemeClr>
                </a:solidFill>
              </a:rPr>
              <a:t>div {</a:t>
            </a:r>
          </a:p>
          <a:p>
            <a:r>
              <a:rPr lang="en-US" dirty="0">
                <a:solidFill>
                  <a:schemeClr val="accent6">
                    <a:lumMod val="75000"/>
                  </a:schemeClr>
                </a:solidFill>
              </a:rPr>
              <a:t>  animation: example 5s linear 2s infinite alternate;</a:t>
            </a:r>
          </a:p>
          <a:p>
            <a:r>
              <a:rPr lang="en-US" dirty="0">
                <a:solidFill>
                  <a:schemeClr val="accent6">
                    <a:lumMod val="75000"/>
                  </a:schemeClr>
                </a:solidFill>
              </a:rPr>
              <a:t>}</a:t>
            </a:r>
          </a:p>
          <a:p>
            <a:endParaRPr lang="en-US" dirty="0">
              <a:solidFill>
                <a:schemeClr val="accent6">
                  <a:lumMod val="75000"/>
                </a:schemeClr>
              </a:solidFill>
            </a:endParaRPr>
          </a:p>
          <a:p>
            <a:r>
              <a:rPr lang="en-US" dirty="0">
                <a:solidFill>
                  <a:schemeClr val="accent6">
                    <a:lumMod val="75000"/>
                  </a:schemeClr>
                </a:solidFill>
              </a:rPr>
              <a:t>div {</a:t>
            </a:r>
          </a:p>
          <a:p>
            <a:r>
              <a:rPr lang="en-US" dirty="0">
                <a:solidFill>
                  <a:schemeClr val="accent6">
                    <a:lumMod val="75000"/>
                  </a:schemeClr>
                </a:solidFill>
              </a:rPr>
              <a:t>  animation-name: example;</a:t>
            </a:r>
          </a:p>
          <a:p>
            <a:r>
              <a:rPr lang="en-US" dirty="0">
                <a:solidFill>
                  <a:schemeClr val="accent6">
                    <a:lumMod val="75000"/>
                  </a:schemeClr>
                </a:solidFill>
              </a:rPr>
              <a:t>  animation-duration: 5s;</a:t>
            </a:r>
          </a:p>
          <a:p>
            <a:r>
              <a:rPr lang="en-US" dirty="0">
                <a:solidFill>
                  <a:schemeClr val="accent6">
                    <a:lumMod val="75000"/>
                  </a:schemeClr>
                </a:solidFill>
              </a:rPr>
              <a:t>  animation-timing-function: linear;</a:t>
            </a:r>
          </a:p>
          <a:p>
            <a:r>
              <a:rPr lang="en-US" dirty="0">
                <a:solidFill>
                  <a:schemeClr val="accent6">
                    <a:lumMod val="75000"/>
                  </a:schemeClr>
                </a:solidFill>
              </a:rPr>
              <a:t>  animation-delay: 2s;</a:t>
            </a:r>
          </a:p>
          <a:p>
            <a:r>
              <a:rPr lang="en-US" dirty="0">
                <a:solidFill>
                  <a:schemeClr val="accent6">
                    <a:lumMod val="75000"/>
                  </a:schemeClr>
                </a:solidFill>
              </a:rPr>
              <a:t>  animation-iteration-count: infinite;</a:t>
            </a:r>
          </a:p>
          <a:p>
            <a:r>
              <a:rPr lang="en-US" dirty="0">
                <a:solidFill>
                  <a:schemeClr val="accent6">
                    <a:lumMod val="75000"/>
                  </a:schemeClr>
                </a:solidFill>
              </a:rPr>
              <a:t>  animation-direction: alternate;</a:t>
            </a:r>
          </a:p>
          <a:p>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204</a:t>
            </a:fld>
            <a:endParaRPr lang="en-IN" dirty="0"/>
          </a:p>
        </p:txBody>
      </p:sp>
    </p:spTree>
    <p:extLst>
      <p:ext uri="{BB962C8B-B14F-4D97-AF65-F5344CB8AC3E}">
        <p14:creationId xmlns:p14="http://schemas.microsoft.com/office/powerpoint/2010/main" val="4197130934"/>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Display</a:t>
            </a:r>
            <a:br>
              <a:rPr lang="en-US" dirty="0"/>
            </a:br>
            <a:endParaRPr lang="en-IN" dirty="0"/>
          </a:p>
        </p:txBody>
      </p:sp>
      <p:sp>
        <p:nvSpPr>
          <p:cNvPr id="3" name="Content Placeholder 2"/>
          <p:cNvSpPr>
            <a:spLocks noGrp="1"/>
          </p:cNvSpPr>
          <p:nvPr>
            <p:ph idx="1"/>
          </p:nvPr>
        </p:nvSpPr>
        <p:spPr/>
        <p:txBody>
          <a:bodyPr>
            <a:normAutofit fontScale="70000" lnSpcReduction="20000"/>
          </a:bodyPr>
          <a:lstStyle/>
          <a:p>
            <a:r>
              <a:rPr lang="en-US" dirty="0">
                <a:solidFill>
                  <a:schemeClr val="tx1"/>
                </a:solidFill>
              </a:rPr>
              <a:t>The display property specifies the display behavior (the type of rendering box) of an element.</a:t>
            </a:r>
          </a:p>
          <a:p>
            <a:endParaRPr lang="en-US" dirty="0">
              <a:solidFill>
                <a:schemeClr val="tx1"/>
              </a:solidFill>
            </a:endParaRPr>
          </a:p>
          <a:p>
            <a:r>
              <a:rPr lang="en-US" b="1" dirty="0">
                <a:solidFill>
                  <a:schemeClr val="tx1"/>
                </a:solidFill>
              </a:rPr>
              <a:t>CSS Syntax</a:t>
            </a:r>
          </a:p>
          <a:p>
            <a:r>
              <a:rPr lang="en-US" b="1" dirty="0">
                <a:solidFill>
                  <a:schemeClr val="tx1"/>
                </a:solidFill>
              </a:rPr>
              <a:t>display: value;</a:t>
            </a:r>
          </a:p>
          <a:p>
            <a:endParaRPr lang="en-US" b="1" dirty="0">
              <a:solidFill>
                <a:schemeClr val="tx1"/>
              </a:solidFill>
            </a:endParaRPr>
          </a:p>
          <a:p>
            <a:r>
              <a:rPr lang="en-US" b="1" dirty="0">
                <a:solidFill>
                  <a:schemeClr val="tx1"/>
                </a:solidFill>
              </a:rPr>
              <a:t>Inline:</a:t>
            </a:r>
            <a:r>
              <a:rPr lang="en-US" dirty="0">
                <a:solidFill>
                  <a:schemeClr val="tx1"/>
                </a:solidFill>
              </a:rPr>
              <a:t> Displays an element as an inline element (like &lt;span&gt;). Any height and width properties will have no effect 	</a:t>
            </a:r>
          </a:p>
          <a:p>
            <a:r>
              <a:rPr lang="en-US" b="1" dirty="0">
                <a:solidFill>
                  <a:schemeClr val="tx1"/>
                </a:solidFill>
              </a:rPr>
              <a:t>block :</a:t>
            </a:r>
            <a:r>
              <a:rPr lang="en-US" dirty="0">
                <a:solidFill>
                  <a:schemeClr val="tx1"/>
                </a:solidFill>
              </a:rPr>
              <a:t>Displays an element as a block element (like &lt;p&gt;). It starts on a new line, and takes up the whole width</a:t>
            </a:r>
          </a:p>
          <a:p>
            <a:r>
              <a:rPr lang="en-US" b="1" dirty="0">
                <a:solidFill>
                  <a:schemeClr val="tx1"/>
                </a:solidFill>
              </a:rPr>
              <a:t>flex :</a:t>
            </a:r>
            <a:r>
              <a:rPr lang="en-US" dirty="0">
                <a:solidFill>
                  <a:schemeClr val="tx1"/>
                </a:solidFill>
              </a:rPr>
              <a:t>	Displays an element as a block-level flex container</a:t>
            </a:r>
          </a:p>
          <a:p>
            <a:r>
              <a:rPr lang="en-US" b="1" dirty="0">
                <a:solidFill>
                  <a:schemeClr val="tx1"/>
                </a:solidFill>
              </a:rPr>
              <a:t>inline-block:</a:t>
            </a:r>
            <a:r>
              <a:rPr lang="en-US" dirty="0">
                <a:solidFill>
                  <a:schemeClr val="tx1"/>
                </a:solidFill>
              </a:rPr>
              <a:t> Displays an element as an inline-level block container. The element itself is formatted as an inline element, but you can apply height and width values</a:t>
            </a:r>
          </a:p>
          <a:p>
            <a:r>
              <a:rPr lang="en-US" b="1" dirty="0">
                <a:solidFill>
                  <a:schemeClr val="tx1"/>
                </a:solidFill>
              </a:rPr>
              <a:t>none :</a:t>
            </a:r>
            <a:r>
              <a:rPr lang="en-US" dirty="0">
                <a:solidFill>
                  <a:schemeClr val="tx1"/>
                </a:solidFill>
              </a:rPr>
              <a:t>The element is completely removed 	</a:t>
            </a:r>
          </a:p>
          <a:p>
            <a:r>
              <a:rPr lang="en-US" b="1" dirty="0">
                <a:solidFill>
                  <a:schemeClr val="tx1"/>
                </a:solidFill>
              </a:rPr>
              <a:t>initial :</a:t>
            </a:r>
            <a:r>
              <a:rPr lang="en-US" dirty="0">
                <a:solidFill>
                  <a:schemeClr val="tx1"/>
                </a:solidFill>
              </a:rPr>
              <a:t>Sets this property to its default value.  	</a:t>
            </a:r>
          </a:p>
          <a:p>
            <a:r>
              <a:rPr lang="en-US" b="1" dirty="0">
                <a:solidFill>
                  <a:schemeClr val="tx1"/>
                </a:solidFill>
              </a:rPr>
              <a:t>Inherit:</a:t>
            </a:r>
            <a:r>
              <a:rPr lang="en-US" dirty="0">
                <a:solidFill>
                  <a:schemeClr val="tx1"/>
                </a:solidFill>
              </a:rPr>
              <a:t> Inherits this property from its parent element.</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205</a:t>
            </a:fld>
            <a:endParaRPr lang="en-IN" dirty="0"/>
          </a:p>
        </p:txBody>
      </p:sp>
    </p:spTree>
    <p:extLst>
      <p:ext uri="{BB962C8B-B14F-4D97-AF65-F5344CB8AC3E}">
        <p14:creationId xmlns:p14="http://schemas.microsoft.com/office/powerpoint/2010/main" val="1857537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202" y="295235"/>
            <a:ext cx="4521724"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span.a</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display: inline; /* the default for span */</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blue;  </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 </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err="1">
                <a:solidFill>
                  <a:schemeClr val="accent6">
                    <a:lumMod val="75000"/>
                  </a:schemeClr>
                </a:solidFill>
                <a:latin typeface="Cambria" panose="02040503050406030204" pitchFamily="18" charset="0"/>
                <a:ea typeface="Cambria" panose="02040503050406030204" pitchFamily="18" charset="0"/>
              </a:rPr>
              <a:t>span.b</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display: inline-block;</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blue;    </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 </a:t>
            </a:r>
          </a:p>
          <a:p>
            <a:pPr lvl="3"/>
            <a:r>
              <a:rPr lang="en-US" dirty="0">
                <a:solidFill>
                  <a:schemeClr val="accent6">
                    <a:lumMod val="75000"/>
                  </a:schemeClr>
                </a:solidFill>
                <a:latin typeface="Cambria" panose="02040503050406030204" pitchFamily="18" charset="0"/>
                <a:ea typeface="Cambria" panose="02040503050406030204" pitchFamily="18" charset="0"/>
              </a:rPr>
              <a:t>}</a:t>
            </a:r>
          </a:p>
        </p:txBody>
      </p:sp>
      <p:sp>
        <p:nvSpPr>
          <p:cNvPr id="3" name="Rectangle 2"/>
          <p:cNvSpPr/>
          <p:nvPr/>
        </p:nvSpPr>
        <p:spPr>
          <a:xfrm>
            <a:off x="5941628" y="295235"/>
            <a:ext cx="6096000" cy="5909310"/>
          </a:xfrm>
          <a:prstGeom prst="rect">
            <a:avLst/>
          </a:prstGeom>
        </p:spPr>
        <p:txBody>
          <a:bodyPr>
            <a:spAutoFit/>
          </a:bodyPr>
          <a:lstStyle/>
          <a:p>
            <a:pPr lvl="3"/>
            <a:r>
              <a:rPr lang="en-US" dirty="0" err="1">
                <a:solidFill>
                  <a:schemeClr val="accent6">
                    <a:lumMod val="75000"/>
                  </a:schemeClr>
                </a:solidFill>
                <a:latin typeface="Cambria" panose="02040503050406030204" pitchFamily="18" charset="0"/>
                <a:ea typeface="Cambria" panose="02040503050406030204" pitchFamily="18" charset="0"/>
              </a:rPr>
              <a:t>span.c</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display: block;</a:t>
            </a:r>
          </a:p>
          <a:p>
            <a:pPr lvl="3"/>
            <a:r>
              <a:rPr lang="en-US"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dirty="0">
                <a:solidFill>
                  <a:schemeClr val="accent6">
                    <a:lumMod val="75000"/>
                  </a:schemeClr>
                </a:solidFill>
                <a:latin typeface="Cambria" panose="02040503050406030204" pitchFamily="18" charset="0"/>
                <a:ea typeface="Cambria" panose="02040503050406030204" pitchFamily="18" charset="0"/>
              </a:rPr>
              <a:t>  height: 100px;</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  border: 1px solid blue;    </a:t>
            </a:r>
          </a:p>
          <a:p>
            <a:pPr lvl="3"/>
            <a:r>
              <a:rPr lang="en-US" dirty="0">
                <a:solidFill>
                  <a:schemeClr val="accent6">
                    <a:lumMod val="75000"/>
                  </a:schemeClr>
                </a:solidFill>
                <a:latin typeface="Cambria" panose="02040503050406030204" pitchFamily="18" charset="0"/>
                <a:ea typeface="Cambria" panose="02040503050406030204" pitchFamily="18" charset="0"/>
              </a:rPr>
              <a:t>  background-color: yellow; </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&lt;h1&gt;The display Property&lt;/h1&gt;</a:t>
            </a:r>
          </a:p>
          <a:p>
            <a:r>
              <a:rPr lang="en-US" dirty="0">
                <a:solidFill>
                  <a:schemeClr val="accent6">
                    <a:lumMod val="75000"/>
                  </a:schemeClr>
                </a:solidFill>
                <a:latin typeface="Cambria" panose="02040503050406030204" pitchFamily="18" charset="0"/>
                <a:ea typeface="Cambria" panose="02040503050406030204" pitchFamily="18" charset="0"/>
              </a:rPr>
              <a:t>		&lt;h2&gt;display: inline&lt;/h2&gt;</a:t>
            </a:r>
          </a:p>
          <a:p>
            <a:pPr lvl="2"/>
            <a:r>
              <a:rPr lang="en-US" dirty="0">
                <a:solidFill>
                  <a:schemeClr val="accent6">
                    <a:lumMod val="75000"/>
                  </a:schemeClr>
                </a:solidFill>
                <a:latin typeface="Cambria" panose="02040503050406030204" pitchFamily="18" charset="0"/>
                <a:ea typeface="Cambria" panose="02040503050406030204" pitchFamily="18" charset="0"/>
              </a:rPr>
              <a:t>&lt;div&gt;</a:t>
            </a:r>
            <a:r>
              <a:rPr lang="en-US" dirty="0" err="1">
                <a:solidFill>
                  <a:schemeClr val="accent6">
                    <a:lumMod val="75000"/>
                  </a:schemeClr>
                </a:solidFill>
                <a:latin typeface="Cambria" panose="02040503050406030204" pitchFamily="18" charset="0"/>
                <a:ea typeface="Cambria" panose="02040503050406030204" pitchFamily="18" charset="0"/>
              </a:rPr>
              <a:t>Lorem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ipsum</a:t>
            </a:r>
            <a:r>
              <a:rPr lang="en-US" dirty="0">
                <a:solidFill>
                  <a:schemeClr val="accent6">
                    <a:lumMod val="75000"/>
                  </a:schemeClr>
                </a:solidFill>
                <a:latin typeface="Cambria" panose="02040503050406030204" pitchFamily="18" charset="0"/>
                <a:ea typeface="Cambria" panose="02040503050406030204" pitchFamily="18" charset="0"/>
              </a:rPr>
              <a:t>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consectetur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adipiscing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Vestibulum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scelerisque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volutpat</a:t>
            </a:r>
            <a:r>
              <a:rPr lang="en-US" dirty="0">
                <a:solidFill>
                  <a:schemeClr val="accent6">
                    <a:lumMod val="75000"/>
                  </a:schemeClr>
                </a:solidFill>
                <a:latin typeface="Cambria" panose="02040503050406030204" pitchFamily="18" charset="0"/>
                <a:ea typeface="Cambria" panose="02040503050406030204" pitchFamily="18" charset="0"/>
              </a:rPr>
              <a:t>. &lt;span class="a"&gt;</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&lt;/span&gt; &lt;span class="a"&gt;</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&lt;/span&gt; </a:t>
            </a:r>
            <a:r>
              <a:rPr lang="en-US" dirty="0" err="1">
                <a:solidFill>
                  <a:schemeClr val="accent6">
                    <a:lumMod val="75000"/>
                  </a:schemeClr>
                </a:solidFill>
                <a:latin typeface="Cambria" panose="02040503050406030204" pitchFamily="18" charset="0"/>
                <a:ea typeface="Cambria" panose="02040503050406030204" pitchFamily="18" charset="0"/>
              </a:rPr>
              <a:t>gravida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nisl</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facilisis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cursus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fermentum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laoreet</a:t>
            </a:r>
            <a:r>
              <a:rPr lang="en-US" dirty="0">
                <a:solidFill>
                  <a:schemeClr val="accent6">
                    <a:lumMod val="75000"/>
                  </a:schemeClr>
                </a:solidFill>
                <a:latin typeface="Cambria" panose="02040503050406030204" pitchFamily="18" charset="0"/>
                <a:ea typeface="Cambria" panose="02040503050406030204" pitchFamily="18" charset="0"/>
              </a:rPr>
              <a:t>. &lt;/div&gt;</a:t>
            </a:r>
          </a:p>
        </p:txBody>
      </p:sp>
    </p:spTree>
    <p:extLst>
      <p:ext uri="{BB962C8B-B14F-4D97-AF65-F5344CB8AC3E}">
        <p14:creationId xmlns:p14="http://schemas.microsoft.com/office/powerpoint/2010/main" val="2198035122"/>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25311" y="295956"/>
            <a:ext cx="11271316" cy="397031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&lt;h2&gt;display: inline-block&lt;/h2&gt;</a:t>
            </a:r>
          </a:p>
          <a:p>
            <a:r>
              <a:rPr lang="en-US" dirty="0">
                <a:solidFill>
                  <a:schemeClr val="accent6">
                    <a:lumMod val="75000"/>
                  </a:schemeClr>
                </a:solidFill>
                <a:latin typeface="Cambria" panose="02040503050406030204" pitchFamily="18" charset="0"/>
                <a:ea typeface="Cambria" panose="02040503050406030204" pitchFamily="18" charset="0"/>
              </a:rPr>
              <a:t>&lt;div&gt;Lorem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consectetur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adipiscing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Vestibulum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scelerisque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volutpat</a:t>
            </a:r>
            <a:r>
              <a:rPr lang="en-US" dirty="0">
                <a:solidFill>
                  <a:schemeClr val="accent6">
                    <a:lumMod val="75000"/>
                  </a:schemeClr>
                </a:solidFill>
                <a:latin typeface="Cambria" panose="02040503050406030204" pitchFamily="18" charset="0"/>
                <a:ea typeface="Cambria" panose="02040503050406030204" pitchFamily="18" charset="0"/>
              </a:rPr>
              <a:t>. &lt;span class="b"&gt;</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&lt;/span&gt; &lt;span class="b"&gt;</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&lt;/span&gt; gravida </a:t>
            </a:r>
            <a:r>
              <a:rPr lang="en-US" dirty="0" err="1">
                <a:solidFill>
                  <a:schemeClr val="accent6">
                    <a:lumMod val="75000"/>
                  </a:schemeClr>
                </a:solidFill>
                <a:latin typeface="Cambria" panose="02040503050406030204" pitchFamily="18" charset="0"/>
                <a:ea typeface="Cambria" panose="02040503050406030204" pitchFamily="18" charset="0"/>
              </a:rPr>
              <a:t>nisl</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facilisis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Nullam</a:t>
            </a:r>
            <a:r>
              <a:rPr lang="en-US" dirty="0">
                <a:solidFill>
                  <a:schemeClr val="accent6">
                    <a:lumMod val="75000"/>
                  </a:schemeClr>
                </a:solidFill>
                <a:latin typeface="Cambria" panose="02040503050406030204" pitchFamily="18" charset="0"/>
                <a:ea typeface="Cambria" panose="02040503050406030204" pitchFamily="18" charset="0"/>
              </a:rPr>
              <a:t> cursus </a:t>
            </a:r>
            <a:r>
              <a:rPr lang="en-US" dirty="0" err="1">
                <a:solidFill>
                  <a:schemeClr val="accent6">
                    <a:lumMod val="75000"/>
                  </a:schemeClr>
                </a:solidFill>
                <a:latin typeface="Cambria" panose="02040503050406030204" pitchFamily="18" charset="0"/>
                <a:ea typeface="Cambria" panose="02040503050406030204" pitchFamily="18" charset="0"/>
              </a:rPr>
              <a:t>fermentum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laoreet</a:t>
            </a:r>
            <a:r>
              <a:rPr lang="en-US" dirty="0">
                <a:solidFill>
                  <a:schemeClr val="accent6">
                    <a:lumMod val="75000"/>
                  </a:schemeClr>
                </a:solidFill>
                <a:latin typeface="Cambria" panose="02040503050406030204" pitchFamily="18" charset="0"/>
                <a:ea typeface="Cambria" panose="02040503050406030204" pitchFamily="18" charset="0"/>
              </a:rPr>
              <a:t>. &lt;/div&gt;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&lt;h2&gt;display: block&lt;/h2&gt;</a:t>
            </a:r>
          </a:p>
          <a:p>
            <a:r>
              <a:rPr lang="en-US" dirty="0">
                <a:solidFill>
                  <a:schemeClr val="accent6">
                    <a:lumMod val="75000"/>
                  </a:schemeClr>
                </a:solidFill>
                <a:latin typeface="Cambria" panose="02040503050406030204" pitchFamily="18" charset="0"/>
                <a:ea typeface="Cambria" panose="02040503050406030204" pitchFamily="18" charset="0"/>
              </a:rPr>
              <a:t>&lt;div&gt;Lorem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consectetur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adipiscing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Vestibulum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scelerisque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volutpat</a:t>
            </a:r>
            <a:r>
              <a:rPr lang="en-US" dirty="0">
                <a:solidFill>
                  <a:schemeClr val="accent6">
                    <a:lumMod val="75000"/>
                  </a:schemeClr>
                </a:solidFill>
                <a:latin typeface="Cambria" panose="02040503050406030204" pitchFamily="18" charset="0"/>
                <a:ea typeface="Cambria" panose="02040503050406030204" pitchFamily="18" charset="0"/>
              </a:rPr>
              <a:t>. &lt;span class="c"&gt;</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&lt;/span&gt; &lt;span class="c"&gt;</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&lt;/span&gt; gravida </a:t>
            </a:r>
            <a:r>
              <a:rPr lang="en-US" dirty="0" err="1">
                <a:solidFill>
                  <a:schemeClr val="accent6">
                    <a:lumMod val="75000"/>
                  </a:schemeClr>
                </a:solidFill>
                <a:latin typeface="Cambria" panose="02040503050406030204" pitchFamily="18" charset="0"/>
                <a:ea typeface="Cambria" panose="02040503050406030204" pitchFamily="18" charset="0"/>
              </a:rPr>
              <a:t>nisl</a:t>
            </a:r>
            <a:r>
              <a:rPr lang="en-US" dirty="0">
                <a:solidFill>
                  <a:schemeClr val="accent6">
                    <a:lumMod val="75000"/>
                  </a:schemeClr>
                </a:solidFill>
                <a:latin typeface="Cambria" panose="02040503050406030204" pitchFamily="18" charset="0"/>
                <a:ea typeface="Cambria" panose="02040503050406030204" pitchFamily="18" charset="0"/>
              </a:rPr>
              <a:t>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facilisis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Nullam</a:t>
            </a:r>
            <a:r>
              <a:rPr lang="en-US" dirty="0">
                <a:solidFill>
                  <a:schemeClr val="accent6">
                    <a:lumMod val="75000"/>
                  </a:schemeClr>
                </a:solidFill>
                <a:latin typeface="Cambria" panose="02040503050406030204" pitchFamily="18" charset="0"/>
                <a:ea typeface="Cambria" panose="02040503050406030204" pitchFamily="18" charset="0"/>
              </a:rPr>
              <a:t> cursus </a:t>
            </a:r>
            <a:r>
              <a:rPr lang="en-US" dirty="0" err="1">
                <a:solidFill>
                  <a:schemeClr val="accent6">
                    <a:lumMod val="75000"/>
                  </a:schemeClr>
                </a:solidFill>
                <a:latin typeface="Cambria" panose="02040503050406030204" pitchFamily="18" charset="0"/>
                <a:ea typeface="Cambria" panose="02040503050406030204" pitchFamily="18" charset="0"/>
              </a:rPr>
              <a:t>fermentum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laoreet</a:t>
            </a:r>
            <a:r>
              <a:rPr lang="en-US" dirty="0">
                <a:solidFill>
                  <a:schemeClr val="accent6">
                    <a:lumMod val="75000"/>
                  </a:schemeClr>
                </a:solidFill>
                <a:latin typeface="Cambria" panose="02040503050406030204" pitchFamily="18" charset="0"/>
                <a:ea typeface="Cambria" panose="02040503050406030204" pitchFamily="18" charset="0"/>
              </a:rPr>
              <a:t>. &lt;/div&gt;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245098" y="3867249"/>
            <a:ext cx="11736370" cy="2308324"/>
          </a:xfrm>
          <a:prstGeom prst="rect">
            <a:avLst/>
          </a:prstGeom>
        </p:spPr>
        <p:txBody>
          <a:bodyPr wrap="square">
            <a:spAutoFit/>
          </a:bodyPr>
          <a:lstStyle/>
          <a:p>
            <a:r>
              <a:rPr lang="en-US" b="1" dirty="0">
                <a:solidFill>
                  <a:srgbClr val="FF0000"/>
                </a:solidFill>
              </a:rPr>
              <a:t>NOTE: Compared to display: inline, the major difference is that display: inline-block allows to set a width and height on the element.</a:t>
            </a:r>
          </a:p>
          <a:p>
            <a:endParaRPr lang="en-US" b="1" dirty="0">
              <a:solidFill>
                <a:srgbClr val="FF0000"/>
              </a:solidFill>
            </a:endParaRPr>
          </a:p>
          <a:p>
            <a:r>
              <a:rPr lang="en-US" b="1" dirty="0">
                <a:solidFill>
                  <a:srgbClr val="FF0000"/>
                </a:solidFill>
              </a:rPr>
              <a:t>Also, with display: inline-block, the top and bottom margins/paddings are respected, but with display: inline they are not.</a:t>
            </a:r>
          </a:p>
          <a:p>
            <a:endParaRPr lang="en-US" b="1" dirty="0">
              <a:solidFill>
                <a:srgbClr val="FF0000"/>
              </a:solidFill>
            </a:endParaRPr>
          </a:p>
          <a:p>
            <a:r>
              <a:rPr lang="en-US" b="1" dirty="0">
                <a:solidFill>
                  <a:srgbClr val="FF0000"/>
                </a:solidFill>
              </a:rPr>
              <a:t>Compared to display: block, the major difference is that display: inline-block does not add a line-break after the element, so the element can sit next to other elements.</a:t>
            </a:r>
          </a:p>
        </p:txBody>
      </p:sp>
    </p:spTree>
    <p:extLst>
      <p:ext uri="{BB962C8B-B14F-4D97-AF65-F5344CB8AC3E}">
        <p14:creationId xmlns:p14="http://schemas.microsoft.com/office/powerpoint/2010/main" val="1480444213"/>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208</a:t>
            </a:fld>
            <a:endParaRPr lang="en-IN"/>
          </a:p>
        </p:txBody>
      </p:sp>
      <p:pic>
        <p:nvPicPr>
          <p:cNvPr id="3" name="Picture 2"/>
          <p:cNvPicPr>
            <a:picLocks noChangeAspect="1"/>
          </p:cNvPicPr>
          <p:nvPr/>
        </p:nvPicPr>
        <p:blipFill>
          <a:blip r:embed="rId2"/>
          <a:stretch>
            <a:fillRect/>
          </a:stretch>
        </p:blipFill>
        <p:spPr>
          <a:xfrm>
            <a:off x="1569720" y="853439"/>
            <a:ext cx="8564880" cy="5760721"/>
          </a:xfrm>
          <a:prstGeom prst="rect">
            <a:avLst/>
          </a:prstGeom>
        </p:spPr>
      </p:pic>
    </p:spTree>
    <p:extLst>
      <p:ext uri="{BB962C8B-B14F-4D97-AF65-F5344CB8AC3E}">
        <p14:creationId xmlns:p14="http://schemas.microsoft.com/office/powerpoint/2010/main" val="1673167339"/>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Float</a:t>
            </a:r>
            <a:endParaRPr lang="en-IN" dirty="0"/>
          </a:p>
        </p:txBody>
      </p:sp>
      <p:sp>
        <p:nvSpPr>
          <p:cNvPr id="3" name="Content Placeholder 2"/>
          <p:cNvSpPr>
            <a:spLocks noGrp="1"/>
          </p:cNvSpPr>
          <p:nvPr>
            <p:ph idx="1"/>
          </p:nvPr>
        </p:nvSpPr>
        <p:spPr/>
        <p:txBody>
          <a:bodyPr>
            <a:normAutofit fontScale="92500" lnSpcReduction="10000"/>
          </a:bodyPr>
          <a:lstStyle/>
          <a:p>
            <a:r>
              <a:rPr lang="en-US" dirty="0">
                <a:solidFill>
                  <a:schemeClr val="tx1"/>
                </a:solidFill>
              </a:rPr>
              <a:t>The float property is used for positioning and formatting content e.g. let an image float left to the text in a container.</a:t>
            </a:r>
          </a:p>
          <a:p>
            <a:endParaRPr lang="en-US" dirty="0">
              <a:solidFill>
                <a:schemeClr val="tx1"/>
              </a:solidFill>
            </a:endParaRPr>
          </a:p>
          <a:p>
            <a:r>
              <a:rPr lang="en-US" dirty="0">
                <a:solidFill>
                  <a:schemeClr val="tx1"/>
                </a:solidFill>
              </a:rPr>
              <a:t>The float property can have one of the following values:</a:t>
            </a:r>
          </a:p>
          <a:p>
            <a:r>
              <a:rPr lang="en-US" b="1" dirty="0">
                <a:solidFill>
                  <a:schemeClr val="tx1"/>
                </a:solidFill>
              </a:rPr>
              <a:t>left</a:t>
            </a:r>
            <a:r>
              <a:rPr lang="en-US" dirty="0">
                <a:solidFill>
                  <a:schemeClr val="tx1"/>
                </a:solidFill>
              </a:rPr>
              <a:t> - The element floats to the left of its container</a:t>
            </a:r>
          </a:p>
          <a:p>
            <a:r>
              <a:rPr lang="en-US" b="1" dirty="0">
                <a:solidFill>
                  <a:schemeClr val="tx1"/>
                </a:solidFill>
              </a:rPr>
              <a:t>right</a:t>
            </a:r>
            <a:r>
              <a:rPr lang="en-US" dirty="0">
                <a:solidFill>
                  <a:schemeClr val="tx1"/>
                </a:solidFill>
              </a:rPr>
              <a:t> - The element floats to the right of its container</a:t>
            </a:r>
          </a:p>
          <a:p>
            <a:r>
              <a:rPr lang="en-US" b="1" dirty="0">
                <a:solidFill>
                  <a:schemeClr val="tx1"/>
                </a:solidFill>
              </a:rPr>
              <a:t>none</a:t>
            </a:r>
            <a:r>
              <a:rPr lang="en-US" dirty="0">
                <a:solidFill>
                  <a:schemeClr val="tx1"/>
                </a:solidFill>
              </a:rPr>
              <a:t> - The element does not float (will be displayed just where it occurs in the text). This is default</a:t>
            </a:r>
          </a:p>
          <a:p>
            <a:r>
              <a:rPr lang="en-US" b="1" dirty="0">
                <a:solidFill>
                  <a:schemeClr val="tx1"/>
                </a:solidFill>
              </a:rPr>
              <a:t>inherit</a:t>
            </a:r>
            <a:r>
              <a:rPr lang="en-US" dirty="0">
                <a:solidFill>
                  <a:schemeClr val="tx1"/>
                </a:solidFill>
              </a:rPr>
              <a:t> - The element inherits the float value of its parent.</a:t>
            </a:r>
          </a:p>
          <a:p>
            <a:endParaRPr lang="en-US" dirty="0">
              <a:solidFill>
                <a:schemeClr val="tx1"/>
              </a:solidFill>
            </a:endParaRPr>
          </a:p>
          <a:p>
            <a:r>
              <a:rPr lang="en-US" dirty="0">
                <a:solidFill>
                  <a:schemeClr val="tx1"/>
                </a:solidFill>
              </a:rPr>
              <a:t>The CSS float property specifies how an element should float.</a:t>
            </a:r>
          </a:p>
          <a:p>
            <a:r>
              <a:rPr lang="en-US" dirty="0">
                <a:solidFill>
                  <a:schemeClr val="tx1"/>
                </a:solidFill>
              </a:rPr>
              <a:t>The CSS clear property specifies what elements can float beside the cleared element and on which side.</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209</a:t>
            </a:fld>
            <a:endParaRPr lang="en-IN" dirty="0"/>
          </a:p>
        </p:txBody>
      </p:sp>
    </p:spTree>
    <p:extLst>
      <p:ext uri="{BB962C8B-B14F-4D97-AF65-F5344CB8AC3E}">
        <p14:creationId xmlns:p14="http://schemas.microsoft.com/office/powerpoint/2010/main" val="3883270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::first-line Pseudo-element</a:t>
            </a:r>
            <a:br>
              <a:rPr lang="en-US" b="1" dirty="0"/>
            </a:br>
            <a:endParaRPr lang="en-US" dirty="0"/>
          </a:p>
        </p:txBody>
      </p:sp>
      <p:sp>
        <p:nvSpPr>
          <p:cNvPr id="3" name="Content Placeholder 2"/>
          <p:cNvSpPr>
            <a:spLocks noGrp="1"/>
          </p:cNvSpPr>
          <p:nvPr>
            <p:ph idx="1"/>
          </p:nvPr>
        </p:nvSpPr>
        <p:spPr/>
        <p:txBody>
          <a:bodyPr>
            <a:normAutofit fontScale="62500" lnSpcReduction="20000"/>
          </a:bodyPr>
          <a:lstStyle/>
          <a:p>
            <a:r>
              <a:rPr lang="en-US" dirty="0"/>
              <a:t>The first-line pseudo-element is used to add a special style to the first line of a text.</a:t>
            </a:r>
          </a:p>
          <a:p>
            <a:r>
              <a:rPr lang="en-US" dirty="0"/>
              <a:t>The following example formats the first line of the text in all &lt;p&gt; elements.</a:t>
            </a:r>
          </a:p>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p::first-line{</a:t>
            </a:r>
          </a:p>
          <a:p>
            <a:pPr marL="0" indent="0">
              <a:buNone/>
            </a:pPr>
            <a:r>
              <a:rPr lang="en-US" dirty="0">
                <a:solidFill>
                  <a:schemeClr val="accent6">
                    <a:lumMod val="75000"/>
                  </a:schemeClr>
                </a:solidFill>
              </a:rPr>
              <a:t> 			 color: red;</a:t>
            </a:r>
          </a:p>
          <a:p>
            <a:pPr marL="0" indent="0">
              <a:buNone/>
            </a:pPr>
            <a:r>
              <a:rPr lang="en-US" dirty="0">
                <a:solidFill>
                  <a:schemeClr val="accent6">
                    <a:lumMod val="75000"/>
                  </a:schemeClr>
                </a:solidFill>
              </a:rPr>
              <a:t>			  text-align: center;</a:t>
            </a:r>
          </a:p>
          <a:p>
            <a:pPr marL="0" indent="0">
              <a:buNone/>
            </a:pPr>
            <a:r>
              <a:rPr lang="en-US" dirty="0">
                <a:solidFill>
                  <a:schemeClr val="accent6">
                    <a:lumMod val="75000"/>
                  </a:schemeClr>
                </a:solidFill>
              </a:rPr>
              <a:t>			} </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		&lt;p&gt;Hello World!&lt;/p&gt;</a:t>
            </a:r>
          </a:p>
          <a:p>
            <a:pPr marL="0" indent="0">
              <a:buNone/>
            </a:pPr>
            <a:r>
              <a:rPr lang="en-US" dirty="0">
                <a:solidFill>
                  <a:schemeClr val="accent6">
                    <a:lumMod val="75000"/>
                  </a:schemeClr>
                </a:solidFill>
              </a:rPr>
              <a:t>		&lt;You can use the ::first-line pseudo-element to add a special effect to the first line of a text. Some more text. And even more, and more, and more, and more, and more, and more, and more, and more, and more, and more, and more, and more.&lt;/p&gt;</a:t>
            </a:r>
          </a:p>
          <a:p>
            <a:pPr marL="0" indent="0">
              <a:buNone/>
            </a:pPr>
            <a:r>
              <a:rPr lang="en-US" dirty="0">
                <a:solidFill>
                  <a:schemeClr val="accent6">
                    <a:lumMod val="75000"/>
                  </a:schemeClr>
                </a:solidFill>
              </a:rPr>
              <a:t>	&lt;/body&gt;</a:t>
            </a:r>
          </a:p>
          <a:p>
            <a:pPr marL="0" indent="0">
              <a:buNone/>
            </a:pPr>
            <a:r>
              <a:rPr lang="en-US" dirty="0">
                <a:solidFill>
                  <a:schemeClr val="accent6">
                    <a:lumMod val="75000"/>
                  </a:schemeClr>
                </a:solidFill>
              </a:rPr>
              <a:t>&lt;/html&gt;		</a:t>
            </a:r>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21</a:t>
            </a:fld>
            <a:endParaRPr lang="en-IN" dirty="0"/>
          </a:p>
        </p:txBody>
      </p:sp>
    </p:spTree>
    <p:extLst>
      <p:ext uri="{BB962C8B-B14F-4D97-AF65-F5344CB8AC3E}">
        <p14:creationId xmlns:p14="http://schemas.microsoft.com/office/powerpoint/2010/main" val="2893163036"/>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210</a:t>
            </a:fld>
            <a:endParaRPr lang="en-IN" dirty="0"/>
          </a:p>
        </p:txBody>
      </p:sp>
      <p:sp>
        <p:nvSpPr>
          <p:cNvPr id="5" name="Rectangle 4"/>
          <p:cNvSpPr/>
          <p:nvPr/>
        </p:nvSpPr>
        <p:spPr>
          <a:xfrm>
            <a:off x="0" y="169214"/>
            <a:ext cx="11817532"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float: right;     // left/right/none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&lt;p&gt;In this example, the image will float to the right in the paragraph, and the text in the paragraph will wrap around the image.&lt;/p&gt;</a:t>
            </a:r>
          </a:p>
          <a:p>
            <a:pPr lvl="2"/>
            <a:r>
              <a:rPr lang="en-US" dirty="0">
                <a:solidFill>
                  <a:schemeClr val="accent6">
                    <a:lumMod val="75000"/>
                  </a:schemeClr>
                </a:solidFill>
                <a:latin typeface="Cambria" panose="02040503050406030204" pitchFamily="18" charset="0"/>
                <a:ea typeface="Cambria" panose="02040503050406030204" pitchFamily="18" charset="0"/>
              </a:rPr>
              <a:t>&lt;p&gt;&lt;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="pineapple.jpg" alt="Pineapple" style="width:170px;height:170px;margin-left:15px;"&gt;</a:t>
            </a:r>
          </a:p>
          <a:p>
            <a:pPr lvl="2"/>
            <a:r>
              <a:rPr lang="en-US" dirty="0">
                <a:solidFill>
                  <a:schemeClr val="accent6">
                    <a:lumMod val="75000"/>
                  </a:schemeClr>
                </a:solidFill>
                <a:latin typeface="Cambria" panose="02040503050406030204" pitchFamily="18" charset="0"/>
                <a:ea typeface="Cambria" panose="02040503050406030204" pitchFamily="18" charset="0"/>
              </a:rPr>
              <a:t>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consectetur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adipiscing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Phasellus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imperdiet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a:t>
            </a:r>
            <a:r>
              <a:rPr lang="en-US" dirty="0">
                <a:solidFill>
                  <a:schemeClr val="accent6">
                    <a:lumMod val="75000"/>
                  </a:schemeClr>
                </a:solidFill>
                <a:latin typeface="Cambria" panose="02040503050406030204" pitchFamily="18" charset="0"/>
                <a:ea typeface="Cambria" panose="02040503050406030204" pitchFamily="18" charset="0"/>
              </a:rPr>
              <a:t> et dictum </a:t>
            </a:r>
            <a:r>
              <a:rPr lang="en-US" dirty="0" err="1">
                <a:solidFill>
                  <a:schemeClr val="accent6">
                    <a:lumMod val="75000"/>
                  </a:schemeClr>
                </a:solidFill>
                <a:latin typeface="Cambria" panose="02040503050406030204" pitchFamily="18" charset="0"/>
                <a:ea typeface="Cambria" panose="02040503050406030204" pitchFamily="18" charset="0"/>
              </a:rPr>
              <a:t>interdum</a:t>
            </a:r>
            <a:r>
              <a:rPr lang="en-US" dirty="0">
                <a:solidFill>
                  <a:schemeClr val="accent6">
                    <a:lumMod val="75000"/>
                  </a:schemeClr>
                </a:solidFill>
                <a:latin typeface="Cambria" panose="02040503050406030204" pitchFamily="18" charset="0"/>
                <a:ea typeface="Cambria" panose="02040503050406030204" pitchFamily="18" charset="0"/>
              </a:rPr>
              <a:t>, nisi lorem </a:t>
            </a:r>
            <a:r>
              <a:rPr lang="en-US" dirty="0" err="1">
                <a:solidFill>
                  <a:schemeClr val="accent6">
                    <a:lumMod val="75000"/>
                  </a:schemeClr>
                </a:solidFill>
                <a:latin typeface="Cambria" panose="02040503050406030204" pitchFamily="18" charset="0"/>
                <a:ea typeface="Cambria" panose="02040503050406030204" pitchFamily="18" charset="0"/>
              </a:rPr>
              <a:t>egestas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odio</a:t>
            </a:r>
            <a:r>
              <a:rPr lang="en-US" dirty="0">
                <a:solidFill>
                  <a:schemeClr val="accent6">
                    <a:lumMod val="75000"/>
                  </a:schemeClr>
                </a:solidFill>
                <a:latin typeface="Cambria" panose="02040503050406030204" pitchFamily="18" charset="0"/>
                <a:ea typeface="Cambria" panose="02040503050406030204" pitchFamily="18" charset="0"/>
              </a:rPr>
              <a:t>, vitae </a:t>
            </a:r>
            <a:r>
              <a:rPr lang="en-US" dirty="0" err="1">
                <a:solidFill>
                  <a:schemeClr val="accent6">
                    <a:lumMod val="75000"/>
                  </a:schemeClr>
                </a:solidFill>
                <a:latin typeface="Cambria" panose="02040503050406030204" pitchFamily="18" charset="0"/>
                <a:ea typeface="Cambria" panose="02040503050406030204" pitchFamily="18" charset="0"/>
              </a:rPr>
              <a:t>scelerisque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enim</a:t>
            </a:r>
            <a:r>
              <a:rPr lang="en-US" dirty="0">
                <a:solidFill>
                  <a:schemeClr val="accent6">
                    <a:lumMod val="75000"/>
                  </a:schemeClr>
                </a:solidFill>
                <a:latin typeface="Cambria" panose="02040503050406030204" pitchFamily="18" charset="0"/>
                <a:ea typeface="Cambria" panose="02040503050406030204" pitchFamily="18" charset="0"/>
              </a:rPr>
              <a:t> ligula </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 dolor. Maecenas </a:t>
            </a:r>
            <a:r>
              <a:rPr lang="en-US" dirty="0" err="1">
                <a:solidFill>
                  <a:schemeClr val="accent6">
                    <a:lumMod val="75000"/>
                  </a:schemeClr>
                </a:solidFill>
                <a:latin typeface="Cambria" panose="02040503050406030204" pitchFamily="18" charset="0"/>
                <a:ea typeface="Cambria" panose="02040503050406030204" pitchFamily="18" charset="0"/>
              </a:rPr>
              <a:t>nisl</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est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ultrices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nec</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congue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eget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auctor</a:t>
            </a:r>
            <a:r>
              <a:rPr lang="en-US" dirty="0">
                <a:solidFill>
                  <a:schemeClr val="accent6">
                    <a:lumMod val="75000"/>
                  </a:schemeClr>
                </a:solidFill>
                <a:latin typeface="Cambria" panose="02040503050406030204" pitchFamily="18" charset="0"/>
                <a:ea typeface="Cambria" panose="02040503050406030204" pitchFamily="18" charset="0"/>
              </a:rPr>
              <a:t> vitae </a:t>
            </a:r>
            <a:r>
              <a:rPr lang="en-US" dirty="0" err="1">
                <a:solidFill>
                  <a:schemeClr val="accent6">
                    <a:lumMod val="75000"/>
                  </a:schemeClr>
                </a:solidFill>
                <a:latin typeface="Cambria" panose="02040503050406030204" pitchFamily="18" charset="0"/>
                <a:ea typeface="Cambria" panose="02040503050406030204" pitchFamily="18" charset="0"/>
              </a:rPr>
              <a:t>massa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Fusce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luctus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vestibulum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augue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Mauris</a:t>
            </a:r>
            <a:r>
              <a:rPr lang="en-US" dirty="0">
                <a:solidFill>
                  <a:schemeClr val="accent6">
                    <a:lumMod val="75000"/>
                  </a:schemeClr>
                </a:solidFill>
                <a:latin typeface="Cambria" panose="02040503050406030204" pitchFamily="18" charset="0"/>
                <a:ea typeface="Cambria" panose="02040503050406030204" pitchFamily="18" charset="0"/>
              </a:rPr>
              <a:t> ante ligula, </a:t>
            </a:r>
            <a:r>
              <a:rPr lang="en-US" dirty="0" err="1">
                <a:solidFill>
                  <a:schemeClr val="accent6">
                    <a:lumMod val="75000"/>
                  </a:schemeClr>
                </a:solidFill>
                <a:latin typeface="Cambria" panose="02040503050406030204" pitchFamily="18" charset="0"/>
                <a:ea typeface="Cambria" panose="02040503050406030204" pitchFamily="18" charset="0"/>
              </a:rPr>
              <a:t>facilisis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ornare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lobortis</a:t>
            </a:r>
            <a:r>
              <a:rPr lang="en-US" dirty="0">
                <a:solidFill>
                  <a:schemeClr val="accent6">
                    <a:lumMod val="75000"/>
                  </a:schemeClr>
                </a:solidFill>
                <a:latin typeface="Cambria" panose="02040503050406030204" pitchFamily="18" charset="0"/>
                <a:ea typeface="Cambria" panose="02040503050406030204" pitchFamily="18" charset="0"/>
              </a:rPr>
              <a:t> in </a:t>
            </a:r>
            <a:r>
              <a:rPr lang="en-US" dirty="0" err="1">
                <a:solidFill>
                  <a:schemeClr val="accent6">
                    <a:lumMod val="75000"/>
                  </a:schemeClr>
                </a:solidFill>
                <a:latin typeface="Cambria" panose="02040503050406030204" pitchFamily="18" charset="0"/>
                <a:ea typeface="Cambria" panose="02040503050406030204" pitchFamily="18" charset="0"/>
              </a:rPr>
              <a:t>odio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Praesent</a:t>
            </a:r>
            <a:r>
              <a:rPr lang="en-US" dirty="0">
                <a:solidFill>
                  <a:schemeClr val="accent6">
                    <a:lumMod val="75000"/>
                  </a:schemeClr>
                </a:solidFill>
                <a:latin typeface="Cambria" panose="02040503050406030204" pitchFamily="18" charset="0"/>
                <a:ea typeface="Cambria" panose="02040503050406030204" pitchFamily="18" charset="0"/>
              </a:rPr>
              <a:t> convallis </a:t>
            </a:r>
            <a:r>
              <a:rPr lang="en-US" dirty="0" err="1">
                <a:solidFill>
                  <a:schemeClr val="accent6">
                    <a:lumMod val="75000"/>
                  </a:schemeClr>
                </a:solidFill>
                <a:latin typeface="Cambria" panose="02040503050406030204" pitchFamily="18" charset="0"/>
                <a:ea typeface="Cambria" panose="02040503050406030204" pitchFamily="18" charset="0"/>
              </a:rPr>
              <a:t>urna</a:t>
            </a:r>
            <a:r>
              <a:rPr lang="en-US" dirty="0">
                <a:solidFill>
                  <a:schemeClr val="accent6">
                    <a:lumMod val="75000"/>
                  </a:schemeClr>
                </a:solidFill>
                <a:latin typeface="Cambria" panose="02040503050406030204" pitchFamily="18" charset="0"/>
                <a:ea typeface="Cambria" panose="02040503050406030204" pitchFamily="18" charset="0"/>
              </a:rPr>
              <a:t> a lacus </a:t>
            </a:r>
            <a:r>
              <a:rPr lang="en-US" dirty="0" err="1">
                <a:solidFill>
                  <a:schemeClr val="accent6">
                    <a:lumMod val="75000"/>
                  </a:schemeClr>
                </a:solidFill>
                <a:latin typeface="Cambria" panose="02040503050406030204" pitchFamily="18" charset="0"/>
                <a:ea typeface="Cambria" panose="02040503050406030204" pitchFamily="18" charset="0"/>
              </a:rPr>
              <a:t>interdum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hendrerit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risus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congue</a:t>
            </a:r>
            <a:r>
              <a:rPr lang="en-US" dirty="0">
                <a:solidFill>
                  <a:schemeClr val="accent6">
                    <a:lumMod val="75000"/>
                  </a:schemeClr>
                </a:solidFill>
                <a:latin typeface="Cambria" panose="02040503050406030204" pitchFamily="18" charset="0"/>
                <a:ea typeface="Cambria" panose="02040503050406030204" pitchFamily="18" charset="0"/>
              </a:rPr>
              <a:t>. Nunc </a:t>
            </a:r>
            <a:r>
              <a:rPr lang="en-US" dirty="0" err="1">
                <a:solidFill>
                  <a:schemeClr val="accent6">
                    <a:lumMod val="75000"/>
                  </a:schemeClr>
                </a:solidFill>
                <a:latin typeface="Cambria" panose="02040503050406030204" pitchFamily="18" charset="0"/>
                <a:ea typeface="Cambria" panose="02040503050406030204" pitchFamily="18" charset="0"/>
              </a:rPr>
              <a:t>sagittis</a:t>
            </a:r>
            <a:r>
              <a:rPr lang="en-US" dirty="0">
                <a:solidFill>
                  <a:schemeClr val="accent6">
                    <a:lumMod val="75000"/>
                  </a:schemeClr>
                </a:solidFill>
                <a:latin typeface="Cambria" panose="02040503050406030204" pitchFamily="18" charset="0"/>
                <a:ea typeface="Cambria" panose="02040503050406030204" pitchFamily="18" charset="0"/>
              </a:rPr>
              <a:t> dictum nisi,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ullamcorper</a:t>
            </a:r>
            <a:r>
              <a:rPr lang="en-US" dirty="0">
                <a:solidFill>
                  <a:schemeClr val="accent6">
                    <a:lumMod val="75000"/>
                  </a:schemeClr>
                </a:solidFill>
                <a:latin typeface="Cambria" panose="02040503050406030204" pitchFamily="18" charset="0"/>
                <a:ea typeface="Cambria" panose="02040503050406030204" pitchFamily="18" charset="0"/>
              </a:rPr>
              <a:t> ipsum </a:t>
            </a:r>
            <a:r>
              <a:rPr lang="en-US" dirty="0" err="1">
                <a:solidFill>
                  <a:schemeClr val="accent6">
                    <a:lumMod val="75000"/>
                  </a:schemeClr>
                </a:solidFill>
                <a:latin typeface="Cambria" panose="02040503050406030204" pitchFamily="18" charset="0"/>
                <a:ea typeface="Cambria" panose="02040503050406030204" pitchFamily="18" charset="0"/>
              </a:rPr>
              <a:t>dignissim</a:t>
            </a:r>
            <a:r>
              <a:rPr lang="en-US" dirty="0">
                <a:solidFill>
                  <a:schemeClr val="accent6">
                    <a:lumMod val="75000"/>
                  </a:schemeClr>
                </a:solidFill>
                <a:latin typeface="Cambria" panose="02040503050406030204" pitchFamily="18" charset="0"/>
                <a:ea typeface="Cambria" panose="02040503050406030204" pitchFamily="18" charset="0"/>
              </a:rPr>
              <a:t> ac. In at libero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nunc</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imperdiet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ornare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turpis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Donec</a:t>
            </a:r>
            <a:r>
              <a:rPr lang="en-US" dirty="0">
                <a:solidFill>
                  <a:schemeClr val="accent6">
                    <a:lumMod val="75000"/>
                  </a:schemeClr>
                </a:solidFill>
                <a:latin typeface="Cambria" panose="02040503050406030204" pitchFamily="18" charset="0"/>
                <a:ea typeface="Cambria" panose="02040503050406030204" pitchFamily="18" charset="0"/>
              </a:rPr>
              <a:t> vitae dui </a:t>
            </a:r>
            <a:r>
              <a:rPr lang="en-US" dirty="0" err="1">
                <a:solidFill>
                  <a:schemeClr val="accent6">
                    <a:lumMod val="75000"/>
                  </a:schemeClr>
                </a:solidFill>
                <a:latin typeface="Cambria" panose="02040503050406030204" pitchFamily="18" charset="0"/>
                <a:ea typeface="Cambria" panose="02040503050406030204" pitchFamily="18" charset="0"/>
              </a:rPr>
              <a:t>eget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tellus</a:t>
            </a:r>
            <a:r>
              <a:rPr lang="en-US" dirty="0">
                <a:solidFill>
                  <a:schemeClr val="accent6">
                    <a:lumMod val="75000"/>
                  </a:schemeClr>
                </a:solidFill>
                <a:latin typeface="Cambria" panose="02040503050406030204" pitchFamily="18" charset="0"/>
                <a:ea typeface="Cambria" panose="02040503050406030204" pitchFamily="18" charset="0"/>
              </a:rPr>
              <a:t> gravida </a:t>
            </a:r>
            <a:r>
              <a:rPr lang="en-US" dirty="0" err="1">
                <a:solidFill>
                  <a:schemeClr val="accent6">
                    <a:lumMod val="75000"/>
                  </a:schemeClr>
                </a:solidFill>
                <a:latin typeface="Cambria" panose="02040503050406030204" pitchFamily="18" charset="0"/>
                <a:ea typeface="Cambria" panose="02040503050406030204" pitchFamily="18" charset="0"/>
              </a:rPr>
              <a:t>venenatis</a:t>
            </a:r>
            <a:r>
              <a:rPr lang="en-US" dirty="0">
                <a:solidFill>
                  <a:schemeClr val="accent6">
                    <a:lumMod val="75000"/>
                  </a:schemeClr>
                </a:solidFill>
                <a:latin typeface="Cambria" panose="02040503050406030204" pitchFamily="18" charset="0"/>
                <a:ea typeface="Cambria" panose="02040503050406030204" pitchFamily="18" charset="0"/>
              </a:rPr>
              <a:t>. Integer </a:t>
            </a:r>
            <a:r>
              <a:rPr lang="en-US" dirty="0" err="1">
                <a:solidFill>
                  <a:schemeClr val="accent6">
                    <a:lumMod val="75000"/>
                  </a:schemeClr>
                </a:solidFill>
                <a:latin typeface="Cambria" panose="02040503050406030204" pitchFamily="18" charset="0"/>
                <a:ea typeface="Cambria" panose="02040503050406030204" pitchFamily="18" charset="0"/>
              </a:rPr>
              <a:t>fringilla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congue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eros</a:t>
            </a:r>
            <a:r>
              <a:rPr lang="en-US" dirty="0">
                <a:solidFill>
                  <a:schemeClr val="accent6">
                    <a:lumMod val="75000"/>
                  </a:schemeClr>
                </a:solidFill>
                <a:latin typeface="Cambria" panose="02040503050406030204" pitchFamily="18" charset="0"/>
                <a:ea typeface="Cambria" panose="02040503050406030204" pitchFamily="18" charset="0"/>
              </a:rPr>
              <a:t> non </a:t>
            </a:r>
            <a:r>
              <a:rPr lang="en-US" dirty="0" err="1">
                <a:solidFill>
                  <a:schemeClr val="accent6">
                    <a:lumMod val="75000"/>
                  </a:schemeClr>
                </a:solidFill>
                <a:latin typeface="Cambria" panose="02040503050406030204" pitchFamily="18" charset="0"/>
                <a:ea typeface="Cambria" panose="02040503050406030204" pitchFamily="18" charset="0"/>
              </a:rPr>
              <a:t>fermentum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dapibus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pulvinar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nibh</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tempor</a:t>
            </a:r>
            <a:r>
              <a:rPr lang="en-US" dirty="0">
                <a:solidFill>
                  <a:schemeClr val="accent6">
                    <a:lumMod val="75000"/>
                  </a:schemeClr>
                </a:solidFill>
                <a:latin typeface="Cambria" panose="02040503050406030204" pitchFamily="18" charset="0"/>
                <a:ea typeface="Cambria" panose="02040503050406030204" pitchFamily="18" charset="0"/>
              </a:rPr>
              <a:t> porta. </a:t>
            </a:r>
            <a:r>
              <a:rPr lang="en-US" dirty="0" err="1">
                <a:solidFill>
                  <a:schemeClr val="accent6">
                    <a:lumMod val="75000"/>
                  </a:schemeClr>
                </a:solidFill>
                <a:latin typeface="Cambria" panose="02040503050406030204" pitchFamily="18" charset="0"/>
                <a:ea typeface="Cambria" panose="02040503050406030204" pitchFamily="18" charset="0"/>
              </a:rPr>
              <a:t>Cras</a:t>
            </a:r>
            <a:r>
              <a:rPr lang="en-US" dirty="0">
                <a:solidFill>
                  <a:schemeClr val="accent6">
                    <a:lumMod val="75000"/>
                  </a:schemeClr>
                </a:solidFill>
                <a:latin typeface="Cambria" panose="02040503050406030204" pitchFamily="18" charset="0"/>
                <a:ea typeface="Cambria" panose="02040503050406030204" pitchFamily="18" charset="0"/>
              </a:rPr>
              <a:t> ac </a:t>
            </a:r>
            <a:r>
              <a:rPr lang="en-US" dirty="0" err="1">
                <a:solidFill>
                  <a:schemeClr val="accent6">
                    <a:lumMod val="75000"/>
                  </a:schemeClr>
                </a:solidFill>
                <a:latin typeface="Cambria" panose="02040503050406030204" pitchFamily="18" charset="0"/>
                <a:ea typeface="Cambria" panose="02040503050406030204" pitchFamily="18" charset="0"/>
              </a:rPr>
              <a:t>leo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purus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Mauris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quis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6487886" y="392703"/>
            <a:ext cx="5114788" cy="2507251"/>
          </a:xfrm>
          <a:prstGeom prst="rect">
            <a:avLst/>
          </a:prstGeom>
          <a:ln w="19050">
            <a:solidFill>
              <a:schemeClr val="tx1"/>
            </a:solidFill>
          </a:ln>
        </p:spPr>
      </p:pic>
    </p:spTree>
    <p:extLst>
      <p:ext uri="{BB962C8B-B14F-4D97-AF65-F5344CB8AC3E}">
        <p14:creationId xmlns:p14="http://schemas.microsoft.com/office/powerpoint/2010/main" val="2175864404"/>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clear</a:t>
            </a:r>
            <a:endParaRPr lang="en-IN" dirty="0"/>
          </a:p>
        </p:txBody>
      </p:sp>
      <p:sp>
        <p:nvSpPr>
          <p:cNvPr id="4" name="Content Placeholder 3"/>
          <p:cNvSpPr>
            <a:spLocks noGrp="1"/>
          </p:cNvSpPr>
          <p:nvPr>
            <p:ph idx="1"/>
          </p:nvPr>
        </p:nvSpPr>
        <p:spPr/>
        <p:txBody>
          <a:bodyPr>
            <a:normAutofit fontScale="77500" lnSpcReduction="20000"/>
          </a:bodyPr>
          <a:lstStyle/>
          <a:p>
            <a:r>
              <a:rPr lang="en-US" dirty="0"/>
              <a:t>When we use the float property, and we want the next element below (not on right or left), we will have to use the clear property.</a:t>
            </a:r>
          </a:p>
          <a:p>
            <a:r>
              <a:rPr lang="en-US" dirty="0"/>
              <a:t>The clear property specifies what should happen with the element that is next to a floating element.</a:t>
            </a:r>
          </a:p>
          <a:p>
            <a:r>
              <a:rPr lang="en-US" dirty="0"/>
              <a:t>The clear property can have one of the following values:</a:t>
            </a:r>
          </a:p>
          <a:p>
            <a:r>
              <a:rPr lang="en-US" b="1" dirty="0"/>
              <a:t>none</a:t>
            </a:r>
            <a:r>
              <a:rPr lang="en-US" dirty="0"/>
              <a:t> - The element is not pushed below left or right floated elements. This is default</a:t>
            </a:r>
          </a:p>
          <a:p>
            <a:r>
              <a:rPr lang="en-US" b="1" dirty="0"/>
              <a:t>left</a:t>
            </a:r>
            <a:r>
              <a:rPr lang="en-US" dirty="0"/>
              <a:t> - The element is pushed below left floated elements</a:t>
            </a:r>
          </a:p>
          <a:p>
            <a:r>
              <a:rPr lang="en-US" b="1" dirty="0"/>
              <a:t>right</a:t>
            </a:r>
            <a:r>
              <a:rPr lang="en-US" dirty="0"/>
              <a:t> - The element is pushed below right floated elements</a:t>
            </a:r>
          </a:p>
          <a:p>
            <a:r>
              <a:rPr lang="en-US" b="1" dirty="0"/>
              <a:t>both</a:t>
            </a:r>
            <a:r>
              <a:rPr lang="en-US" dirty="0"/>
              <a:t> - The element is pushed below both left and right floated elements</a:t>
            </a:r>
          </a:p>
          <a:p>
            <a:r>
              <a:rPr lang="en-US" b="1" dirty="0"/>
              <a:t>inherit</a:t>
            </a:r>
            <a:r>
              <a:rPr lang="en-US" dirty="0"/>
              <a:t> - The element inherits the clear value from its parent</a:t>
            </a:r>
          </a:p>
          <a:p>
            <a:r>
              <a:rPr lang="en-US" dirty="0"/>
              <a:t>When clearing floats, you should match the clear to the float: If an element is floated to the left, then you should clear to the left. Your floated element will continue to float, but the cleared element will appear below it on the web page.</a:t>
            </a:r>
          </a:p>
          <a:p>
            <a:endParaRPr lang="en-IN"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211</a:t>
            </a:fld>
            <a:endParaRPr lang="en-IN"/>
          </a:p>
        </p:txBody>
      </p:sp>
    </p:spTree>
    <p:extLst>
      <p:ext uri="{BB962C8B-B14F-4D97-AF65-F5344CB8AC3E}">
        <p14:creationId xmlns:p14="http://schemas.microsoft.com/office/powerpoint/2010/main" val="411863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212</a:t>
            </a:fld>
            <a:endParaRPr lang="en-IN" dirty="0"/>
          </a:p>
        </p:txBody>
      </p:sp>
      <p:sp>
        <p:nvSpPr>
          <p:cNvPr id="9" name="Rectangle 8"/>
          <p:cNvSpPr/>
          <p:nvPr/>
        </p:nvSpPr>
        <p:spPr>
          <a:xfrm>
            <a:off x="156754" y="110329"/>
            <a:ext cx="6096000" cy="5909310"/>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2"/>
            <a:r>
              <a:rPr lang="en-IN" dirty="0">
                <a:solidFill>
                  <a:schemeClr val="accent6">
                    <a:lumMod val="75000"/>
                  </a:schemeClr>
                </a:solidFill>
                <a:latin typeface="Cambria" panose="02040503050406030204" pitchFamily="18" charset="0"/>
                <a:ea typeface="Cambria" panose="02040503050406030204" pitchFamily="18" charset="0"/>
              </a:rPr>
              <a:t>.div1 {</a:t>
            </a:r>
          </a:p>
          <a:p>
            <a:pPr lvl="2"/>
            <a:r>
              <a:rPr lang="en-IN" dirty="0">
                <a:solidFill>
                  <a:schemeClr val="accent6">
                    <a:lumMod val="75000"/>
                  </a:schemeClr>
                </a:solidFill>
                <a:latin typeface="Cambria" panose="02040503050406030204" pitchFamily="18" charset="0"/>
                <a:ea typeface="Cambria" panose="02040503050406030204" pitchFamily="18" charset="0"/>
              </a:rPr>
              <a:t>  float: left;</a:t>
            </a:r>
          </a:p>
          <a:p>
            <a:pPr lvl="2"/>
            <a:r>
              <a:rPr lang="en-IN" dirty="0">
                <a:solidFill>
                  <a:schemeClr val="accent6">
                    <a:lumMod val="75000"/>
                  </a:schemeClr>
                </a:solidFill>
                <a:latin typeface="Cambria" panose="02040503050406030204" pitchFamily="18" charset="0"/>
                <a:ea typeface="Cambria" panose="02040503050406030204" pitchFamily="18" charset="0"/>
              </a:rPr>
              <a:t>  padding: 10px;</a:t>
            </a:r>
          </a:p>
          <a:p>
            <a:pPr lvl="2"/>
            <a:r>
              <a:rPr lang="en-IN" dirty="0">
                <a:solidFill>
                  <a:schemeClr val="accent6">
                    <a:lumMod val="75000"/>
                  </a:schemeClr>
                </a:solidFill>
                <a:latin typeface="Cambria" panose="02040503050406030204" pitchFamily="18" charset="0"/>
                <a:ea typeface="Cambria" panose="02040503050406030204" pitchFamily="18" charset="0"/>
              </a:rPr>
              <a:t>  border: 3px solid #73AD21;</a:t>
            </a:r>
          </a:p>
          <a:p>
            <a:pPr lvl="2"/>
            <a:r>
              <a:rPr lang="en-IN" dirty="0">
                <a:solidFill>
                  <a:schemeClr val="accent6">
                    <a:lumMod val="75000"/>
                  </a:schemeClr>
                </a:solidFill>
                <a:latin typeface="Cambria" panose="02040503050406030204" pitchFamily="18" charset="0"/>
                <a:ea typeface="Cambria" panose="02040503050406030204" pitchFamily="18" charset="0"/>
              </a:rPr>
              <a:t>}</a:t>
            </a:r>
          </a:p>
          <a:p>
            <a:pPr lvl="2"/>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.div2 {</a:t>
            </a:r>
          </a:p>
          <a:p>
            <a:pPr lvl="2"/>
            <a:r>
              <a:rPr lang="en-IN" dirty="0">
                <a:solidFill>
                  <a:schemeClr val="accent6">
                    <a:lumMod val="75000"/>
                  </a:schemeClr>
                </a:solidFill>
                <a:latin typeface="Cambria" panose="02040503050406030204" pitchFamily="18" charset="0"/>
                <a:ea typeface="Cambria" panose="02040503050406030204" pitchFamily="18" charset="0"/>
              </a:rPr>
              <a:t>  padding: 10px;</a:t>
            </a:r>
          </a:p>
          <a:p>
            <a:pPr lvl="2"/>
            <a:r>
              <a:rPr lang="en-IN" dirty="0">
                <a:solidFill>
                  <a:schemeClr val="accent6">
                    <a:lumMod val="75000"/>
                  </a:schemeClr>
                </a:solidFill>
                <a:latin typeface="Cambria" panose="02040503050406030204" pitchFamily="18" charset="0"/>
                <a:ea typeface="Cambria" panose="02040503050406030204" pitchFamily="18" charset="0"/>
              </a:rPr>
              <a:t>  border: 3px solid red;</a:t>
            </a:r>
          </a:p>
          <a:p>
            <a:pPr lvl="2"/>
            <a:r>
              <a:rPr lang="en-IN" dirty="0">
                <a:solidFill>
                  <a:schemeClr val="accent6">
                    <a:lumMod val="75000"/>
                  </a:schemeClr>
                </a:solidFill>
                <a:latin typeface="Cambria" panose="02040503050406030204" pitchFamily="18" charset="0"/>
                <a:ea typeface="Cambria" panose="02040503050406030204" pitchFamily="18" charset="0"/>
              </a:rPr>
              <a:t>}</a:t>
            </a:r>
          </a:p>
          <a:p>
            <a:pPr lvl="2"/>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.div3 {</a:t>
            </a:r>
          </a:p>
          <a:p>
            <a:pPr lvl="2"/>
            <a:r>
              <a:rPr lang="en-IN" dirty="0">
                <a:solidFill>
                  <a:schemeClr val="accent6">
                    <a:lumMod val="75000"/>
                  </a:schemeClr>
                </a:solidFill>
                <a:latin typeface="Cambria" panose="02040503050406030204" pitchFamily="18" charset="0"/>
                <a:ea typeface="Cambria" panose="02040503050406030204" pitchFamily="18" charset="0"/>
              </a:rPr>
              <a:t>  float: left;</a:t>
            </a:r>
          </a:p>
          <a:p>
            <a:pPr lvl="2"/>
            <a:r>
              <a:rPr lang="en-IN" dirty="0">
                <a:solidFill>
                  <a:schemeClr val="accent6">
                    <a:lumMod val="75000"/>
                  </a:schemeClr>
                </a:solidFill>
                <a:latin typeface="Cambria" panose="02040503050406030204" pitchFamily="18" charset="0"/>
                <a:ea typeface="Cambria" panose="02040503050406030204" pitchFamily="18" charset="0"/>
              </a:rPr>
              <a:t>  padding: 10px;  </a:t>
            </a:r>
          </a:p>
          <a:p>
            <a:pPr lvl="2"/>
            <a:r>
              <a:rPr lang="en-IN" dirty="0">
                <a:solidFill>
                  <a:schemeClr val="accent6">
                    <a:lumMod val="75000"/>
                  </a:schemeClr>
                </a:solidFill>
                <a:latin typeface="Cambria" panose="02040503050406030204" pitchFamily="18" charset="0"/>
                <a:ea typeface="Cambria" panose="02040503050406030204" pitchFamily="18" charset="0"/>
              </a:rPr>
              <a:t>  border: 3px solid #73AD21;</a:t>
            </a:r>
          </a:p>
          <a:p>
            <a:pPr lvl="2"/>
            <a:r>
              <a:rPr lang="en-IN" dirty="0">
                <a:solidFill>
                  <a:schemeClr val="accent6">
                    <a:lumMod val="75000"/>
                  </a:schemeClr>
                </a:solidFill>
                <a:latin typeface="Cambria" panose="02040503050406030204" pitchFamily="18" charset="0"/>
                <a:ea typeface="Cambria" panose="02040503050406030204" pitchFamily="18" charset="0"/>
              </a:rPr>
              <a:t>}</a:t>
            </a:r>
          </a:p>
          <a:p>
            <a:pPr lvl="2"/>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10" name="Rectangle 9"/>
          <p:cNvSpPr/>
          <p:nvPr/>
        </p:nvSpPr>
        <p:spPr>
          <a:xfrm>
            <a:off x="5486885" y="110329"/>
            <a:ext cx="6096000" cy="6740307"/>
          </a:xfrm>
          <a:prstGeom prst="rect">
            <a:avLst/>
          </a:prstGeom>
        </p:spPr>
        <p:txBody>
          <a:bodyPr>
            <a:spAutoFit/>
          </a:bodyPr>
          <a:lstStyle/>
          <a:p>
            <a:pPr lvl="3"/>
            <a:r>
              <a:rPr lang="en-IN" dirty="0">
                <a:solidFill>
                  <a:schemeClr val="accent6">
                    <a:lumMod val="75000"/>
                  </a:schemeClr>
                </a:solidFill>
                <a:latin typeface="Cambria" panose="02040503050406030204" pitchFamily="18" charset="0"/>
                <a:ea typeface="Cambria" panose="02040503050406030204" pitchFamily="18" charset="0"/>
              </a:rPr>
              <a:t>.div4 {</a:t>
            </a:r>
          </a:p>
          <a:p>
            <a:pPr lvl="3"/>
            <a:r>
              <a:rPr lang="en-IN" dirty="0">
                <a:solidFill>
                  <a:schemeClr val="accent6">
                    <a:lumMod val="75000"/>
                  </a:schemeClr>
                </a:solidFill>
                <a:latin typeface="Cambria" panose="02040503050406030204" pitchFamily="18" charset="0"/>
                <a:ea typeface="Cambria" panose="02040503050406030204" pitchFamily="18" charset="0"/>
              </a:rPr>
              <a:t>  padding: 10px;</a:t>
            </a:r>
          </a:p>
          <a:p>
            <a:pPr lvl="3"/>
            <a:r>
              <a:rPr lang="en-IN" dirty="0">
                <a:solidFill>
                  <a:schemeClr val="accent6">
                    <a:lumMod val="75000"/>
                  </a:schemeClr>
                </a:solidFill>
                <a:latin typeface="Cambria" panose="02040503050406030204" pitchFamily="18" charset="0"/>
                <a:ea typeface="Cambria" panose="02040503050406030204" pitchFamily="18" charset="0"/>
              </a:rPr>
              <a:t>  border: 3px solid red;</a:t>
            </a:r>
          </a:p>
          <a:p>
            <a:pPr lvl="3"/>
            <a:r>
              <a:rPr lang="en-IN" dirty="0">
                <a:solidFill>
                  <a:schemeClr val="accent6">
                    <a:lumMod val="75000"/>
                  </a:schemeClr>
                </a:solidFill>
                <a:latin typeface="Cambria" panose="02040503050406030204" pitchFamily="18" charset="0"/>
                <a:ea typeface="Cambria" panose="02040503050406030204" pitchFamily="18" charset="0"/>
              </a:rPr>
              <a:t>  clear: left;</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&lt;h2&gt;Without clear&lt;/h2&gt;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class="div1"&gt;div1&lt;/div&gt;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class="div2"&gt;div2 - Notice that div2 is after div1 in the HTML code. However, since div1 floats to the left, the text in div2 flows around div1.&lt;/div&gt;</a:t>
            </a:r>
          </a:p>
          <a:p>
            <a:pPr lvl="2"/>
            <a:r>
              <a:rPr lang="en-IN" dirty="0">
                <a:solidFill>
                  <a:schemeClr val="accent6">
                    <a:lumMod val="75000"/>
                  </a:schemeClr>
                </a:solidFill>
                <a:latin typeface="Cambria" panose="02040503050406030204" pitchFamily="18" charset="0"/>
                <a:ea typeface="Cambria" panose="02040503050406030204" pitchFamily="18" charset="0"/>
              </a:rPr>
              <a:t>&lt;</a:t>
            </a:r>
            <a:r>
              <a:rPr lang="en-IN" dirty="0" err="1">
                <a:solidFill>
                  <a:schemeClr val="accent6">
                    <a:lumMod val="75000"/>
                  </a:schemeClr>
                </a:solidFill>
                <a:latin typeface="Cambria" panose="02040503050406030204" pitchFamily="18" charset="0"/>
                <a:ea typeface="Cambria" panose="02040503050406030204" pitchFamily="18" charset="0"/>
              </a:rPr>
              <a:t>br</a:t>
            </a:r>
            <a:r>
              <a:rPr lang="en-IN" dirty="0">
                <a:solidFill>
                  <a:schemeClr val="accent6">
                    <a:lumMod val="75000"/>
                  </a:schemeClr>
                </a:solidFill>
                <a:latin typeface="Cambria" panose="02040503050406030204" pitchFamily="18" charset="0"/>
                <a:ea typeface="Cambria" panose="02040503050406030204" pitchFamily="18" charset="0"/>
              </a:rPr>
              <a:t>&gt;&lt;</a:t>
            </a:r>
            <a:r>
              <a:rPr lang="en-IN" dirty="0" err="1">
                <a:solidFill>
                  <a:schemeClr val="accent6">
                    <a:lumMod val="75000"/>
                  </a:schemeClr>
                </a:solidFill>
                <a:latin typeface="Cambria" panose="02040503050406030204" pitchFamily="18" charset="0"/>
                <a:ea typeface="Cambria" panose="02040503050406030204" pitchFamily="18" charset="0"/>
              </a:rPr>
              <a:t>br</a:t>
            </a:r>
            <a:r>
              <a:rPr lang="en-IN" dirty="0">
                <a:solidFill>
                  <a:schemeClr val="accent6">
                    <a:lumMod val="75000"/>
                  </a:schemeClr>
                </a:solidFill>
                <a:latin typeface="Cambria" panose="02040503050406030204" pitchFamily="18" charset="0"/>
                <a:ea typeface="Cambria" panose="02040503050406030204" pitchFamily="18" charset="0"/>
              </a:rPr>
              <a:t>&gt;</a:t>
            </a:r>
          </a:p>
          <a:p>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&lt;h2&gt;With clear&lt;/h2&gt;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class="div3"&gt;div3&lt;/div&gt;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class="div4"&gt;div4 - Here, clear: left; moves div4 down below the floating div3. The value "left" clears elements floated to the left. You can also clear "right" and "both".&lt;/div&gt;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2032135592"/>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213</a:t>
            </a:fld>
            <a:endParaRPr lang="en-IN"/>
          </a:p>
        </p:txBody>
      </p:sp>
      <p:pic>
        <p:nvPicPr>
          <p:cNvPr id="3" name="Picture 2"/>
          <p:cNvPicPr>
            <a:picLocks noChangeAspect="1"/>
          </p:cNvPicPr>
          <p:nvPr/>
        </p:nvPicPr>
        <p:blipFill>
          <a:blip r:embed="rId2"/>
          <a:stretch>
            <a:fillRect/>
          </a:stretch>
        </p:blipFill>
        <p:spPr>
          <a:xfrm>
            <a:off x="1566862" y="1323975"/>
            <a:ext cx="9058275" cy="4210050"/>
          </a:xfrm>
          <a:prstGeom prst="rect">
            <a:avLst/>
          </a:prstGeom>
        </p:spPr>
      </p:pic>
    </p:spTree>
    <p:extLst>
      <p:ext uri="{BB962C8B-B14F-4D97-AF65-F5344CB8AC3E}">
        <p14:creationId xmlns:p14="http://schemas.microsoft.com/office/powerpoint/2010/main" val="67594289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Flex Box</a:t>
            </a:r>
          </a:p>
        </p:txBody>
      </p:sp>
      <p:sp>
        <p:nvSpPr>
          <p:cNvPr id="5" name="Content Placeholder 4"/>
          <p:cNvSpPr>
            <a:spLocks noGrp="1"/>
          </p:cNvSpPr>
          <p:nvPr>
            <p:ph idx="1"/>
          </p:nvPr>
        </p:nvSpPr>
        <p:spPr/>
        <p:txBody>
          <a:bodyPr>
            <a:normAutofit/>
          </a:bodyPr>
          <a:lstStyle/>
          <a:p>
            <a:r>
              <a:rPr lang="en-US" sz="2000" dirty="0">
                <a:solidFill>
                  <a:srgbClr val="000000"/>
                </a:solidFill>
              </a:rPr>
              <a:t>Before the Flexbox Layout module, there were four layout modes:</a:t>
            </a:r>
          </a:p>
          <a:p>
            <a:pPr>
              <a:buFont typeface="Arial" panose="020B0604020202020204" pitchFamily="34" charset="0"/>
              <a:buChar char="•"/>
            </a:pPr>
            <a:r>
              <a:rPr lang="en-US" sz="2000" b="1" dirty="0">
                <a:solidFill>
                  <a:srgbClr val="000000"/>
                </a:solidFill>
              </a:rPr>
              <a:t>Block, for sections in a webpage</a:t>
            </a:r>
          </a:p>
          <a:p>
            <a:pPr>
              <a:buFont typeface="Arial" panose="020B0604020202020204" pitchFamily="34" charset="0"/>
              <a:buChar char="•"/>
            </a:pPr>
            <a:r>
              <a:rPr lang="en-US" sz="2000" b="1" dirty="0">
                <a:solidFill>
                  <a:srgbClr val="000000"/>
                </a:solidFill>
              </a:rPr>
              <a:t>Inline, for text</a:t>
            </a:r>
          </a:p>
          <a:p>
            <a:pPr>
              <a:buFont typeface="Arial" panose="020B0604020202020204" pitchFamily="34" charset="0"/>
              <a:buChar char="•"/>
            </a:pPr>
            <a:r>
              <a:rPr lang="en-US" sz="2000" b="1" dirty="0">
                <a:solidFill>
                  <a:srgbClr val="000000"/>
                </a:solidFill>
              </a:rPr>
              <a:t>Table, for two-dimensional table data</a:t>
            </a:r>
          </a:p>
          <a:p>
            <a:pPr>
              <a:buFont typeface="Arial" panose="020B0604020202020204" pitchFamily="34" charset="0"/>
              <a:buChar char="•"/>
            </a:pPr>
            <a:r>
              <a:rPr lang="en-US" sz="2000" b="1" dirty="0">
                <a:solidFill>
                  <a:srgbClr val="000000"/>
                </a:solidFill>
              </a:rPr>
              <a:t>Positioned, for explicit position of an element</a:t>
            </a:r>
          </a:p>
          <a:p>
            <a:r>
              <a:rPr lang="en-US" sz="2000" dirty="0">
                <a:solidFill>
                  <a:srgbClr val="000000"/>
                </a:solidFill>
              </a:rPr>
              <a:t>The Flexible Box Layout Module, makes it easier to design flexible responsive layout structure without using float or positioning.</a:t>
            </a:r>
          </a:p>
          <a:p>
            <a:r>
              <a:rPr lang="en-US" sz="2000" dirty="0">
                <a:solidFill>
                  <a:srgbClr val="000000"/>
                </a:solidFill>
              </a:rPr>
              <a:t>To start using the Flexbox model, you need to first define a flex container.</a:t>
            </a:r>
          </a:p>
          <a:p>
            <a:endParaRPr lang="en-US" sz="2000" dirty="0">
              <a:solidFill>
                <a:srgbClr val="000000"/>
              </a:solidFill>
            </a:endParaRPr>
          </a:p>
          <a:p>
            <a:endParaRPr lang="en-US" sz="2000" dirty="0">
              <a:solidFill>
                <a:srgbClr val="000000"/>
              </a:solidFill>
            </a:endParaRPr>
          </a:p>
          <a:p>
            <a:endParaRPr lang="en-IN" sz="2000" dirty="0"/>
          </a:p>
          <a:p>
            <a:endParaRPr lang="en-IN" sz="2000"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214</a:t>
            </a:fld>
            <a:endParaRPr lang="en-IN"/>
          </a:p>
        </p:txBody>
      </p:sp>
      <p:pic>
        <p:nvPicPr>
          <p:cNvPr id="6" name="Picture 5">
            <a:extLst>
              <a:ext uri="{FF2B5EF4-FFF2-40B4-BE49-F238E27FC236}">
                <a16:creationId xmlns:a16="http://schemas.microsoft.com/office/drawing/2014/main" id="{895957CC-33F3-435C-8525-2D730F375FB8}"/>
              </a:ext>
            </a:extLst>
          </p:cNvPr>
          <p:cNvPicPr>
            <a:picLocks noChangeAspect="1"/>
          </p:cNvPicPr>
          <p:nvPr/>
        </p:nvPicPr>
        <p:blipFill>
          <a:blip r:embed="rId2"/>
          <a:stretch>
            <a:fillRect/>
          </a:stretch>
        </p:blipFill>
        <p:spPr>
          <a:xfrm>
            <a:off x="3843725" y="4377338"/>
            <a:ext cx="7529804" cy="1281173"/>
          </a:xfrm>
          <a:prstGeom prst="rect">
            <a:avLst/>
          </a:prstGeom>
        </p:spPr>
      </p:pic>
      <p:sp>
        <p:nvSpPr>
          <p:cNvPr id="7" name="Rectangle 6"/>
          <p:cNvSpPr/>
          <p:nvPr/>
        </p:nvSpPr>
        <p:spPr>
          <a:xfrm>
            <a:off x="3718560" y="5226784"/>
            <a:ext cx="6096000" cy="1631216"/>
          </a:xfrm>
          <a:prstGeom prst="rect">
            <a:avLst/>
          </a:prstGeom>
        </p:spPr>
        <p:txBody>
          <a:bodyPr>
            <a:spAutoFit/>
          </a:bodyPr>
          <a:lstStyle/>
          <a:p>
            <a:pPr lvl="0"/>
            <a:r>
              <a:rPr lang="en-IN" sz="2000" dirty="0">
                <a:solidFill>
                  <a:schemeClr val="accent6">
                    <a:lumMod val="75000"/>
                  </a:schemeClr>
                </a:solidFill>
                <a:latin typeface="Cambria" panose="02040503050406030204" pitchFamily="18" charset="0"/>
                <a:ea typeface="Cambria" panose="02040503050406030204" pitchFamily="18" charset="0"/>
              </a:rPr>
              <a:t>&lt;div class="flex-container"&gt;</a:t>
            </a:r>
            <a:br>
              <a:rPr lang="en-IN" sz="2000" dirty="0">
                <a:solidFill>
                  <a:schemeClr val="accent6">
                    <a:lumMod val="75000"/>
                  </a:schemeClr>
                </a:solidFill>
                <a:latin typeface="Cambria" panose="02040503050406030204" pitchFamily="18" charset="0"/>
                <a:ea typeface="Cambria" panose="02040503050406030204" pitchFamily="18" charset="0"/>
              </a:rPr>
            </a:br>
            <a:r>
              <a:rPr lang="en-IN" sz="2000" dirty="0">
                <a:solidFill>
                  <a:schemeClr val="accent6">
                    <a:lumMod val="75000"/>
                  </a:schemeClr>
                </a:solidFill>
                <a:latin typeface="Cambria" panose="02040503050406030204" pitchFamily="18" charset="0"/>
                <a:ea typeface="Cambria" panose="02040503050406030204" pitchFamily="18" charset="0"/>
              </a:rPr>
              <a:t>  &lt;div&gt;1&lt;/div&gt;</a:t>
            </a:r>
            <a:br>
              <a:rPr lang="en-IN" sz="2000" dirty="0">
                <a:solidFill>
                  <a:schemeClr val="accent6">
                    <a:lumMod val="75000"/>
                  </a:schemeClr>
                </a:solidFill>
                <a:latin typeface="Cambria" panose="02040503050406030204" pitchFamily="18" charset="0"/>
                <a:ea typeface="Cambria" panose="02040503050406030204" pitchFamily="18" charset="0"/>
              </a:rPr>
            </a:br>
            <a:r>
              <a:rPr lang="en-IN" sz="2000" dirty="0">
                <a:solidFill>
                  <a:schemeClr val="accent6">
                    <a:lumMod val="75000"/>
                  </a:schemeClr>
                </a:solidFill>
                <a:latin typeface="Cambria" panose="02040503050406030204" pitchFamily="18" charset="0"/>
                <a:ea typeface="Cambria" panose="02040503050406030204" pitchFamily="18" charset="0"/>
              </a:rPr>
              <a:t>  &lt;div&gt;2&lt;/div&gt;</a:t>
            </a:r>
            <a:br>
              <a:rPr lang="en-IN" sz="2000" dirty="0">
                <a:solidFill>
                  <a:schemeClr val="accent6">
                    <a:lumMod val="75000"/>
                  </a:schemeClr>
                </a:solidFill>
                <a:latin typeface="Cambria" panose="02040503050406030204" pitchFamily="18" charset="0"/>
                <a:ea typeface="Cambria" panose="02040503050406030204" pitchFamily="18" charset="0"/>
              </a:rPr>
            </a:br>
            <a:r>
              <a:rPr lang="en-IN" sz="2000" dirty="0">
                <a:solidFill>
                  <a:schemeClr val="accent6">
                    <a:lumMod val="75000"/>
                  </a:schemeClr>
                </a:solidFill>
                <a:latin typeface="Cambria" panose="02040503050406030204" pitchFamily="18" charset="0"/>
                <a:ea typeface="Cambria" panose="02040503050406030204" pitchFamily="18" charset="0"/>
              </a:rPr>
              <a:t>  &lt;div&gt;3&lt;/div&gt;</a:t>
            </a:r>
            <a:br>
              <a:rPr lang="en-IN" sz="2000" dirty="0">
                <a:solidFill>
                  <a:schemeClr val="accent6">
                    <a:lumMod val="75000"/>
                  </a:schemeClr>
                </a:solidFill>
                <a:latin typeface="Cambria" panose="02040503050406030204" pitchFamily="18" charset="0"/>
                <a:ea typeface="Cambria" panose="02040503050406030204" pitchFamily="18" charset="0"/>
              </a:rPr>
            </a:br>
            <a:r>
              <a:rPr lang="en-IN" sz="2000" dirty="0">
                <a:solidFill>
                  <a:schemeClr val="accent6">
                    <a:lumMod val="75000"/>
                  </a:schemeClr>
                </a:solidFill>
                <a:latin typeface="Cambria" panose="02040503050406030204" pitchFamily="18" charset="0"/>
                <a:ea typeface="Cambria" panose="02040503050406030204" pitchFamily="18" charset="0"/>
              </a:rPr>
              <a:t>&lt;/div&gt;</a:t>
            </a:r>
          </a:p>
        </p:txBody>
      </p:sp>
    </p:spTree>
    <p:extLst>
      <p:ext uri="{BB962C8B-B14F-4D97-AF65-F5344CB8AC3E}">
        <p14:creationId xmlns:p14="http://schemas.microsoft.com/office/powerpoint/2010/main" val="360580347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215</a:t>
            </a:fld>
            <a:endParaRPr lang="en-IN" dirty="0"/>
          </a:p>
        </p:txBody>
      </p:sp>
      <p:sp>
        <p:nvSpPr>
          <p:cNvPr id="5" name="Rectangle 4"/>
          <p:cNvSpPr/>
          <p:nvPr/>
        </p:nvSpPr>
        <p:spPr>
          <a:xfrm>
            <a:off x="0" y="157155"/>
            <a:ext cx="9056914" cy="6955750"/>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#f1f1f1;</a:t>
            </a:r>
          </a:p>
          <a:p>
            <a:pPr lvl="3"/>
            <a:r>
              <a:rPr lang="en-IN"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sz="1600" dirty="0">
                <a:solidFill>
                  <a:schemeClr val="accent6">
                    <a:lumMod val="75000"/>
                  </a:schemeClr>
                </a:solidFill>
                <a:latin typeface="Cambria" panose="02040503050406030204" pitchFamily="18" charset="0"/>
                <a:ea typeface="Cambria" panose="02040503050406030204" pitchFamily="18" charset="0"/>
              </a:rPr>
              <a:t>  padding: 20px;</a:t>
            </a:r>
          </a:p>
          <a:p>
            <a:pPr lvl="3"/>
            <a:r>
              <a:rPr lang="en-IN"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a:t>
            </a:r>
          </a:p>
          <a:p>
            <a:r>
              <a:rPr lang="en-IN" sz="1600" dirty="0">
                <a:solidFill>
                  <a:schemeClr val="accent6">
                    <a:lumMod val="75000"/>
                  </a:schemeClr>
                </a:solidFill>
                <a:latin typeface="Cambria" panose="02040503050406030204" pitchFamily="18" charset="0"/>
                <a:ea typeface="Cambria" panose="02040503050406030204" pitchFamily="18" charset="0"/>
              </a:rPr>
              <a:t>	&lt;/body&gt;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895957CC-33F3-435C-8525-2D730F375FB8}"/>
              </a:ext>
            </a:extLst>
          </p:cNvPr>
          <p:cNvPicPr>
            <a:picLocks noChangeAspect="1"/>
          </p:cNvPicPr>
          <p:nvPr/>
        </p:nvPicPr>
        <p:blipFill>
          <a:blip r:embed="rId2"/>
          <a:stretch>
            <a:fillRect/>
          </a:stretch>
        </p:blipFill>
        <p:spPr>
          <a:xfrm>
            <a:off x="3843725" y="4377338"/>
            <a:ext cx="7529804" cy="1281173"/>
          </a:xfrm>
          <a:prstGeom prst="rect">
            <a:avLst/>
          </a:prstGeom>
          <a:ln w="19050">
            <a:solidFill>
              <a:schemeClr val="tx1"/>
            </a:solidFill>
          </a:ln>
        </p:spPr>
      </p:pic>
    </p:spTree>
    <p:extLst>
      <p:ext uri="{BB962C8B-B14F-4D97-AF65-F5344CB8AC3E}">
        <p14:creationId xmlns:p14="http://schemas.microsoft.com/office/powerpoint/2010/main" val="804742787"/>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Flex Container Property</a:t>
            </a:r>
            <a:endParaRPr lang="en-IN" dirty="0"/>
          </a:p>
        </p:txBody>
      </p:sp>
      <p:sp>
        <p:nvSpPr>
          <p:cNvPr id="4" name="Content Placeholder 3"/>
          <p:cNvSpPr>
            <a:spLocks noGrp="1"/>
          </p:cNvSpPr>
          <p:nvPr>
            <p:ph idx="1"/>
          </p:nvPr>
        </p:nvSpPr>
        <p:spPr/>
        <p:txBody>
          <a:bodyPr/>
          <a:lstStyle/>
          <a:p>
            <a:r>
              <a:rPr lang="en-IN" b="1" dirty="0"/>
              <a:t>Parent Element (Container)</a:t>
            </a:r>
          </a:p>
          <a:p>
            <a:r>
              <a:rPr lang="en-US" dirty="0"/>
              <a:t>The flex container properties are:</a:t>
            </a:r>
          </a:p>
          <a:p>
            <a:r>
              <a:rPr lang="en-US" dirty="0"/>
              <a:t>    flex-direction</a:t>
            </a:r>
          </a:p>
          <a:p>
            <a:r>
              <a:rPr lang="en-US" dirty="0"/>
              <a:t>    flex-wrap</a:t>
            </a:r>
          </a:p>
          <a:p>
            <a:r>
              <a:rPr lang="en-US" dirty="0"/>
              <a:t>    flex-flow</a:t>
            </a:r>
          </a:p>
          <a:p>
            <a:r>
              <a:rPr lang="en-US" dirty="0"/>
              <a:t>    justify-content</a:t>
            </a:r>
          </a:p>
          <a:p>
            <a:r>
              <a:rPr lang="en-US" dirty="0"/>
              <a:t>    align-items</a:t>
            </a:r>
          </a:p>
          <a:p>
            <a:r>
              <a:rPr lang="en-US" dirty="0"/>
              <a:t>    align-content</a:t>
            </a:r>
          </a:p>
          <a:p>
            <a:endParaRPr lang="en-IN"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216</a:t>
            </a:fld>
            <a:endParaRPr lang="en-IN"/>
          </a:p>
        </p:txBody>
      </p:sp>
    </p:spTree>
    <p:extLst>
      <p:ext uri="{BB962C8B-B14F-4D97-AF65-F5344CB8AC3E}">
        <p14:creationId xmlns:p14="http://schemas.microsoft.com/office/powerpoint/2010/main" val="995886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flex-direction Property</a:t>
            </a:r>
            <a:br>
              <a:rPr lang="en-IN" dirty="0"/>
            </a:br>
            <a:endParaRPr lang="en-IN" dirty="0"/>
          </a:p>
        </p:txBody>
      </p:sp>
      <p:sp>
        <p:nvSpPr>
          <p:cNvPr id="3" name="Content Placeholder 2"/>
          <p:cNvSpPr>
            <a:spLocks noGrp="1"/>
          </p:cNvSpPr>
          <p:nvPr>
            <p:ph idx="1"/>
          </p:nvPr>
        </p:nvSpPr>
        <p:spPr/>
        <p:txBody>
          <a:bodyPr/>
          <a:lstStyle/>
          <a:p>
            <a:r>
              <a:rPr lang="en-US" dirty="0"/>
              <a:t>The </a:t>
            </a:r>
            <a:r>
              <a:rPr lang="en-US" b="1" dirty="0"/>
              <a:t>flex-direction</a:t>
            </a:r>
            <a:r>
              <a:rPr lang="en-US" dirty="0"/>
              <a:t> property defines in which direction the container wants to stack the flex items.</a:t>
            </a:r>
          </a:p>
          <a:p>
            <a:r>
              <a:rPr lang="en-US" b="1" dirty="0"/>
              <a:t>Column</a:t>
            </a:r>
            <a:r>
              <a:rPr lang="en-US" dirty="0"/>
              <a:t>: The column value stacks the flex items vertically (from top to bottom)</a:t>
            </a:r>
          </a:p>
          <a:p>
            <a:r>
              <a:rPr lang="en-US" b="1" dirty="0"/>
              <a:t>Column-reverse</a:t>
            </a:r>
            <a:r>
              <a:rPr lang="en-US" dirty="0"/>
              <a:t>: The column-reverse value stacks the flex items vertically (but from bottom to top)</a:t>
            </a:r>
          </a:p>
          <a:p>
            <a:r>
              <a:rPr lang="en-US" b="1" dirty="0"/>
              <a:t>row</a:t>
            </a:r>
            <a:r>
              <a:rPr lang="en-US" dirty="0"/>
              <a:t>: The row value stacks the flex items horizontally (from left to right)</a:t>
            </a:r>
          </a:p>
          <a:p>
            <a:r>
              <a:rPr lang="en-US" b="1" dirty="0"/>
              <a:t>row-reverse</a:t>
            </a:r>
            <a:r>
              <a:rPr lang="en-US" dirty="0"/>
              <a:t>: The row-reverse value stacks the flex items horizontally (but from right to left)</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217</a:t>
            </a:fld>
            <a:endParaRPr lang="en-IN" dirty="0"/>
          </a:p>
        </p:txBody>
      </p:sp>
    </p:spTree>
    <p:extLst>
      <p:ext uri="{BB962C8B-B14F-4D97-AF65-F5344CB8AC3E}">
        <p14:creationId xmlns:p14="http://schemas.microsoft.com/office/powerpoint/2010/main" val="136314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218</a:t>
            </a:fld>
            <a:endParaRPr lang="en-IN" dirty="0"/>
          </a:p>
        </p:txBody>
      </p:sp>
      <p:sp>
        <p:nvSpPr>
          <p:cNvPr id="5" name="Rectangle 4"/>
          <p:cNvSpPr/>
          <p:nvPr/>
        </p:nvSpPr>
        <p:spPr>
          <a:xfrm>
            <a:off x="0" y="157155"/>
            <a:ext cx="9056914" cy="6955750"/>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flex-direction: column-reverse;</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#f1f1f1;</a:t>
            </a:r>
          </a:p>
          <a:p>
            <a:pPr lvl="3"/>
            <a:r>
              <a:rPr lang="en-IN"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sz="1600" dirty="0">
                <a:solidFill>
                  <a:schemeClr val="accent6">
                    <a:lumMod val="75000"/>
                  </a:schemeClr>
                </a:solidFill>
                <a:latin typeface="Cambria" panose="02040503050406030204" pitchFamily="18" charset="0"/>
                <a:ea typeface="Cambria" panose="02040503050406030204" pitchFamily="18" charset="0"/>
              </a:rPr>
              <a:t>  padding: 20px;</a:t>
            </a:r>
          </a:p>
          <a:p>
            <a:pPr lvl="3"/>
            <a:r>
              <a:rPr lang="en-IN"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a:t>
            </a:r>
          </a:p>
          <a:p>
            <a:r>
              <a:rPr lang="en-IN" sz="1600" dirty="0">
                <a:solidFill>
                  <a:schemeClr val="accent6">
                    <a:lumMod val="75000"/>
                  </a:schemeClr>
                </a:solidFill>
                <a:latin typeface="Cambria" panose="02040503050406030204" pitchFamily="18" charset="0"/>
                <a:ea typeface="Cambria" panose="02040503050406030204" pitchFamily="18" charset="0"/>
              </a:rPr>
              <a:t>	&lt;/body&gt;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pic>
        <p:nvPicPr>
          <p:cNvPr id="2" name="Picture 1"/>
          <p:cNvPicPr>
            <a:picLocks noChangeAspect="1"/>
          </p:cNvPicPr>
          <p:nvPr/>
        </p:nvPicPr>
        <p:blipFill>
          <a:blip r:embed="rId2"/>
          <a:stretch>
            <a:fillRect/>
          </a:stretch>
        </p:blipFill>
        <p:spPr>
          <a:xfrm>
            <a:off x="5216435" y="716837"/>
            <a:ext cx="6332355" cy="3590925"/>
          </a:xfrm>
          <a:prstGeom prst="rect">
            <a:avLst/>
          </a:prstGeom>
          <a:ln w="19050">
            <a:solidFill>
              <a:schemeClr val="tx1"/>
            </a:solidFill>
          </a:ln>
        </p:spPr>
      </p:pic>
    </p:spTree>
    <p:extLst>
      <p:ext uri="{BB962C8B-B14F-4D97-AF65-F5344CB8AC3E}">
        <p14:creationId xmlns:p14="http://schemas.microsoft.com/office/powerpoint/2010/main" val="2444665760"/>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The flex-wrap Property</a:t>
            </a:r>
            <a:br>
              <a:rPr lang="en-IN" dirty="0"/>
            </a:br>
            <a:endParaRPr lang="en-IN" dirty="0"/>
          </a:p>
        </p:txBody>
      </p:sp>
      <p:sp>
        <p:nvSpPr>
          <p:cNvPr id="4" name="Content Placeholder 3"/>
          <p:cNvSpPr>
            <a:spLocks noGrp="1"/>
          </p:cNvSpPr>
          <p:nvPr>
            <p:ph idx="1"/>
          </p:nvPr>
        </p:nvSpPr>
        <p:spPr/>
        <p:txBody>
          <a:bodyPr/>
          <a:lstStyle/>
          <a:p>
            <a:r>
              <a:rPr lang="en-US" dirty="0"/>
              <a:t>The flex-wrap property specifies whether the flex items should wrap or not.</a:t>
            </a:r>
          </a:p>
          <a:p>
            <a:r>
              <a:rPr lang="en-US" dirty="0"/>
              <a:t>The examples below have 12 flex items, to better demonstrate the flex-wrap property.</a:t>
            </a:r>
          </a:p>
          <a:p>
            <a:r>
              <a:rPr lang="en-US" b="1" dirty="0"/>
              <a:t>Wrap</a:t>
            </a:r>
            <a:r>
              <a:rPr lang="en-US" dirty="0"/>
              <a:t>: The wrap value specifies that the flex items will wrap if necessary</a:t>
            </a:r>
          </a:p>
          <a:p>
            <a:r>
              <a:rPr lang="en-US" b="1" dirty="0" err="1"/>
              <a:t>nowrap</a:t>
            </a:r>
            <a:r>
              <a:rPr lang="en-US" dirty="0"/>
              <a:t>: The </a:t>
            </a:r>
            <a:r>
              <a:rPr lang="en-US" dirty="0" err="1"/>
              <a:t>nowrap</a:t>
            </a:r>
            <a:r>
              <a:rPr lang="en-US" dirty="0"/>
              <a:t> value specifies that the flex items will not wrap (this is default)</a:t>
            </a:r>
          </a:p>
          <a:p>
            <a:r>
              <a:rPr lang="en-US" b="1" dirty="0"/>
              <a:t>wrap-reverse</a:t>
            </a:r>
            <a:r>
              <a:rPr lang="en-US" dirty="0"/>
              <a:t>: The wrap-reverse value specifies that the flexible items will wrap if necessary, in reverse order</a:t>
            </a:r>
            <a:endParaRPr lang="en-IN"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219</a:t>
            </a:fld>
            <a:endParaRPr lang="en-IN"/>
          </a:p>
        </p:txBody>
      </p:sp>
    </p:spTree>
    <p:extLst>
      <p:ext uri="{BB962C8B-B14F-4D97-AF65-F5344CB8AC3E}">
        <p14:creationId xmlns:p14="http://schemas.microsoft.com/office/powerpoint/2010/main" val="3464073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22</a:t>
            </a:fld>
            <a:endParaRPr lang="en-IN" dirty="0"/>
          </a:p>
        </p:txBody>
      </p:sp>
      <p:pic>
        <p:nvPicPr>
          <p:cNvPr id="5" name="Picture 4"/>
          <p:cNvPicPr>
            <a:picLocks noChangeAspect="1"/>
          </p:cNvPicPr>
          <p:nvPr/>
        </p:nvPicPr>
        <p:blipFill>
          <a:blip r:embed="rId2"/>
          <a:stretch>
            <a:fillRect/>
          </a:stretch>
        </p:blipFill>
        <p:spPr>
          <a:xfrm>
            <a:off x="3603009" y="2104620"/>
            <a:ext cx="7668054" cy="1695450"/>
          </a:xfrm>
          <a:prstGeom prst="rect">
            <a:avLst/>
          </a:prstGeom>
          <a:ln w="19050">
            <a:solidFill>
              <a:schemeClr val="tx1"/>
            </a:solidFill>
          </a:ln>
        </p:spPr>
      </p:pic>
    </p:spTree>
    <p:extLst>
      <p:ext uri="{BB962C8B-B14F-4D97-AF65-F5344CB8AC3E}">
        <p14:creationId xmlns:p14="http://schemas.microsoft.com/office/powerpoint/2010/main" val="2925864474"/>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220</a:t>
            </a:fld>
            <a:endParaRPr lang="en-IN" dirty="0"/>
          </a:p>
        </p:txBody>
      </p:sp>
      <p:sp>
        <p:nvSpPr>
          <p:cNvPr id="5" name="Rectangle 4"/>
          <p:cNvSpPr/>
          <p:nvPr/>
        </p:nvSpPr>
        <p:spPr>
          <a:xfrm>
            <a:off x="0" y="157155"/>
            <a:ext cx="9056914" cy="7232749"/>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flex-wrap: wrap-reverse;</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US" sz="1600" dirty="0">
                <a:solidFill>
                  <a:schemeClr val="accent6">
                    <a:lumMod val="75000"/>
                  </a:schemeClr>
                </a:solidFill>
                <a:latin typeface="Cambria" panose="02040503050406030204" pitchFamily="18" charset="0"/>
                <a:ea typeface="Cambria" panose="02040503050406030204" pitchFamily="18" charset="0"/>
              </a:rPr>
              <a:t>background-color: #f1f1f1;</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US" sz="1600" dirty="0">
                <a:solidFill>
                  <a:schemeClr val="accent6">
                    <a:lumMod val="75000"/>
                  </a:schemeClr>
                </a:solidFill>
                <a:latin typeface="Cambria" panose="02040503050406030204" pitchFamily="18" charset="0"/>
                <a:ea typeface="Cambria" panose="02040503050406030204" pitchFamily="18" charset="0"/>
              </a:rPr>
              <a:t>  text-align: center;</a:t>
            </a:r>
          </a:p>
          <a:p>
            <a:pPr lvl="3"/>
            <a:r>
              <a:rPr lang="en-US" sz="1600"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US"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&lt;div&gt;4&lt;/div&gt;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&lt;div&gt;5&lt;/div&gt;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4389120" y="4413151"/>
            <a:ext cx="6096000" cy="2554545"/>
          </a:xfrm>
          <a:prstGeom prst="rect">
            <a:avLst/>
          </a:prstGeom>
        </p:spPr>
        <p:txBody>
          <a:bodyPr>
            <a:spAutoFit/>
          </a:bodyPr>
          <a:lstStyle/>
          <a:p>
            <a:pPr lvl="2"/>
            <a:r>
              <a:rPr lang="en-IN" sz="1600" dirty="0">
                <a:solidFill>
                  <a:schemeClr val="accent6">
                    <a:lumMod val="75000"/>
                  </a:schemeClr>
                </a:solidFill>
                <a:latin typeface="Cambria" panose="02040503050406030204" pitchFamily="18" charset="0"/>
                <a:ea typeface="Cambria" panose="02040503050406030204" pitchFamily="18" charset="0"/>
              </a:rPr>
              <a:t> &lt;div&gt;6&lt;/div&gt;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&lt;div&gt;7&lt;/div&gt;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&lt;div&gt;8&lt;/div&gt;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&lt;div&gt;9&lt;/div&gt;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&lt;div&gt;10&lt;/div&gt;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&lt;div&gt;12&lt;/div&gt;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endParaRPr lang="en-IN" dirty="0"/>
          </a:p>
        </p:txBody>
      </p:sp>
      <p:pic>
        <p:nvPicPr>
          <p:cNvPr id="6" name="Picture 5"/>
          <p:cNvPicPr>
            <a:picLocks noChangeAspect="1"/>
          </p:cNvPicPr>
          <p:nvPr/>
        </p:nvPicPr>
        <p:blipFill>
          <a:blip r:embed="rId2"/>
          <a:stretch>
            <a:fillRect/>
          </a:stretch>
        </p:blipFill>
        <p:spPr>
          <a:xfrm>
            <a:off x="4826861" y="438118"/>
            <a:ext cx="6143625" cy="3552825"/>
          </a:xfrm>
          <a:prstGeom prst="rect">
            <a:avLst/>
          </a:prstGeom>
          <a:ln w="19050">
            <a:solidFill>
              <a:schemeClr val="tx1"/>
            </a:solidFill>
          </a:ln>
        </p:spPr>
      </p:pic>
    </p:spTree>
    <p:extLst>
      <p:ext uri="{BB962C8B-B14F-4D97-AF65-F5344CB8AC3E}">
        <p14:creationId xmlns:p14="http://schemas.microsoft.com/office/powerpoint/2010/main" val="44300885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flex-flow Property</a:t>
            </a:r>
            <a:br>
              <a:rPr lang="en-IN" dirty="0"/>
            </a:br>
            <a:endParaRPr lang="en-IN" dirty="0"/>
          </a:p>
        </p:txBody>
      </p:sp>
      <p:sp>
        <p:nvSpPr>
          <p:cNvPr id="3" name="Content Placeholder 2"/>
          <p:cNvSpPr>
            <a:spLocks noGrp="1"/>
          </p:cNvSpPr>
          <p:nvPr>
            <p:ph idx="1"/>
          </p:nvPr>
        </p:nvSpPr>
        <p:spPr/>
        <p:txBody>
          <a:bodyPr/>
          <a:lstStyle/>
          <a:p>
            <a:r>
              <a:rPr lang="en-US" dirty="0"/>
              <a:t>The flex-flow property is a shorthand property for setting both the flex-direction and flex-wrap properties.</a:t>
            </a:r>
          </a:p>
          <a:p>
            <a:r>
              <a:rPr lang="en-US" dirty="0"/>
              <a:t>.</a:t>
            </a:r>
            <a:r>
              <a:rPr lang="en-US" dirty="0">
                <a:solidFill>
                  <a:schemeClr val="accent6">
                    <a:lumMod val="75000"/>
                  </a:schemeClr>
                </a:solidFill>
              </a:rPr>
              <a:t>flex-container {</a:t>
            </a:r>
          </a:p>
          <a:p>
            <a:r>
              <a:rPr lang="en-US" dirty="0">
                <a:solidFill>
                  <a:schemeClr val="accent6">
                    <a:lumMod val="75000"/>
                  </a:schemeClr>
                </a:solidFill>
              </a:rPr>
              <a:t>  display: flex;</a:t>
            </a:r>
          </a:p>
          <a:p>
            <a:r>
              <a:rPr lang="en-US" dirty="0">
                <a:solidFill>
                  <a:schemeClr val="accent6">
                    <a:lumMod val="75000"/>
                  </a:schemeClr>
                </a:solidFill>
              </a:rPr>
              <a:t>  flex-flow: row wrap;</a:t>
            </a:r>
          </a:p>
          <a:p>
            <a:r>
              <a:rPr lang="en-US" dirty="0">
                <a:solidFill>
                  <a:schemeClr val="accent6">
                    <a:lumMod val="75000"/>
                  </a:schemeClr>
                </a:solidFill>
              </a:rPr>
              <a:t>}</a:t>
            </a:r>
            <a:endParaRPr lang="en-IN"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221</a:t>
            </a:fld>
            <a:endParaRPr lang="en-IN" dirty="0"/>
          </a:p>
        </p:txBody>
      </p:sp>
    </p:spTree>
    <p:extLst>
      <p:ext uri="{BB962C8B-B14F-4D97-AF65-F5344CB8AC3E}">
        <p14:creationId xmlns:p14="http://schemas.microsoft.com/office/powerpoint/2010/main" val="385643805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222</a:t>
            </a:fld>
            <a:endParaRPr lang="en-IN" dirty="0"/>
          </a:p>
        </p:txBody>
      </p:sp>
      <p:sp>
        <p:nvSpPr>
          <p:cNvPr id="5" name="Rectangle 4"/>
          <p:cNvSpPr/>
          <p:nvPr/>
        </p:nvSpPr>
        <p:spPr>
          <a:xfrm>
            <a:off x="0" y="157155"/>
            <a:ext cx="9056914" cy="7232749"/>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flex-flow: row wrap;</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US" sz="1600" dirty="0">
                <a:solidFill>
                  <a:schemeClr val="accent6">
                    <a:lumMod val="75000"/>
                  </a:schemeClr>
                </a:solidFill>
                <a:latin typeface="Cambria" panose="02040503050406030204" pitchFamily="18" charset="0"/>
                <a:ea typeface="Cambria" panose="02040503050406030204" pitchFamily="18" charset="0"/>
              </a:rPr>
              <a:t>background-color: #f1f1f1;</a:t>
            </a:r>
          </a:p>
          <a:p>
            <a:pPr lvl="3"/>
            <a:r>
              <a:rPr lang="en-US"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US"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US" sz="1600" dirty="0">
                <a:solidFill>
                  <a:schemeClr val="accent6">
                    <a:lumMod val="75000"/>
                  </a:schemeClr>
                </a:solidFill>
                <a:latin typeface="Cambria" panose="02040503050406030204" pitchFamily="18" charset="0"/>
                <a:ea typeface="Cambria" panose="02040503050406030204" pitchFamily="18" charset="0"/>
              </a:rPr>
              <a:t>  text-align: center;</a:t>
            </a:r>
          </a:p>
          <a:p>
            <a:pPr lvl="3"/>
            <a:r>
              <a:rPr lang="en-US" sz="1600"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US"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&lt;div&gt;4&lt;/div&gt;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&lt;div&gt;5&lt;/div&gt;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4389120" y="4413151"/>
            <a:ext cx="6096000" cy="2554545"/>
          </a:xfrm>
          <a:prstGeom prst="rect">
            <a:avLst/>
          </a:prstGeom>
        </p:spPr>
        <p:txBody>
          <a:bodyPr>
            <a:spAutoFit/>
          </a:bodyPr>
          <a:lstStyle/>
          <a:p>
            <a:pPr lvl="2"/>
            <a:r>
              <a:rPr lang="en-IN" sz="1600" dirty="0">
                <a:solidFill>
                  <a:schemeClr val="accent6">
                    <a:lumMod val="75000"/>
                  </a:schemeClr>
                </a:solidFill>
                <a:latin typeface="Cambria" panose="02040503050406030204" pitchFamily="18" charset="0"/>
                <a:ea typeface="Cambria" panose="02040503050406030204" pitchFamily="18" charset="0"/>
              </a:rPr>
              <a:t> &lt;div&gt;6&lt;/div&gt;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&lt;div&gt;7&lt;/div&gt;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&lt;div&gt;8&lt;/div&gt;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&lt;div&gt;9&lt;/div&gt;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&lt;div&gt;10&lt;/div&gt;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&lt;div&gt;12&lt;/div&gt;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endParaRPr lang="en-IN" dirty="0"/>
          </a:p>
        </p:txBody>
      </p:sp>
      <p:pic>
        <p:nvPicPr>
          <p:cNvPr id="2" name="Picture 1"/>
          <p:cNvPicPr>
            <a:picLocks noChangeAspect="1"/>
          </p:cNvPicPr>
          <p:nvPr/>
        </p:nvPicPr>
        <p:blipFill>
          <a:blip r:embed="rId2"/>
          <a:stretch>
            <a:fillRect/>
          </a:stretch>
        </p:blipFill>
        <p:spPr>
          <a:xfrm>
            <a:off x="4616631" y="442066"/>
            <a:ext cx="6477000" cy="3686175"/>
          </a:xfrm>
          <a:prstGeom prst="rect">
            <a:avLst/>
          </a:prstGeom>
          <a:ln w="19050">
            <a:solidFill>
              <a:schemeClr val="tx1"/>
            </a:solidFill>
          </a:ln>
        </p:spPr>
      </p:pic>
    </p:spTree>
    <p:extLst>
      <p:ext uri="{BB962C8B-B14F-4D97-AF65-F5344CB8AC3E}">
        <p14:creationId xmlns:p14="http://schemas.microsoft.com/office/powerpoint/2010/main" val="2316088299"/>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justify-content Property</a:t>
            </a:r>
            <a:br>
              <a:rPr lang="en-IN" dirty="0"/>
            </a:br>
            <a:endParaRPr lang="en-IN" dirty="0"/>
          </a:p>
        </p:txBody>
      </p:sp>
      <p:sp>
        <p:nvSpPr>
          <p:cNvPr id="3" name="Content Placeholder 2"/>
          <p:cNvSpPr>
            <a:spLocks noGrp="1"/>
          </p:cNvSpPr>
          <p:nvPr>
            <p:ph idx="1"/>
          </p:nvPr>
        </p:nvSpPr>
        <p:spPr/>
        <p:txBody>
          <a:bodyPr>
            <a:normAutofit fontScale="92500"/>
          </a:bodyPr>
          <a:lstStyle/>
          <a:p>
            <a:r>
              <a:rPr lang="en-US" dirty="0"/>
              <a:t>The justify-content property is used to align the flex items.</a:t>
            </a:r>
          </a:p>
          <a:p>
            <a:r>
              <a:rPr lang="en-US" b="1" dirty="0" err="1"/>
              <a:t>center:The</a:t>
            </a:r>
            <a:r>
              <a:rPr lang="en-US" dirty="0"/>
              <a:t> center value aligns the flex items at the center of the container</a:t>
            </a:r>
          </a:p>
          <a:p>
            <a:r>
              <a:rPr lang="en-US" b="1" dirty="0"/>
              <a:t>flex-start</a:t>
            </a:r>
            <a:r>
              <a:rPr lang="en-US" dirty="0"/>
              <a:t>: The flex-start value aligns the flex items at the beginning of the container (this is default)</a:t>
            </a:r>
          </a:p>
          <a:p>
            <a:r>
              <a:rPr lang="en-US" b="1" dirty="0"/>
              <a:t>flex-end</a:t>
            </a:r>
            <a:r>
              <a:rPr lang="en-US" dirty="0"/>
              <a:t>: The flex-end value aligns the flex items at the end of the container</a:t>
            </a:r>
          </a:p>
          <a:p>
            <a:r>
              <a:rPr lang="en-US" b="1" dirty="0"/>
              <a:t>space-around</a:t>
            </a:r>
            <a:r>
              <a:rPr lang="en-US" dirty="0"/>
              <a:t>: The space-around value displays the flex items with space before, between, and after the lines</a:t>
            </a:r>
          </a:p>
          <a:p>
            <a:r>
              <a:rPr lang="en-US" b="1" dirty="0"/>
              <a:t>space-between</a:t>
            </a:r>
            <a:r>
              <a:rPr lang="en-US" dirty="0"/>
              <a:t>: The space-between value displays the flex items with space between the lines</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223</a:t>
            </a:fld>
            <a:endParaRPr lang="en-IN" dirty="0"/>
          </a:p>
        </p:txBody>
      </p:sp>
    </p:spTree>
    <p:extLst>
      <p:ext uri="{BB962C8B-B14F-4D97-AF65-F5344CB8AC3E}">
        <p14:creationId xmlns:p14="http://schemas.microsoft.com/office/powerpoint/2010/main" val="340942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224</a:t>
            </a:fld>
            <a:endParaRPr lang="en-IN" dirty="0"/>
          </a:p>
        </p:txBody>
      </p:sp>
      <p:sp>
        <p:nvSpPr>
          <p:cNvPr id="5" name="Rectangle 4"/>
          <p:cNvSpPr/>
          <p:nvPr/>
        </p:nvSpPr>
        <p:spPr>
          <a:xfrm>
            <a:off x="0" y="157155"/>
            <a:ext cx="9056914" cy="5755422"/>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height: 200px;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align-items: </a:t>
            </a:r>
            <a:r>
              <a:rPr lang="en-IN" sz="1600" dirty="0" err="1">
                <a:solidFill>
                  <a:schemeClr val="accent6">
                    <a:lumMod val="75000"/>
                  </a:schemeClr>
                </a:solidFill>
                <a:latin typeface="Cambria" panose="02040503050406030204" pitchFamily="18" charset="0"/>
                <a:ea typeface="Cambria" panose="02040503050406030204" pitchFamily="18" charset="0"/>
              </a:rPr>
              <a:t>center</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#f1f1f1;</a:t>
            </a:r>
          </a:p>
          <a:p>
            <a:pPr lvl="3"/>
            <a:r>
              <a:rPr lang="en-IN"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sz="1600" dirty="0">
                <a:solidFill>
                  <a:schemeClr val="accent6">
                    <a:lumMod val="75000"/>
                  </a:schemeClr>
                </a:solidFill>
                <a:latin typeface="Cambria" panose="02040503050406030204" pitchFamily="18" charset="0"/>
                <a:ea typeface="Cambria" panose="02040503050406030204" pitchFamily="18" charset="0"/>
              </a:rPr>
              <a:t>  text-align: </a:t>
            </a:r>
            <a:r>
              <a:rPr lang="en-IN" sz="1600" dirty="0" err="1">
                <a:solidFill>
                  <a:schemeClr val="accent6">
                    <a:lumMod val="75000"/>
                  </a:schemeClr>
                </a:solidFill>
                <a:latin typeface="Cambria" panose="02040503050406030204" pitchFamily="18" charset="0"/>
                <a:ea typeface="Cambria" panose="02040503050406030204" pitchFamily="18" charset="0"/>
              </a:rPr>
              <a:t>center</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IN"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3172178" y="4652881"/>
            <a:ext cx="6096000" cy="2062103"/>
          </a:xfrm>
          <a:prstGeom prst="rect">
            <a:avLst/>
          </a:prstGeom>
        </p:spPr>
        <p:txBody>
          <a:bodyPr>
            <a:spAutoFit/>
          </a:bodyPr>
          <a:lstStyle/>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a:t>
            </a:r>
          </a:p>
          <a:p>
            <a:r>
              <a:rPr lang="en-IN" sz="1600" dirty="0">
                <a:solidFill>
                  <a:schemeClr val="accent6">
                    <a:lumMod val="75000"/>
                  </a:schemeClr>
                </a:solidFill>
                <a:latin typeface="Cambria" panose="02040503050406030204" pitchFamily="18" charset="0"/>
                <a:ea typeface="Cambria" panose="02040503050406030204" pitchFamily="18" charset="0"/>
              </a:rPr>
              <a:t>	&lt;/body&gt;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260445" y="998714"/>
            <a:ext cx="5667375" cy="2647950"/>
          </a:xfrm>
          <a:prstGeom prst="rect">
            <a:avLst/>
          </a:prstGeom>
          <a:ln w="19050">
            <a:solidFill>
              <a:schemeClr val="tx1"/>
            </a:solidFill>
          </a:ln>
        </p:spPr>
      </p:pic>
    </p:spTree>
    <p:extLst>
      <p:ext uri="{BB962C8B-B14F-4D97-AF65-F5344CB8AC3E}">
        <p14:creationId xmlns:p14="http://schemas.microsoft.com/office/powerpoint/2010/main" val="4115404828"/>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align-items Property</a:t>
            </a:r>
            <a:br>
              <a:rPr lang="en-IN" dirty="0"/>
            </a:br>
            <a:endParaRPr lang="en-IN" dirty="0"/>
          </a:p>
        </p:txBody>
      </p:sp>
      <p:sp>
        <p:nvSpPr>
          <p:cNvPr id="3" name="Content Placeholder 2"/>
          <p:cNvSpPr>
            <a:spLocks noGrp="1"/>
          </p:cNvSpPr>
          <p:nvPr>
            <p:ph idx="1"/>
          </p:nvPr>
        </p:nvSpPr>
        <p:spPr/>
        <p:txBody>
          <a:bodyPr/>
          <a:lstStyle/>
          <a:p>
            <a:r>
              <a:rPr lang="en-US" dirty="0"/>
              <a:t>The align-items property is used to align the flex items.</a:t>
            </a:r>
          </a:p>
          <a:p>
            <a:r>
              <a:rPr lang="en-US" b="1" dirty="0"/>
              <a:t>center</a:t>
            </a:r>
            <a:r>
              <a:rPr lang="en-US" dirty="0"/>
              <a:t>: The center value aligns the flex items in the middle of the container</a:t>
            </a:r>
          </a:p>
          <a:p>
            <a:r>
              <a:rPr lang="en-US" b="1" dirty="0"/>
              <a:t>flex-start</a:t>
            </a:r>
            <a:r>
              <a:rPr lang="en-US" dirty="0"/>
              <a:t>: The flex-start value aligns the flex items at the top of the container</a:t>
            </a:r>
          </a:p>
          <a:p>
            <a:r>
              <a:rPr lang="en-US" b="1" dirty="0"/>
              <a:t>flex-end</a:t>
            </a:r>
            <a:r>
              <a:rPr lang="en-US" dirty="0"/>
              <a:t>: The flex-end value aligns the flex items at the bottom of the container</a:t>
            </a:r>
          </a:p>
          <a:p>
            <a:r>
              <a:rPr lang="en-US" b="1" dirty="0"/>
              <a:t>stretch</a:t>
            </a:r>
            <a:r>
              <a:rPr lang="en-US" dirty="0"/>
              <a:t>: The stretch value stretches the flex items to fill the container (this is default)</a:t>
            </a:r>
          </a:p>
          <a:p>
            <a:r>
              <a:rPr lang="en-US" b="1" dirty="0"/>
              <a:t>baseline</a:t>
            </a:r>
            <a:r>
              <a:rPr lang="en-US" dirty="0"/>
              <a:t>: The baseline value aligns the flex items such as their baselines aligns</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225</a:t>
            </a:fld>
            <a:endParaRPr lang="en-IN" dirty="0"/>
          </a:p>
        </p:txBody>
      </p:sp>
    </p:spTree>
    <p:extLst>
      <p:ext uri="{BB962C8B-B14F-4D97-AF65-F5344CB8AC3E}">
        <p14:creationId xmlns:p14="http://schemas.microsoft.com/office/powerpoint/2010/main" val="1416730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226</a:t>
            </a:fld>
            <a:endParaRPr lang="en-IN" dirty="0"/>
          </a:p>
        </p:txBody>
      </p:sp>
      <p:sp>
        <p:nvSpPr>
          <p:cNvPr id="5" name="Rectangle 4"/>
          <p:cNvSpPr/>
          <p:nvPr/>
        </p:nvSpPr>
        <p:spPr>
          <a:xfrm>
            <a:off x="0" y="157155"/>
            <a:ext cx="9056914" cy="5755422"/>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height: 200px;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align-items: flex-start;</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#f1f1f1;</a:t>
            </a:r>
          </a:p>
          <a:p>
            <a:pPr lvl="3"/>
            <a:r>
              <a:rPr lang="en-IN"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sz="1600" dirty="0">
                <a:solidFill>
                  <a:schemeClr val="accent6">
                    <a:lumMod val="75000"/>
                  </a:schemeClr>
                </a:solidFill>
                <a:latin typeface="Cambria" panose="02040503050406030204" pitchFamily="18" charset="0"/>
                <a:ea typeface="Cambria" panose="02040503050406030204" pitchFamily="18" charset="0"/>
              </a:rPr>
              <a:t>  text-align: </a:t>
            </a:r>
            <a:r>
              <a:rPr lang="en-IN" sz="1600" dirty="0" err="1">
                <a:solidFill>
                  <a:schemeClr val="accent6">
                    <a:lumMod val="75000"/>
                  </a:schemeClr>
                </a:solidFill>
                <a:latin typeface="Cambria" panose="02040503050406030204" pitchFamily="18" charset="0"/>
                <a:ea typeface="Cambria" panose="02040503050406030204" pitchFamily="18" charset="0"/>
              </a:rPr>
              <a:t>center</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IN"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3172178" y="4652881"/>
            <a:ext cx="6096000" cy="2062103"/>
          </a:xfrm>
          <a:prstGeom prst="rect">
            <a:avLst/>
          </a:prstGeom>
        </p:spPr>
        <p:txBody>
          <a:bodyPr>
            <a:spAutoFit/>
          </a:bodyPr>
          <a:lstStyle/>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a:t>
            </a:r>
          </a:p>
          <a:p>
            <a:r>
              <a:rPr lang="en-IN" sz="1600" dirty="0">
                <a:solidFill>
                  <a:schemeClr val="accent6">
                    <a:lumMod val="75000"/>
                  </a:schemeClr>
                </a:solidFill>
                <a:latin typeface="Cambria" panose="02040503050406030204" pitchFamily="18" charset="0"/>
                <a:ea typeface="Cambria" panose="02040503050406030204" pitchFamily="18" charset="0"/>
              </a:rPr>
              <a:t>	&lt;/body&gt;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5255973" y="629178"/>
            <a:ext cx="6143625" cy="2619375"/>
          </a:xfrm>
          <a:prstGeom prst="rect">
            <a:avLst/>
          </a:prstGeom>
          <a:ln w="19050">
            <a:solidFill>
              <a:schemeClr val="tx1"/>
            </a:solidFill>
          </a:ln>
        </p:spPr>
      </p:pic>
    </p:spTree>
    <p:extLst>
      <p:ext uri="{BB962C8B-B14F-4D97-AF65-F5344CB8AC3E}">
        <p14:creationId xmlns:p14="http://schemas.microsoft.com/office/powerpoint/2010/main" val="1022560627"/>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align-content Property</a:t>
            </a:r>
            <a:br>
              <a:rPr lang="en-IN" dirty="0"/>
            </a:br>
            <a:endParaRPr lang="en-IN" dirty="0"/>
          </a:p>
        </p:txBody>
      </p:sp>
      <p:sp>
        <p:nvSpPr>
          <p:cNvPr id="3" name="Content Placeholder 2"/>
          <p:cNvSpPr>
            <a:spLocks noGrp="1"/>
          </p:cNvSpPr>
          <p:nvPr>
            <p:ph idx="1"/>
          </p:nvPr>
        </p:nvSpPr>
        <p:spPr/>
        <p:txBody>
          <a:bodyPr>
            <a:normAutofit fontScale="92500" lnSpcReduction="10000"/>
          </a:bodyPr>
          <a:lstStyle/>
          <a:p>
            <a:r>
              <a:rPr lang="en-US" dirty="0"/>
              <a:t>The align-content property is used to align the flex lines.</a:t>
            </a:r>
          </a:p>
          <a:p>
            <a:r>
              <a:rPr lang="en-US" b="1" dirty="0"/>
              <a:t>space-between</a:t>
            </a:r>
            <a:r>
              <a:rPr lang="en-US" dirty="0"/>
              <a:t>: The space-between value displays the flex lines with equal space between them</a:t>
            </a:r>
          </a:p>
          <a:p>
            <a:r>
              <a:rPr lang="en-US" b="1" dirty="0"/>
              <a:t>space-around</a:t>
            </a:r>
            <a:r>
              <a:rPr lang="en-US" dirty="0"/>
              <a:t>: The space-around value displays the flex lines with space before, between, and after them</a:t>
            </a:r>
          </a:p>
          <a:p>
            <a:r>
              <a:rPr lang="en-US" b="1" dirty="0"/>
              <a:t>stretch</a:t>
            </a:r>
            <a:r>
              <a:rPr lang="en-US" dirty="0"/>
              <a:t>: The stretch value stretches the flex lines to take up the remaining space (this is default)</a:t>
            </a:r>
          </a:p>
          <a:p>
            <a:r>
              <a:rPr lang="en-US" b="1" dirty="0"/>
              <a:t>center</a:t>
            </a:r>
            <a:r>
              <a:rPr lang="en-US" dirty="0"/>
              <a:t> :The center value displays the flex lines in the middle of the container</a:t>
            </a:r>
          </a:p>
          <a:p>
            <a:r>
              <a:rPr lang="en-US" b="1" dirty="0"/>
              <a:t>flex-start</a:t>
            </a:r>
            <a:r>
              <a:rPr lang="en-US" dirty="0"/>
              <a:t>: The flex-start value displays the flex lines at the start of the container</a:t>
            </a:r>
          </a:p>
          <a:p>
            <a:r>
              <a:rPr lang="en-US" b="1" dirty="0"/>
              <a:t>flex-end</a:t>
            </a:r>
            <a:r>
              <a:rPr lang="en-US" dirty="0"/>
              <a:t>: The flex-end value displays the flex lines at the end of the container</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227</a:t>
            </a:fld>
            <a:endParaRPr lang="en-IN" dirty="0"/>
          </a:p>
        </p:txBody>
      </p:sp>
    </p:spTree>
    <p:extLst>
      <p:ext uri="{BB962C8B-B14F-4D97-AF65-F5344CB8AC3E}">
        <p14:creationId xmlns:p14="http://schemas.microsoft.com/office/powerpoint/2010/main" val="76452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228</a:t>
            </a:fld>
            <a:endParaRPr lang="en-IN" dirty="0"/>
          </a:p>
        </p:txBody>
      </p:sp>
      <p:sp>
        <p:nvSpPr>
          <p:cNvPr id="5" name="Rectangle 4"/>
          <p:cNvSpPr/>
          <p:nvPr/>
        </p:nvSpPr>
        <p:spPr>
          <a:xfrm>
            <a:off x="0" y="157155"/>
            <a:ext cx="9056914" cy="7232749"/>
          </a:xfrm>
          <a:prstGeom prst="rect">
            <a:avLst/>
          </a:prstGeom>
        </p:spPr>
        <p:txBody>
          <a:bodyPr wrap="square">
            <a:spAutoFit/>
          </a:bodyPr>
          <a:lstStyle/>
          <a:p>
            <a:r>
              <a:rPr lang="en-IN" sz="1600" dirty="0">
                <a:solidFill>
                  <a:schemeClr val="accent6">
                    <a:lumMod val="75000"/>
                  </a:schemeClr>
                </a:solidFill>
                <a:latin typeface="Cambria" panose="02040503050406030204" pitchFamily="18" charset="0"/>
                <a:ea typeface="Cambria" panose="02040503050406030204" pitchFamily="18" charset="0"/>
              </a:rPr>
              <a:t>&lt;!DOCTYPE html&gt;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p>
          <a:p>
            <a:r>
              <a:rPr lang="en-IN" sz="1600" dirty="0">
                <a:solidFill>
                  <a:schemeClr val="accent6">
                    <a:lumMod val="75000"/>
                  </a:schemeClr>
                </a:solidFill>
                <a:latin typeface="Cambria" panose="02040503050406030204" pitchFamily="18" charset="0"/>
                <a:ea typeface="Cambria" panose="02040503050406030204" pitchFamily="18" charset="0"/>
              </a:rPr>
              <a:t>	&lt;head&gt;</a:t>
            </a:r>
          </a:p>
          <a:p>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sz="1600"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sz="1600" dirty="0">
                <a:solidFill>
                  <a:schemeClr val="accent6">
                    <a:lumMod val="75000"/>
                  </a:schemeClr>
                </a:solidFill>
                <a:latin typeface="Cambria" panose="02040503050406030204" pitchFamily="18" charset="0"/>
                <a:ea typeface="Cambria" panose="02040503050406030204" pitchFamily="18" charset="0"/>
              </a:rPr>
              <a:t>  height: 600px;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flex-wrap: wrap;</a:t>
            </a:r>
          </a:p>
          <a:p>
            <a:pPr lvl="3"/>
            <a:r>
              <a:rPr lang="en-IN" sz="1600" dirty="0">
                <a:solidFill>
                  <a:schemeClr val="accent6">
                    <a:lumMod val="75000"/>
                  </a:schemeClr>
                </a:solidFill>
                <a:latin typeface="Cambria" panose="02040503050406030204" pitchFamily="18" charset="0"/>
                <a:ea typeface="Cambria" panose="02040503050406030204" pitchFamily="18" charset="0"/>
              </a:rPr>
              <a:t>  align-content: flex-end;</a:t>
            </a:r>
          </a:p>
          <a:p>
            <a:pPr lvl="3"/>
            <a:r>
              <a:rPr lang="en-IN" sz="1600" dirty="0">
                <a:solidFill>
                  <a:schemeClr val="accent6">
                    <a:lumMod val="75000"/>
                  </a:schemeClr>
                </a:solidFill>
                <a:latin typeface="Cambria" panose="02040503050406030204" pitchFamily="18" charset="0"/>
                <a:ea typeface="Cambria" panose="02040503050406030204" pitchFamily="18" charset="0"/>
              </a:rPr>
              <a:t>  overflow: scroll;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a:t>
            </a:r>
            <a:r>
              <a:rPr lang="en-IN" sz="1600" dirty="0" err="1">
                <a:solidFill>
                  <a:schemeClr val="accent6">
                    <a:lumMod val="75000"/>
                  </a:schemeClr>
                </a:solidFill>
                <a:latin typeface="Cambria" panose="02040503050406030204" pitchFamily="18" charset="0"/>
                <a:ea typeface="Cambria" panose="02040503050406030204" pitchFamily="18" charset="0"/>
              </a:rPr>
              <a:t>DodgerBlue</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endParaRPr lang="en-IN" sz="1600" dirty="0">
              <a:solidFill>
                <a:schemeClr val="accent6">
                  <a:lumMod val="75000"/>
                </a:schemeClr>
              </a:solidFill>
              <a:latin typeface="Cambria" panose="02040503050406030204" pitchFamily="18" charset="0"/>
              <a:ea typeface="Cambria" panose="02040503050406030204" pitchFamily="18" charset="0"/>
            </a:endParaRPr>
          </a:p>
          <a:p>
            <a:pPr lvl="3"/>
            <a:r>
              <a:rPr lang="en-IN" sz="1600" dirty="0">
                <a:solidFill>
                  <a:schemeClr val="accent6">
                    <a:lumMod val="75000"/>
                  </a:schemeClr>
                </a:solidFill>
                <a:latin typeface="Cambria" panose="02040503050406030204" pitchFamily="18" charset="0"/>
                <a:ea typeface="Cambria" panose="02040503050406030204" pitchFamily="18" charset="0"/>
              </a:rPr>
              <a:t>.flex-container &gt; div {</a:t>
            </a:r>
          </a:p>
          <a:p>
            <a:pPr lvl="3"/>
            <a:r>
              <a:rPr lang="en-IN" sz="1600" dirty="0">
                <a:solidFill>
                  <a:schemeClr val="accent6">
                    <a:lumMod val="75000"/>
                  </a:schemeClr>
                </a:solidFill>
                <a:latin typeface="Cambria" panose="02040503050406030204" pitchFamily="18" charset="0"/>
                <a:ea typeface="Cambria" panose="02040503050406030204" pitchFamily="18" charset="0"/>
              </a:rPr>
              <a:t>  background-</a:t>
            </a:r>
            <a:r>
              <a:rPr lang="en-IN" sz="1600" dirty="0" err="1">
                <a:solidFill>
                  <a:schemeClr val="accent6">
                    <a:lumMod val="75000"/>
                  </a:schemeClr>
                </a:solidFill>
                <a:latin typeface="Cambria" panose="02040503050406030204" pitchFamily="18" charset="0"/>
                <a:ea typeface="Cambria" panose="02040503050406030204" pitchFamily="18" charset="0"/>
              </a:rPr>
              <a:t>color</a:t>
            </a:r>
            <a:r>
              <a:rPr lang="en-IN" sz="1600" dirty="0">
                <a:solidFill>
                  <a:schemeClr val="accent6">
                    <a:lumMod val="75000"/>
                  </a:schemeClr>
                </a:solidFill>
                <a:latin typeface="Cambria" panose="02040503050406030204" pitchFamily="18" charset="0"/>
                <a:ea typeface="Cambria" panose="02040503050406030204" pitchFamily="18" charset="0"/>
              </a:rPr>
              <a:t>: #f1f1f1;</a:t>
            </a:r>
          </a:p>
          <a:p>
            <a:pPr lvl="3"/>
            <a:r>
              <a:rPr lang="en-IN" sz="1600" dirty="0">
                <a:solidFill>
                  <a:schemeClr val="accent6">
                    <a:lumMod val="75000"/>
                  </a:schemeClr>
                </a:solidFill>
                <a:latin typeface="Cambria" panose="02040503050406030204" pitchFamily="18" charset="0"/>
                <a:ea typeface="Cambria" panose="02040503050406030204" pitchFamily="18" charset="0"/>
              </a:rPr>
              <a:t>  width: 100px;</a:t>
            </a:r>
          </a:p>
          <a:p>
            <a:pPr lvl="3"/>
            <a:r>
              <a:rPr lang="en-IN" sz="1600"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sz="1600" dirty="0">
                <a:solidFill>
                  <a:schemeClr val="accent6">
                    <a:lumMod val="75000"/>
                  </a:schemeClr>
                </a:solidFill>
                <a:latin typeface="Cambria" panose="02040503050406030204" pitchFamily="18" charset="0"/>
                <a:ea typeface="Cambria" panose="02040503050406030204" pitchFamily="18" charset="0"/>
              </a:rPr>
              <a:t>  text-align: </a:t>
            </a:r>
            <a:r>
              <a:rPr lang="en-IN" sz="1600" dirty="0" err="1">
                <a:solidFill>
                  <a:schemeClr val="accent6">
                    <a:lumMod val="75000"/>
                  </a:schemeClr>
                </a:solidFill>
                <a:latin typeface="Cambria" panose="02040503050406030204" pitchFamily="18" charset="0"/>
                <a:ea typeface="Cambria" panose="02040503050406030204" pitchFamily="18" charset="0"/>
              </a:rPr>
              <a:t>center</a:t>
            </a:r>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IN" sz="1600"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sz="1600" dirty="0">
                <a:solidFill>
                  <a:schemeClr val="accent6">
                    <a:lumMod val="75000"/>
                  </a:schemeClr>
                </a:solidFill>
                <a:latin typeface="Cambria" panose="02040503050406030204" pitchFamily="18" charset="0"/>
                <a:ea typeface="Cambria" panose="02040503050406030204" pitchFamily="18" charset="0"/>
              </a:rPr>
              <a:t>}</a:t>
            </a:r>
          </a:p>
          <a:p>
            <a:pPr lvl="3"/>
            <a:r>
              <a:rPr lang="en-IN" sz="1600" dirty="0">
                <a:solidFill>
                  <a:schemeClr val="accent6">
                    <a:lumMod val="75000"/>
                  </a:schemeClr>
                </a:solidFill>
                <a:latin typeface="Cambria" panose="02040503050406030204" pitchFamily="18" charset="0"/>
                <a:ea typeface="Cambria" panose="02040503050406030204" pitchFamily="18" charset="0"/>
              </a:rPr>
              <a:t>		&lt;/style&gt;</a:t>
            </a:r>
          </a:p>
          <a:p>
            <a:pPr lvl="1"/>
            <a:r>
              <a:rPr lang="en-IN" sz="1600" dirty="0">
                <a:solidFill>
                  <a:schemeClr val="accent6">
                    <a:lumMod val="75000"/>
                  </a:schemeClr>
                </a:solidFill>
                <a:latin typeface="Cambria" panose="02040503050406030204" pitchFamily="18" charset="0"/>
                <a:ea typeface="Cambria" panose="02040503050406030204" pitchFamily="18" charset="0"/>
              </a:rPr>
              <a:t>&lt;/head&gt;</a:t>
            </a:r>
          </a:p>
          <a:p>
            <a:pPr lvl="1"/>
            <a:r>
              <a:rPr lang="en-IN" sz="1600" dirty="0">
                <a:solidFill>
                  <a:schemeClr val="accent6">
                    <a:lumMod val="75000"/>
                  </a:schemeClr>
                </a:solidFill>
                <a:latin typeface="Cambria" panose="02040503050406030204" pitchFamily="18" charset="0"/>
                <a:ea typeface="Cambria" panose="02040503050406030204" pitchFamily="18" charset="0"/>
              </a:rPr>
              <a:t>&lt;body&gt;</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 class="flex-container"&gt;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&lt;div&gt;1&lt;/div&gt;</a:t>
            </a:r>
          </a:p>
          <a:p>
            <a:pPr lvl="2"/>
            <a:r>
              <a:rPr lang="en-IN" sz="1600" dirty="0">
                <a:solidFill>
                  <a:schemeClr val="accent6">
                    <a:lumMod val="75000"/>
                  </a:schemeClr>
                </a:solidFill>
                <a:latin typeface="Cambria" panose="02040503050406030204" pitchFamily="18" charset="0"/>
                <a:ea typeface="Cambria" panose="02040503050406030204" pitchFamily="18" charset="0"/>
              </a:rPr>
              <a:t>  &lt;div&gt;2&lt;/div&gt;</a:t>
            </a:r>
          </a:p>
          <a:p>
            <a:endParaRPr lang="en-IN" sz="1600" dirty="0">
              <a:solidFill>
                <a:schemeClr val="accent6">
                  <a:lumMod val="75000"/>
                </a:schemeClr>
              </a:solidFill>
              <a:latin typeface="Cambria" panose="02040503050406030204" pitchFamily="18" charset="0"/>
              <a:ea typeface="Cambria" panose="02040503050406030204" pitchFamily="18" charset="0"/>
            </a:endParaRPr>
          </a:p>
          <a:p>
            <a:endParaRPr lang="en-IN" sz="1600"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4528457" y="1308707"/>
            <a:ext cx="6096000" cy="2554545"/>
          </a:xfrm>
          <a:prstGeom prst="rect">
            <a:avLst/>
          </a:prstGeom>
        </p:spPr>
        <p:txBody>
          <a:bodyPr>
            <a:spAutoFit/>
          </a:bodyPr>
          <a:lstStyle/>
          <a:p>
            <a:pPr lvl="3"/>
            <a:r>
              <a:rPr lang="en-IN" sz="1600" dirty="0">
                <a:solidFill>
                  <a:schemeClr val="accent6">
                    <a:lumMod val="75000"/>
                  </a:schemeClr>
                </a:solidFill>
                <a:latin typeface="Cambria" panose="02040503050406030204" pitchFamily="18" charset="0"/>
                <a:ea typeface="Cambria" panose="02040503050406030204" pitchFamily="18" charset="0"/>
              </a:rPr>
              <a:t> &lt;div&gt;3&lt;/div&gt;  </a:t>
            </a:r>
          </a:p>
          <a:p>
            <a:pPr lvl="3"/>
            <a:r>
              <a:rPr lang="en-IN" sz="1600" dirty="0">
                <a:solidFill>
                  <a:schemeClr val="accent6">
                    <a:lumMod val="75000"/>
                  </a:schemeClr>
                </a:solidFill>
                <a:latin typeface="Cambria" panose="02040503050406030204" pitchFamily="18" charset="0"/>
                <a:ea typeface="Cambria" panose="02040503050406030204" pitchFamily="18" charset="0"/>
              </a:rPr>
              <a:t>  &lt;div&gt;4&lt;/div&gt;</a:t>
            </a:r>
          </a:p>
          <a:p>
            <a:pPr lvl="3"/>
            <a:r>
              <a:rPr lang="en-IN" sz="1600" dirty="0">
                <a:solidFill>
                  <a:schemeClr val="accent6">
                    <a:lumMod val="75000"/>
                  </a:schemeClr>
                </a:solidFill>
                <a:latin typeface="Cambria" panose="02040503050406030204" pitchFamily="18" charset="0"/>
                <a:ea typeface="Cambria" panose="02040503050406030204" pitchFamily="18" charset="0"/>
              </a:rPr>
              <a:t>  &lt;div&gt;5&lt;/div&gt; </a:t>
            </a:r>
          </a:p>
          <a:p>
            <a:pPr lvl="3"/>
            <a:r>
              <a:rPr lang="en-IN" sz="1600" dirty="0">
                <a:solidFill>
                  <a:schemeClr val="accent6">
                    <a:lumMod val="75000"/>
                  </a:schemeClr>
                </a:solidFill>
                <a:latin typeface="Cambria" panose="02040503050406030204" pitchFamily="18" charset="0"/>
                <a:ea typeface="Cambria" panose="02040503050406030204" pitchFamily="18" charset="0"/>
              </a:rPr>
              <a:t>&lt;div&gt;6&lt;/div&gt;  </a:t>
            </a:r>
          </a:p>
          <a:p>
            <a:pPr lvl="3"/>
            <a:r>
              <a:rPr lang="en-IN" sz="1600" dirty="0">
                <a:solidFill>
                  <a:schemeClr val="accent6">
                    <a:lumMod val="75000"/>
                  </a:schemeClr>
                </a:solidFill>
                <a:latin typeface="Cambria" panose="02040503050406030204" pitchFamily="18" charset="0"/>
                <a:ea typeface="Cambria" panose="02040503050406030204" pitchFamily="18" charset="0"/>
              </a:rPr>
              <a:t>  &lt;div&gt;7&lt;/div&gt;</a:t>
            </a:r>
          </a:p>
          <a:p>
            <a:pPr lvl="3"/>
            <a:r>
              <a:rPr lang="en-IN" sz="1600" dirty="0">
                <a:solidFill>
                  <a:schemeClr val="accent6">
                    <a:lumMod val="75000"/>
                  </a:schemeClr>
                </a:solidFill>
                <a:latin typeface="Cambria" panose="02040503050406030204" pitchFamily="18" charset="0"/>
                <a:ea typeface="Cambria" panose="02040503050406030204" pitchFamily="18" charset="0"/>
              </a:rPr>
              <a:t>  &lt;div&gt;8&lt;/div&gt;</a:t>
            </a:r>
          </a:p>
          <a:p>
            <a:pPr lvl="3"/>
            <a:r>
              <a:rPr lang="en-IN" sz="1600" dirty="0">
                <a:solidFill>
                  <a:schemeClr val="accent6">
                    <a:lumMod val="75000"/>
                  </a:schemeClr>
                </a:solidFill>
                <a:latin typeface="Cambria" panose="02040503050406030204" pitchFamily="18" charset="0"/>
                <a:ea typeface="Cambria" panose="02040503050406030204" pitchFamily="18" charset="0"/>
              </a:rPr>
              <a:t>  &lt;div&gt;9&lt;/div&gt;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&lt;/div&gt;	</a:t>
            </a:r>
          </a:p>
          <a:p>
            <a:pPr lvl="2"/>
            <a:r>
              <a:rPr lang="en-IN" sz="1600" dirty="0">
                <a:solidFill>
                  <a:schemeClr val="accent6">
                    <a:lumMod val="75000"/>
                  </a:schemeClr>
                </a:solidFill>
                <a:latin typeface="Cambria" panose="02040503050406030204" pitchFamily="18" charset="0"/>
                <a:ea typeface="Cambria" panose="02040503050406030204" pitchFamily="18" charset="0"/>
              </a:rPr>
              <a:t>&lt;/body&gt;</a:t>
            </a:r>
          </a:p>
          <a:p>
            <a:r>
              <a:rPr lang="en-IN" sz="1600" dirty="0">
                <a:solidFill>
                  <a:schemeClr val="accent6">
                    <a:lumMod val="75000"/>
                  </a:schemeClr>
                </a:solidFill>
                <a:latin typeface="Cambria" panose="02040503050406030204" pitchFamily="18" charset="0"/>
                <a:ea typeface="Cambria" panose="02040503050406030204" pitchFamily="18" charset="0"/>
              </a:rPr>
              <a:t>&lt;/html&gt;</a:t>
            </a:r>
            <a:endParaRPr lang="en-IN" dirty="0"/>
          </a:p>
        </p:txBody>
      </p:sp>
      <p:pic>
        <p:nvPicPr>
          <p:cNvPr id="6" name="Picture 5"/>
          <p:cNvPicPr>
            <a:picLocks noChangeAspect="1"/>
          </p:cNvPicPr>
          <p:nvPr/>
        </p:nvPicPr>
        <p:blipFill>
          <a:blip r:embed="rId2"/>
          <a:stretch>
            <a:fillRect/>
          </a:stretch>
        </p:blipFill>
        <p:spPr>
          <a:xfrm>
            <a:off x="7580267" y="333198"/>
            <a:ext cx="4381500" cy="5762625"/>
          </a:xfrm>
          <a:prstGeom prst="rect">
            <a:avLst/>
          </a:prstGeom>
          <a:ln w="19050">
            <a:solidFill>
              <a:schemeClr val="tx1"/>
            </a:solidFill>
          </a:ln>
        </p:spPr>
      </p:pic>
    </p:spTree>
    <p:extLst>
      <p:ext uri="{BB962C8B-B14F-4D97-AF65-F5344CB8AC3E}">
        <p14:creationId xmlns:p14="http://schemas.microsoft.com/office/powerpoint/2010/main" val="15587179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Flex Items</a:t>
            </a:r>
            <a:br>
              <a:rPr lang="en-IN" dirty="0"/>
            </a:br>
            <a:endParaRPr lang="en-IN" dirty="0"/>
          </a:p>
        </p:txBody>
      </p:sp>
      <p:sp>
        <p:nvSpPr>
          <p:cNvPr id="3" name="Content Placeholder 2"/>
          <p:cNvSpPr>
            <a:spLocks noGrp="1"/>
          </p:cNvSpPr>
          <p:nvPr>
            <p:ph idx="1"/>
          </p:nvPr>
        </p:nvSpPr>
        <p:spPr/>
        <p:txBody>
          <a:bodyPr/>
          <a:lstStyle/>
          <a:p>
            <a:r>
              <a:rPr lang="en-IN" b="1" dirty="0"/>
              <a:t>Child Elements (Items)</a:t>
            </a:r>
          </a:p>
          <a:p>
            <a:r>
              <a:rPr lang="en-US" dirty="0"/>
              <a:t>The direct child elements of a flex container automatically becomes flexible (flex) items.</a:t>
            </a:r>
          </a:p>
          <a:p>
            <a:r>
              <a:rPr lang="en-US" dirty="0"/>
              <a:t>The flex item properties are:</a:t>
            </a:r>
          </a:p>
          <a:p>
            <a:r>
              <a:rPr lang="en-US" dirty="0"/>
              <a:t>    order</a:t>
            </a:r>
          </a:p>
          <a:p>
            <a:r>
              <a:rPr lang="en-US" dirty="0"/>
              <a:t>    flex-grow</a:t>
            </a:r>
          </a:p>
          <a:p>
            <a:r>
              <a:rPr lang="en-US" dirty="0"/>
              <a:t>    flex-shrink</a:t>
            </a:r>
          </a:p>
          <a:p>
            <a:r>
              <a:rPr lang="en-US" dirty="0"/>
              <a:t>    flex-basis</a:t>
            </a:r>
          </a:p>
          <a:p>
            <a:r>
              <a:rPr lang="en-US" dirty="0"/>
              <a:t>    flex</a:t>
            </a:r>
          </a:p>
          <a:p>
            <a:r>
              <a:rPr lang="en-US" dirty="0"/>
              <a:t>    align-self</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229</a:t>
            </a:fld>
            <a:endParaRPr lang="en-IN" dirty="0"/>
          </a:p>
        </p:txBody>
      </p:sp>
    </p:spTree>
    <p:extLst>
      <p:ext uri="{BB962C8B-B14F-4D97-AF65-F5344CB8AC3E}">
        <p14:creationId xmlns:p14="http://schemas.microsoft.com/office/powerpoint/2010/main" val="428303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85000" lnSpcReduction="20000"/>
          </a:bodyPr>
          <a:lstStyle/>
          <a:p>
            <a:r>
              <a:rPr lang="en-US" dirty="0"/>
              <a:t>The ::first-line pseudo-element can only be applied to block-level elements.</a:t>
            </a:r>
          </a:p>
          <a:p>
            <a:endParaRPr lang="en-US" dirty="0"/>
          </a:p>
          <a:p>
            <a:r>
              <a:rPr lang="en-US" dirty="0"/>
              <a:t>The following properties apply to the ::first-line pseudo-element:</a:t>
            </a:r>
          </a:p>
          <a:p>
            <a:endParaRPr lang="en-US" dirty="0"/>
          </a:p>
          <a:p>
            <a:r>
              <a:rPr lang="en-US" dirty="0"/>
              <a:t>    font properties</a:t>
            </a:r>
          </a:p>
          <a:p>
            <a:r>
              <a:rPr lang="en-US" dirty="0"/>
              <a:t>    color properties</a:t>
            </a:r>
          </a:p>
          <a:p>
            <a:r>
              <a:rPr lang="en-US" dirty="0"/>
              <a:t>    background properties</a:t>
            </a:r>
          </a:p>
          <a:p>
            <a:r>
              <a:rPr lang="en-US" dirty="0"/>
              <a:t>    word-spacing</a:t>
            </a:r>
          </a:p>
          <a:p>
            <a:r>
              <a:rPr lang="en-US" dirty="0"/>
              <a:t>    letter-spacing</a:t>
            </a:r>
          </a:p>
          <a:p>
            <a:r>
              <a:rPr lang="en-US" dirty="0"/>
              <a:t>    text-decoration</a:t>
            </a:r>
          </a:p>
          <a:p>
            <a:r>
              <a:rPr lang="en-US" dirty="0"/>
              <a:t>    vertical-align</a:t>
            </a:r>
          </a:p>
          <a:p>
            <a:r>
              <a:rPr lang="en-US" dirty="0"/>
              <a:t>    text-transform</a:t>
            </a:r>
          </a:p>
          <a:p>
            <a:r>
              <a:rPr lang="en-US" dirty="0"/>
              <a:t>    line-height</a:t>
            </a:r>
          </a:p>
          <a:p>
            <a:r>
              <a:rPr lang="en-US" dirty="0"/>
              <a:t>    clear</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a:t>
            </a:fld>
            <a:endParaRPr lang="en-IN" dirty="0"/>
          </a:p>
        </p:txBody>
      </p:sp>
    </p:spTree>
    <p:extLst>
      <p:ext uri="{BB962C8B-B14F-4D97-AF65-F5344CB8AC3E}">
        <p14:creationId xmlns:p14="http://schemas.microsoft.com/office/powerpoint/2010/main" val="2001323361"/>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order Property</a:t>
            </a:r>
            <a:br>
              <a:rPr lang="en-IN" dirty="0"/>
            </a:br>
            <a:endParaRPr lang="en-IN" dirty="0"/>
          </a:p>
        </p:txBody>
      </p:sp>
      <p:sp>
        <p:nvSpPr>
          <p:cNvPr id="3" name="Content Placeholder 2"/>
          <p:cNvSpPr>
            <a:spLocks noGrp="1"/>
          </p:cNvSpPr>
          <p:nvPr>
            <p:ph idx="1"/>
          </p:nvPr>
        </p:nvSpPr>
        <p:spPr/>
        <p:txBody>
          <a:bodyPr/>
          <a:lstStyle/>
          <a:p>
            <a:r>
              <a:rPr lang="en-US" dirty="0"/>
              <a:t>The order property specifies the order of the flex items.</a:t>
            </a:r>
          </a:p>
          <a:p>
            <a:r>
              <a:rPr lang="en-US" dirty="0"/>
              <a:t>The first flex item in the code does not have to appear as the first item in the layout.</a:t>
            </a:r>
          </a:p>
          <a:p>
            <a:r>
              <a:rPr lang="en-US" dirty="0"/>
              <a:t>The order value must be a number, default value is 0.</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230</a:t>
            </a:fld>
            <a:endParaRPr lang="en-IN" dirty="0"/>
          </a:p>
        </p:txBody>
      </p:sp>
    </p:spTree>
    <p:extLst>
      <p:ext uri="{BB962C8B-B14F-4D97-AF65-F5344CB8AC3E}">
        <p14:creationId xmlns:p14="http://schemas.microsoft.com/office/powerpoint/2010/main" val="4150733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231</a:t>
            </a:fld>
            <a:endParaRPr lang="en-IN" dirty="0"/>
          </a:p>
        </p:txBody>
      </p:sp>
      <p:sp>
        <p:nvSpPr>
          <p:cNvPr id="5" name="Rectangle 4"/>
          <p:cNvSpPr/>
          <p:nvPr/>
        </p:nvSpPr>
        <p:spPr>
          <a:xfrm>
            <a:off x="282223" y="75604"/>
            <a:ext cx="11379200" cy="6463308"/>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dirty="0">
                <a:solidFill>
                  <a:schemeClr val="accent6">
                    <a:lumMod val="75000"/>
                  </a:schemeClr>
                </a:solidFill>
                <a:latin typeface="Cambria" panose="02040503050406030204" pitchFamily="18" charset="0"/>
                <a:ea typeface="Cambria" panose="02040503050406030204" pitchFamily="18" charset="0"/>
              </a:rPr>
              <a:t>  align-items: stretch;</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#f1f1f1;</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.flex-container&gt;div {</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DodgerBlue</a:t>
            </a:r>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white;</a:t>
            </a:r>
          </a:p>
          <a:p>
            <a:pPr lvl="3"/>
            <a:r>
              <a:rPr lang="en-IN" dirty="0">
                <a:solidFill>
                  <a:schemeClr val="accent6">
                    <a:lumMod val="75000"/>
                  </a:schemeClr>
                </a:solidFill>
                <a:latin typeface="Cambria" panose="02040503050406030204" pitchFamily="18" charset="0"/>
                <a:ea typeface="Cambria" panose="02040503050406030204" pitchFamily="18" charset="0"/>
              </a:rPr>
              <a:t>  width: 100px;</a:t>
            </a:r>
          </a:p>
          <a:p>
            <a:pPr lvl="3"/>
            <a:r>
              <a:rPr lang="en-IN"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dirty="0">
                <a:solidFill>
                  <a:schemeClr val="accent6">
                    <a:lumMod val="75000"/>
                  </a:schemeClr>
                </a:solidFill>
                <a:latin typeface="Cambria" panose="02040503050406030204" pitchFamily="18" charset="0"/>
                <a:ea typeface="Cambria" panose="02040503050406030204" pitchFamily="18" charset="0"/>
              </a:rPr>
              <a:t>  text-align: </a:t>
            </a:r>
            <a:r>
              <a:rPr lang="en-IN" dirty="0" err="1">
                <a:solidFill>
                  <a:schemeClr val="accent6">
                    <a:lumMod val="75000"/>
                  </a:schemeClr>
                </a:solidFill>
                <a:latin typeface="Cambria" panose="02040503050406030204" pitchFamily="18" charset="0"/>
                <a:ea typeface="Cambria" panose="02040503050406030204" pitchFamily="18" charset="0"/>
              </a:rPr>
              <a:t>center</a:t>
            </a:r>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IN"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endParaRPr lang="en-IN" dirty="0">
              <a:solidFill>
                <a:schemeClr val="accent6">
                  <a:lumMod val="75000"/>
                </a:schemeClr>
              </a:solidFill>
              <a:latin typeface="Cambria" panose="02040503050406030204" pitchFamily="18" charset="0"/>
              <a:ea typeface="Cambria" panose="02040503050406030204" pitchFamily="18" charset="0"/>
            </a:endParaRPr>
          </a:p>
          <a:p>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6129867" y="409139"/>
            <a:ext cx="6096000" cy="2585323"/>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class="flex-container"&gt;</a:t>
            </a:r>
          </a:p>
          <a:p>
            <a:pPr lvl="3"/>
            <a:r>
              <a:rPr lang="en-IN" dirty="0">
                <a:solidFill>
                  <a:schemeClr val="accent6">
                    <a:lumMod val="75000"/>
                  </a:schemeClr>
                </a:solidFill>
                <a:latin typeface="Cambria" panose="02040503050406030204" pitchFamily="18" charset="0"/>
                <a:ea typeface="Cambria" panose="02040503050406030204" pitchFamily="18" charset="0"/>
              </a:rPr>
              <a:t>  &lt;div style="order: 3"&gt;1&lt;/div&gt;</a:t>
            </a:r>
          </a:p>
          <a:p>
            <a:pPr lvl="3"/>
            <a:r>
              <a:rPr lang="en-IN" dirty="0">
                <a:solidFill>
                  <a:schemeClr val="accent6">
                    <a:lumMod val="75000"/>
                  </a:schemeClr>
                </a:solidFill>
                <a:latin typeface="Cambria" panose="02040503050406030204" pitchFamily="18" charset="0"/>
                <a:ea typeface="Cambria" panose="02040503050406030204" pitchFamily="18" charset="0"/>
              </a:rPr>
              <a:t>  &lt;div style="order: 2"&gt;2&lt;/div&gt;</a:t>
            </a:r>
          </a:p>
          <a:p>
            <a:pPr lvl="3"/>
            <a:r>
              <a:rPr lang="en-IN" dirty="0">
                <a:solidFill>
                  <a:schemeClr val="accent6">
                    <a:lumMod val="75000"/>
                  </a:schemeClr>
                </a:solidFill>
                <a:latin typeface="Cambria" panose="02040503050406030204" pitchFamily="18" charset="0"/>
                <a:ea typeface="Cambria" panose="02040503050406030204" pitchFamily="18" charset="0"/>
              </a:rPr>
              <a:t>  &lt;div style="order: 4"&gt;3&lt;/div&gt; </a:t>
            </a:r>
          </a:p>
          <a:p>
            <a:pPr lvl="3"/>
            <a:r>
              <a:rPr lang="en-IN" dirty="0">
                <a:solidFill>
                  <a:schemeClr val="accent6">
                    <a:lumMod val="75000"/>
                  </a:schemeClr>
                </a:solidFill>
                <a:latin typeface="Cambria" panose="02040503050406030204" pitchFamily="18" charset="0"/>
                <a:ea typeface="Cambria" panose="02040503050406030204" pitchFamily="18" charset="0"/>
              </a:rPr>
              <a:t>  &lt;div style="order: 1"&gt;4&lt;/div&gt;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4980340" y="4346751"/>
            <a:ext cx="5934075" cy="1438275"/>
          </a:xfrm>
          <a:prstGeom prst="rect">
            <a:avLst/>
          </a:prstGeom>
          <a:ln w="19050">
            <a:solidFill>
              <a:schemeClr val="tx1"/>
            </a:solidFill>
          </a:ln>
        </p:spPr>
      </p:pic>
    </p:spTree>
    <p:extLst>
      <p:ext uri="{BB962C8B-B14F-4D97-AF65-F5344CB8AC3E}">
        <p14:creationId xmlns:p14="http://schemas.microsoft.com/office/powerpoint/2010/main" val="167033721"/>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flex-grow Property</a:t>
            </a:r>
            <a:br>
              <a:rPr lang="en-IN" dirty="0"/>
            </a:br>
            <a:endParaRPr lang="en-IN" dirty="0"/>
          </a:p>
        </p:txBody>
      </p:sp>
      <p:sp>
        <p:nvSpPr>
          <p:cNvPr id="3" name="Content Placeholder 2"/>
          <p:cNvSpPr>
            <a:spLocks noGrp="1"/>
          </p:cNvSpPr>
          <p:nvPr>
            <p:ph idx="1"/>
          </p:nvPr>
        </p:nvSpPr>
        <p:spPr/>
        <p:txBody>
          <a:bodyPr/>
          <a:lstStyle/>
          <a:p>
            <a:r>
              <a:rPr lang="en-US" dirty="0"/>
              <a:t>The flex-grow property specifies how much a flex item will grow relative to the rest of the flex items.</a:t>
            </a:r>
          </a:p>
          <a:p>
            <a:r>
              <a:rPr lang="en-US" dirty="0"/>
              <a:t>The value must be a number, default value is 0.</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232</a:t>
            </a:fld>
            <a:endParaRPr lang="en-IN" dirty="0"/>
          </a:p>
        </p:txBody>
      </p:sp>
    </p:spTree>
    <p:extLst>
      <p:ext uri="{BB962C8B-B14F-4D97-AF65-F5344CB8AC3E}">
        <p14:creationId xmlns:p14="http://schemas.microsoft.com/office/powerpoint/2010/main" val="10188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233</a:t>
            </a:fld>
            <a:endParaRPr lang="en-IN" dirty="0"/>
          </a:p>
        </p:txBody>
      </p:sp>
      <p:sp>
        <p:nvSpPr>
          <p:cNvPr id="5" name="Rectangle 4"/>
          <p:cNvSpPr/>
          <p:nvPr/>
        </p:nvSpPr>
        <p:spPr>
          <a:xfrm>
            <a:off x="282223" y="75604"/>
            <a:ext cx="11379200" cy="6186309"/>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dirty="0">
                <a:solidFill>
                  <a:schemeClr val="accent6">
                    <a:lumMod val="75000"/>
                  </a:schemeClr>
                </a:solidFill>
                <a:latin typeface="Cambria" panose="02040503050406030204" pitchFamily="18" charset="0"/>
                <a:ea typeface="Cambria" panose="02040503050406030204" pitchFamily="18" charset="0"/>
              </a:rPr>
              <a:t>  align-items: stretch;</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#f1f1f1;</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.flex-container&gt;div {</a:t>
            </a:r>
          </a:p>
          <a:p>
            <a:pPr lvl="3"/>
            <a:r>
              <a:rPr lang="en-US" dirty="0">
                <a:solidFill>
                  <a:schemeClr val="accent6">
                    <a:lumMod val="75000"/>
                  </a:schemeClr>
                </a:solidFill>
                <a:latin typeface="Cambria" panose="02040503050406030204" pitchFamily="18" charset="0"/>
                <a:ea typeface="Cambria" panose="02040503050406030204" pitchFamily="18" charset="0"/>
              </a:rPr>
              <a:t>background-color: </a:t>
            </a:r>
            <a:r>
              <a:rPr lang="en-US" dirty="0" err="1">
                <a:solidFill>
                  <a:schemeClr val="accent6">
                    <a:lumMod val="75000"/>
                  </a:schemeClr>
                </a:solidFill>
                <a:latin typeface="Cambria" panose="02040503050406030204" pitchFamily="18" charset="0"/>
                <a:ea typeface="Cambria" panose="02040503050406030204" pitchFamily="18" charset="0"/>
              </a:rPr>
              <a:t>DodgerBlue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  color: white;</a:t>
            </a:r>
          </a:p>
          <a:p>
            <a:pPr lvl="3"/>
            <a:r>
              <a:rPr lang="en-US" dirty="0">
                <a:solidFill>
                  <a:schemeClr val="accent6">
                    <a:lumMod val="75000"/>
                  </a:schemeClr>
                </a:solidFill>
                <a:latin typeface="Cambria" panose="02040503050406030204" pitchFamily="18" charset="0"/>
                <a:ea typeface="Cambria" panose="02040503050406030204" pitchFamily="18" charset="0"/>
              </a:rPr>
              <a:t>  margin: 10px;</a:t>
            </a:r>
          </a:p>
          <a:p>
            <a:pPr lvl="3"/>
            <a:r>
              <a:rPr lang="en-US" dirty="0">
                <a:solidFill>
                  <a:schemeClr val="accent6">
                    <a:lumMod val="75000"/>
                  </a:schemeClr>
                </a:solidFill>
                <a:latin typeface="Cambria" panose="02040503050406030204" pitchFamily="18" charset="0"/>
                <a:ea typeface="Cambria" panose="02040503050406030204" pitchFamily="18" charset="0"/>
              </a:rPr>
              <a:t>  text-align: center;</a:t>
            </a:r>
          </a:p>
          <a:p>
            <a:pPr lvl="3"/>
            <a:r>
              <a:rPr lang="en-US"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US"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endParaRPr lang="en-IN" dirty="0">
              <a:solidFill>
                <a:schemeClr val="accent6">
                  <a:lumMod val="75000"/>
                </a:schemeClr>
              </a:solidFill>
              <a:latin typeface="Cambria" panose="02040503050406030204" pitchFamily="18" charset="0"/>
              <a:ea typeface="Cambria" panose="02040503050406030204" pitchFamily="18" charset="0"/>
            </a:endParaRPr>
          </a:p>
          <a:p>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6129867" y="409139"/>
            <a:ext cx="6096000" cy="2308324"/>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class="flex-container"&gt;</a:t>
            </a:r>
          </a:p>
          <a:p>
            <a:pPr lvl="3"/>
            <a:r>
              <a:rPr lang="en-IN" dirty="0">
                <a:solidFill>
                  <a:schemeClr val="accent6">
                    <a:lumMod val="75000"/>
                  </a:schemeClr>
                </a:solidFill>
                <a:latin typeface="Cambria" panose="02040503050406030204" pitchFamily="18" charset="0"/>
                <a:ea typeface="Cambria" panose="02040503050406030204" pitchFamily="18" charset="0"/>
              </a:rPr>
              <a:t>  </a:t>
            </a:r>
            <a:r>
              <a:rPr lang="en-US" dirty="0">
                <a:solidFill>
                  <a:schemeClr val="accent6">
                    <a:lumMod val="75000"/>
                  </a:schemeClr>
                </a:solidFill>
                <a:latin typeface="Cambria" panose="02040503050406030204" pitchFamily="18" charset="0"/>
                <a:ea typeface="Cambria" panose="02040503050406030204" pitchFamily="18" charset="0"/>
              </a:rPr>
              <a:t>&lt;div style="flex-grow: 1"&gt;1&lt;/div&gt;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 style="flex-grow: 1"&gt;2&lt;/div&gt;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 style="flex-grow: 8"&gt;3&lt;/div&gt;</a:t>
            </a:r>
          </a:p>
          <a:p>
            <a:pPr lvl="3"/>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4834643" y="3652837"/>
            <a:ext cx="6677025" cy="1381125"/>
          </a:xfrm>
          <a:prstGeom prst="rect">
            <a:avLst/>
          </a:prstGeom>
          <a:ln w="19050">
            <a:solidFill>
              <a:schemeClr val="tx1"/>
            </a:solidFill>
          </a:ln>
        </p:spPr>
      </p:pic>
    </p:spTree>
    <p:extLst>
      <p:ext uri="{BB962C8B-B14F-4D97-AF65-F5344CB8AC3E}">
        <p14:creationId xmlns:p14="http://schemas.microsoft.com/office/powerpoint/2010/main" val="1709850655"/>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flex-shrink Property</a:t>
            </a:r>
            <a:br>
              <a:rPr lang="en-IN" dirty="0"/>
            </a:br>
            <a:endParaRPr lang="en-IN" dirty="0"/>
          </a:p>
        </p:txBody>
      </p:sp>
      <p:sp>
        <p:nvSpPr>
          <p:cNvPr id="3" name="Content Placeholder 2"/>
          <p:cNvSpPr>
            <a:spLocks noGrp="1"/>
          </p:cNvSpPr>
          <p:nvPr>
            <p:ph idx="1"/>
          </p:nvPr>
        </p:nvSpPr>
        <p:spPr/>
        <p:txBody>
          <a:bodyPr/>
          <a:lstStyle/>
          <a:p>
            <a:r>
              <a:rPr lang="en-US" dirty="0"/>
              <a:t>The flex-shrink property specifies how much a flex item will shrink relative to the rest of the flex items.</a:t>
            </a:r>
          </a:p>
          <a:p>
            <a:r>
              <a:rPr lang="en-US" dirty="0"/>
              <a:t>The value must be a number, default value is 1.</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234</a:t>
            </a:fld>
            <a:endParaRPr lang="en-IN" dirty="0"/>
          </a:p>
        </p:txBody>
      </p:sp>
    </p:spTree>
    <p:extLst>
      <p:ext uri="{BB962C8B-B14F-4D97-AF65-F5344CB8AC3E}">
        <p14:creationId xmlns:p14="http://schemas.microsoft.com/office/powerpoint/2010/main" val="410638638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235</a:t>
            </a:fld>
            <a:endParaRPr lang="en-IN" dirty="0"/>
          </a:p>
        </p:txBody>
      </p:sp>
      <p:sp>
        <p:nvSpPr>
          <p:cNvPr id="5" name="Rectangle 4"/>
          <p:cNvSpPr/>
          <p:nvPr/>
        </p:nvSpPr>
        <p:spPr>
          <a:xfrm>
            <a:off x="282223" y="75604"/>
            <a:ext cx="11379200" cy="6463308"/>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dirty="0">
                <a:solidFill>
                  <a:schemeClr val="accent6">
                    <a:lumMod val="75000"/>
                  </a:schemeClr>
                </a:solidFill>
                <a:latin typeface="Cambria" panose="02040503050406030204" pitchFamily="18" charset="0"/>
                <a:ea typeface="Cambria" panose="02040503050406030204" pitchFamily="18" charset="0"/>
              </a:rPr>
              <a:t>  align-items: stretch;</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#f1f1f1;</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.flex-container&gt;div {</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DodgerBlue</a:t>
            </a:r>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white;</a:t>
            </a:r>
          </a:p>
          <a:p>
            <a:pPr lvl="3"/>
            <a:r>
              <a:rPr lang="en-IN" dirty="0">
                <a:solidFill>
                  <a:schemeClr val="accent6">
                    <a:lumMod val="75000"/>
                  </a:schemeClr>
                </a:solidFill>
                <a:latin typeface="Cambria" panose="02040503050406030204" pitchFamily="18" charset="0"/>
                <a:ea typeface="Cambria" panose="02040503050406030204" pitchFamily="18" charset="0"/>
              </a:rPr>
              <a:t>  width: 100px;</a:t>
            </a:r>
          </a:p>
          <a:p>
            <a:pPr lvl="3"/>
            <a:r>
              <a:rPr lang="en-IN"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dirty="0">
                <a:solidFill>
                  <a:schemeClr val="accent6">
                    <a:lumMod val="75000"/>
                  </a:schemeClr>
                </a:solidFill>
                <a:latin typeface="Cambria" panose="02040503050406030204" pitchFamily="18" charset="0"/>
                <a:ea typeface="Cambria" panose="02040503050406030204" pitchFamily="18" charset="0"/>
              </a:rPr>
              <a:t>  text-align: </a:t>
            </a:r>
            <a:r>
              <a:rPr lang="en-IN" dirty="0" err="1">
                <a:solidFill>
                  <a:schemeClr val="accent6">
                    <a:lumMod val="75000"/>
                  </a:schemeClr>
                </a:solidFill>
                <a:latin typeface="Cambria" panose="02040503050406030204" pitchFamily="18" charset="0"/>
                <a:ea typeface="Cambria" panose="02040503050406030204" pitchFamily="18" charset="0"/>
              </a:rPr>
              <a:t>center</a:t>
            </a:r>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IN"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endParaRPr lang="en-IN" dirty="0"/>
          </a:p>
          <a:p>
            <a:endParaRPr lang="en-IN" dirty="0"/>
          </a:p>
        </p:txBody>
      </p:sp>
      <p:sp>
        <p:nvSpPr>
          <p:cNvPr id="6" name="Rectangle 5"/>
          <p:cNvSpPr/>
          <p:nvPr/>
        </p:nvSpPr>
        <p:spPr>
          <a:xfrm>
            <a:off x="6129867" y="409139"/>
            <a:ext cx="6096000" cy="3139321"/>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class="flex-container"&gt;</a:t>
            </a:r>
          </a:p>
          <a:p>
            <a:pPr lvl="3"/>
            <a:r>
              <a:rPr lang="en-US" dirty="0">
                <a:solidFill>
                  <a:schemeClr val="accent6">
                    <a:lumMod val="75000"/>
                  </a:schemeClr>
                </a:solidFill>
                <a:latin typeface="Cambria" panose="02040503050406030204" pitchFamily="18" charset="0"/>
                <a:ea typeface="Cambria" panose="02040503050406030204" pitchFamily="18" charset="0"/>
              </a:rPr>
              <a:t>&lt;div&gt;1&lt;/div&gt;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&lt;div&gt;2&lt;/div&gt;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 style="flex-shrink: 0"&gt;3&lt;/div&gt;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&lt;div&gt;4&lt;/div&gt;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&lt;div&gt;5&lt;/div&gt;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&lt;div&gt;6&lt;/div&gt;</a:t>
            </a:r>
          </a:p>
          <a:p>
            <a:pPr lvl="3"/>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3" name="Picture 2"/>
          <p:cNvPicPr>
            <a:picLocks noChangeAspect="1"/>
          </p:cNvPicPr>
          <p:nvPr/>
        </p:nvPicPr>
        <p:blipFill>
          <a:blip r:embed="rId2"/>
          <a:stretch>
            <a:fillRect/>
          </a:stretch>
        </p:blipFill>
        <p:spPr>
          <a:xfrm>
            <a:off x="6555430" y="4090635"/>
            <a:ext cx="3571875" cy="1476375"/>
          </a:xfrm>
          <a:prstGeom prst="rect">
            <a:avLst/>
          </a:prstGeom>
          <a:ln w="19050">
            <a:solidFill>
              <a:schemeClr val="tx1"/>
            </a:solidFill>
          </a:ln>
        </p:spPr>
      </p:pic>
    </p:spTree>
    <p:extLst>
      <p:ext uri="{BB962C8B-B14F-4D97-AF65-F5344CB8AC3E}">
        <p14:creationId xmlns:p14="http://schemas.microsoft.com/office/powerpoint/2010/main" val="410056191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flex-basis Property</a:t>
            </a:r>
            <a:br>
              <a:rPr lang="en-IN" dirty="0"/>
            </a:br>
            <a:endParaRPr lang="en-IN" dirty="0"/>
          </a:p>
        </p:txBody>
      </p:sp>
      <p:sp>
        <p:nvSpPr>
          <p:cNvPr id="3" name="Content Placeholder 2"/>
          <p:cNvSpPr>
            <a:spLocks noGrp="1"/>
          </p:cNvSpPr>
          <p:nvPr>
            <p:ph idx="1"/>
          </p:nvPr>
        </p:nvSpPr>
        <p:spPr/>
        <p:txBody>
          <a:bodyPr/>
          <a:lstStyle/>
          <a:p>
            <a:r>
              <a:rPr lang="en-US" dirty="0"/>
              <a:t>The flex-basis property specifies the initial length of a flex item.</a:t>
            </a:r>
          </a:p>
          <a:p>
            <a:r>
              <a:rPr lang="en-US" dirty="0"/>
              <a:t>Set the initial length of the third flex item to 200 pixels</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236</a:t>
            </a:fld>
            <a:endParaRPr lang="en-IN" dirty="0"/>
          </a:p>
        </p:txBody>
      </p:sp>
    </p:spTree>
    <p:extLst>
      <p:ext uri="{BB962C8B-B14F-4D97-AF65-F5344CB8AC3E}">
        <p14:creationId xmlns:p14="http://schemas.microsoft.com/office/powerpoint/2010/main" val="447634793"/>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237</a:t>
            </a:fld>
            <a:endParaRPr lang="en-IN" dirty="0"/>
          </a:p>
        </p:txBody>
      </p:sp>
      <p:sp>
        <p:nvSpPr>
          <p:cNvPr id="5" name="Rectangle 4"/>
          <p:cNvSpPr/>
          <p:nvPr/>
        </p:nvSpPr>
        <p:spPr>
          <a:xfrm>
            <a:off x="282223" y="75604"/>
            <a:ext cx="11379200" cy="6463308"/>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dirty="0">
                <a:solidFill>
                  <a:schemeClr val="accent6">
                    <a:lumMod val="75000"/>
                  </a:schemeClr>
                </a:solidFill>
                <a:latin typeface="Cambria" panose="02040503050406030204" pitchFamily="18" charset="0"/>
                <a:ea typeface="Cambria" panose="02040503050406030204" pitchFamily="18" charset="0"/>
              </a:rPr>
              <a:t>  align-items: stretch;</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#f1f1f1;</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.flex-container&gt;div {</a:t>
            </a:r>
          </a:p>
          <a:p>
            <a:pPr lvl="3"/>
            <a:r>
              <a:rPr lang="en-US" dirty="0">
                <a:solidFill>
                  <a:schemeClr val="accent6">
                    <a:lumMod val="75000"/>
                  </a:schemeClr>
                </a:solidFill>
                <a:latin typeface="Cambria" panose="02040503050406030204" pitchFamily="18" charset="0"/>
                <a:ea typeface="Cambria" panose="02040503050406030204" pitchFamily="18" charset="0"/>
              </a:rPr>
              <a:t>background-color: </a:t>
            </a:r>
            <a:r>
              <a:rPr lang="en-US" dirty="0" err="1">
                <a:solidFill>
                  <a:schemeClr val="accent6">
                    <a:lumMod val="75000"/>
                  </a:schemeClr>
                </a:solidFill>
                <a:latin typeface="Cambria" panose="02040503050406030204" pitchFamily="18" charset="0"/>
                <a:ea typeface="Cambria" panose="02040503050406030204" pitchFamily="18" charset="0"/>
              </a:rPr>
              <a:t>DodgerBlue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  color: white;</a:t>
            </a:r>
          </a:p>
          <a:p>
            <a:pPr lvl="3"/>
            <a:r>
              <a:rPr lang="en-US" dirty="0">
                <a:solidFill>
                  <a:schemeClr val="accent6">
                    <a:lumMod val="75000"/>
                  </a:schemeClr>
                </a:solidFill>
                <a:latin typeface="Cambria" panose="02040503050406030204" pitchFamily="18" charset="0"/>
                <a:ea typeface="Cambria" panose="02040503050406030204" pitchFamily="18" charset="0"/>
              </a:rPr>
              <a:t>  margin: 10px;</a:t>
            </a:r>
          </a:p>
          <a:p>
            <a:pPr lvl="3"/>
            <a:r>
              <a:rPr lang="en-US" dirty="0">
                <a:solidFill>
                  <a:schemeClr val="accent6">
                    <a:lumMod val="75000"/>
                  </a:schemeClr>
                </a:solidFill>
                <a:latin typeface="Cambria" panose="02040503050406030204" pitchFamily="18" charset="0"/>
                <a:ea typeface="Cambria" panose="02040503050406030204" pitchFamily="18" charset="0"/>
              </a:rPr>
              <a:t>  width:100px;</a:t>
            </a:r>
          </a:p>
          <a:p>
            <a:pPr lvl="3"/>
            <a:r>
              <a:rPr lang="en-US" dirty="0">
                <a:solidFill>
                  <a:schemeClr val="accent6">
                    <a:lumMod val="75000"/>
                  </a:schemeClr>
                </a:solidFill>
                <a:latin typeface="Cambria" panose="02040503050406030204" pitchFamily="18" charset="0"/>
                <a:ea typeface="Cambria" panose="02040503050406030204" pitchFamily="18" charset="0"/>
              </a:rPr>
              <a:t>  text-align: center;</a:t>
            </a:r>
          </a:p>
          <a:p>
            <a:pPr lvl="3"/>
            <a:r>
              <a:rPr lang="en-US"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US"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endParaRPr lang="en-IN" dirty="0">
              <a:solidFill>
                <a:schemeClr val="accent6">
                  <a:lumMod val="75000"/>
                </a:schemeClr>
              </a:solidFill>
              <a:latin typeface="Cambria" panose="02040503050406030204" pitchFamily="18" charset="0"/>
              <a:ea typeface="Cambria" panose="02040503050406030204" pitchFamily="18" charset="0"/>
            </a:endParaRPr>
          </a:p>
          <a:p>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6129867" y="409139"/>
            <a:ext cx="6096000" cy="2585323"/>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class="flex-container"&gt;</a:t>
            </a:r>
          </a:p>
          <a:p>
            <a:pPr lvl="3"/>
            <a:r>
              <a:rPr lang="en-IN" dirty="0">
                <a:solidFill>
                  <a:schemeClr val="accent6">
                    <a:lumMod val="75000"/>
                  </a:schemeClr>
                </a:solidFill>
                <a:latin typeface="Cambria" panose="02040503050406030204" pitchFamily="18" charset="0"/>
                <a:ea typeface="Cambria" panose="02040503050406030204" pitchFamily="18" charset="0"/>
              </a:rPr>
              <a:t>  </a:t>
            </a:r>
            <a:r>
              <a:rPr lang="en-US" dirty="0">
                <a:solidFill>
                  <a:schemeClr val="accent6">
                    <a:lumMod val="75000"/>
                  </a:schemeClr>
                </a:solidFill>
                <a:latin typeface="Cambria" panose="02040503050406030204" pitchFamily="18" charset="0"/>
                <a:ea typeface="Cambria" panose="02040503050406030204" pitchFamily="18" charset="0"/>
              </a:rPr>
              <a:t> &lt;div&gt;1&lt;/div&gt;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&lt;div&gt;2&lt;/div&gt;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 style="flex-basis:200px"&gt;3&lt;/div&gt;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&lt;div&gt;4&lt;/div&gt;</a:t>
            </a:r>
          </a:p>
          <a:p>
            <a:pPr lvl="3"/>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3" name="Picture 2"/>
          <p:cNvPicPr>
            <a:picLocks noChangeAspect="1"/>
          </p:cNvPicPr>
          <p:nvPr/>
        </p:nvPicPr>
        <p:blipFill>
          <a:blip r:embed="rId2"/>
          <a:stretch>
            <a:fillRect/>
          </a:stretch>
        </p:blipFill>
        <p:spPr>
          <a:xfrm>
            <a:off x="5414435" y="3818643"/>
            <a:ext cx="5219700" cy="1343025"/>
          </a:xfrm>
          <a:prstGeom prst="rect">
            <a:avLst/>
          </a:prstGeom>
          <a:ln w="19050">
            <a:solidFill>
              <a:schemeClr val="tx1"/>
            </a:solidFill>
          </a:ln>
        </p:spPr>
      </p:pic>
    </p:spTree>
    <p:extLst>
      <p:ext uri="{BB962C8B-B14F-4D97-AF65-F5344CB8AC3E}">
        <p14:creationId xmlns:p14="http://schemas.microsoft.com/office/powerpoint/2010/main" val="113870989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flex Property</a:t>
            </a:r>
            <a:br>
              <a:rPr lang="en-IN" dirty="0"/>
            </a:br>
            <a:endParaRPr lang="en-IN" dirty="0"/>
          </a:p>
        </p:txBody>
      </p:sp>
      <p:sp>
        <p:nvSpPr>
          <p:cNvPr id="3" name="Content Placeholder 2"/>
          <p:cNvSpPr>
            <a:spLocks noGrp="1"/>
          </p:cNvSpPr>
          <p:nvPr>
            <p:ph idx="1"/>
          </p:nvPr>
        </p:nvSpPr>
        <p:spPr/>
        <p:txBody>
          <a:bodyPr/>
          <a:lstStyle/>
          <a:p>
            <a:r>
              <a:rPr lang="en-US" dirty="0"/>
              <a:t>The flex property is a shorthand property for the flex-grow, flex-shrink, and flex-basis properties.</a:t>
            </a:r>
          </a:p>
          <a:p>
            <a:pPr marL="0" indent="0">
              <a:buNone/>
            </a:pPr>
            <a:r>
              <a:rPr lang="en-IN" dirty="0">
                <a:solidFill>
                  <a:schemeClr val="accent6">
                    <a:lumMod val="75000"/>
                  </a:schemeClr>
                </a:solidFill>
              </a:rPr>
              <a:t> &lt;div class="flex-container"&gt;</a:t>
            </a:r>
          </a:p>
          <a:p>
            <a:pPr marL="449263" lvl="1" indent="0">
              <a:buNone/>
            </a:pPr>
            <a:r>
              <a:rPr lang="en-IN" dirty="0">
                <a:solidFill>
                  <a:schemeClr val="accent6">
                    <a:lumMod val="75000"/>
                  </a:schemeClr>
                </a:solidFill>
              </a:rPr>
              <a:t>  </a:t>
            </a:r>
            <a:r>
              <a:rPr lang="en-IN" sz="2400" dirty="0">
                <a:solidFill>
                  <a:schemeClr val="accent6">
                    <a:lumMod val="75000"/>
                  </a:schemeClr>
                </a:solidFill>
              </a:rPr>
              <a:t>&lt;div&gt;1&lt;/div&gt;</a:t>
            </a:r>
          </a:p>
          <a:p>
            <a:pPr marL="449263" lvl="1" indent="0">
              <a:buNone/>
            </a:pPr>
            <a:r>
              <a:rPr lang="en-IN" sz="2400" dirty="0">
                <a:solidFill>
                  <a:schemeClr val="accent6">
                    <a:lumMod val="75000"/>
                  </a:schemeClr>
                </a:solidFill>
              </a:rPr>
              <a:t>  &lt;div&gt;2&lt;/div&gt;</a:t>
            </a:r>
          </a:p>
          <a:p>
            <a:pPr marL="449263" lvl="1" indent="0">
              <a:buNone/>
            </a:pPr>
            <a:r>
              <a:rPr lang="en-IN" sz="2400" dirty="0">
                <a:solidFill>
                  <a:schemeClr val="accent6">
                    <a:lumMod val="75000"/>
                  </a:schemeClr>
                </a:solidFill>
              </a:rPr>
              <a:t>  &lt;div style="flex: 0 0 200px"&gt;3&lt;/div&gt;</a:t>
            </a:r>
          </a:p>
          <a:p>
            <a:pPr marL="449263" lvl="1" indent="0">
              <a:buNone/>
            </a:pPr>
            <a:r>
              <a:rPr lang="en-IN" sz="2400" dirty="0">
                <a:solidFill>
                  <a:schemeClr val="accent6">
                    <a:lumMod val="75000"/>
                  </a:schemeClr>
                </a:solidFill>
              </a:rPr>
              <a:t>  &lt;div&gt;4&lt;/div&gt;</a:t>
            </a:r>
          </a:p>
          <a:p>
            <a:pPr marL="0" indent="0">
              <a:buNone/>
            </a:pPr>
            <a:r>
              <a:rPr lang="en-IN" dirty="0">
                <a:solidFill>
                  <a:schemeClr val="accent6">
                    <a:lumMod val="75000"/>
                  </a:schemeClr>
                </a:solidFill>
              </a:rPr>
              <a:t>&lt;/div&gt; </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238</a:t>
            </a:fld>
            <a:endParaRPr lang="en-IN" dirty="0"/>
          </a:p>
        </p:txBody>
      </p:sp>
    </p:spTree>
    <p:extLst>
      <p:ext uri="{BB962C8B-B14F-4D97-AF65-F5344CB8AC3E}">
        <p14:creationId xmlns:p14="http://schemas.microsoft.com/office/powerpoint/2010/main" val="298163801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align-self Property</a:t>
            </a:r>
            <a:br>
              <a:rPr lang="en-IN" dirty="0"/>
            </a:br>
            <a:endParaRPr lang="en-IN" dirty="0"/>
          </a:p>
        </p:txBody>
      </p:sp>
      <p:sp>
        <p:nvSpPr>
          <p:cNvPr id="3" name="Content Placeholder 2"/>
          <p:cNvSpPr>
            <a:spLocks noGrp="1"/>
          </p:cNvSpPr>
          <p:nvPr>
            <p:ph idx="1"/>
          </p:nvPr>
        </p:nvSpPr>
        <p:spPr/>
        <p:txBody>
          <a:bodyPr/>
          <a:lstStyle/>
          <a:p>
            <a:r>
              <a:rPr lang="en-US" dirty="0"/>
              <a:t>The align-self property specifies the alignment for the selected item inside the flexible container.</a:t>
            </a:r>
          </a:p>
          <a:p>
            <a:endParaRPr lang="en-US" dirty="0"/>
          </a:p>
          <a:p>
            <a:r>
              <a:rPr lang="en-US" dirty="0"/>
              <a:t>The align-self property overrides the default alignment set by the container's align-items property.</a:t>
            </a:r>
          </a:p>
          <a:p>
            <a:endParaRPr lang="en-US" dirty="0"/>
          </a:p>
          <a:p>
            <a:r>
              <a:rPr lang="en-US" dirty="0"/>
              <a:t>center</a:t>
            </a:r>
          </a:p>
          <a:p>
            <a:r>
              <a:rPr lang="en-US" dirty="0"/>
              <a:t>flex-start</a:t>
            </a:r>
          </a:p>
          <a:p>
            <a:r>
              <a:rPr lang="en-US" dirty="0"/>
              <a:t>flex-end</a:t>
            </a:r>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239</a:t>
            </a:fld>
            <a:endParaRPr lang="en-IN" dirty="0"/>
          </a:p>
        </p:txBody>
      </p:sp>
    </p:spTree>
    <p:extLst>
      <p:ext uri="{BB962C8B-B14F-4D97-AF65-F5344CB8AC3E}">
        <p14:creationId xmlns:p14="http://schemas.microsoft.com/office/powerpoint/2010/main" val="12808356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24</a:t>
            </a:fld>
            <a:endParaRPr lang="en-IN" dirty="0"/>
          </a:p>
        </p:txBody>
      </p:sp>
      <p:pic>
        <p:nvPicPr>
          <p:cNvPr id="5" name="Picture 4"/>
          <p:cNvPicPr>
            <a:picLocks noChangeAspect="1"/>
          </p:cNvPicPr>
          <p:nvPr/>
        </p:nvPicPr>
        <p:blipFill>
          <a:blip r:embed="rId2"/>
          <a:stretch>
            <a:fillRect/>
          </a:stretch>
        </p:blipFill>
        <p:spPr>
          <a:xfrm>
            <a:off x="114300" y="1585912"/>
            <a:ext cx="11963400" cy="3686175"/>
          </a:xfrm>
          <a:prstGeom prst="rect">
            <a:avLst/>
          </a:prstGeom>
        </p:spPr>
      </p:pic>
      <p:sp>
        <p:nvSpPr>
          <p:cNvPr id="6" name="Rectangle 5"/>
          <p:cNvSpPr/>
          <p:nvPr/>
        </p:nvSpPr>
        <p:spPr>
          <a:xfrm>
            <a:off x="327113" y="5890257"/>
            <a:ext cx="8393323" cy="369332"/>
          </a:xfrm>
          <a:prstGeom prst="rect">
            <a:avLst/>
          </a:prstGeom>
        </p:spPr>
        <p:txBody>
          <a:bodyPr wrap="none">
            <a:spAutoFit/>
          </a:bodyPr>
          <a:lstStyle/>
          <a:p>
            <a:r>
              <a:rPr lang="en-US" b="1" dirty="0">
                <a:solidFill>
                  <a:schemeClr val="accent6">
                    <a:lumMod val="75000"/>
                  </a:schemeClr>
                </a:solidFill>
              </a:rPr>
              <a:t>Read More on this link : https://www.w3schools.com/css/css_pseudo_elements.asp</a:t>
            </a:r>
          </a:p>
        </p:txBody>
      </p:sp>
    </p:spTree>
    <p:extLst>
      <p:ext uri="{BB962C8B-B14F-4D97-AF65-F5344CB8AC3E}">
        <p14:creationId xmlns:p14="http://schemas.microsoft.com/office/powerpoint/2010/main" val="110397101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240</a:t>
            </a:fld>
            <a:endParaRPr lang="en-IN" dirty="0"/>
          </a:p>
        </p:txBody>
      </p:sp>
      <p:sp>
        <p:nvSpPr>
          <p:cNvPr id="5" name="Rectangle 4"/>
          <p:cNvSpPr/>
          <p:nvPr/>
        </p:nvSpPr>
        <p:spPr>
          <a:xfrm>
            <a:off x="282223" y="75604"/>
            <a:ext cx="11379200" cy="6186309"/>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.flex-container {</a:t>
            </a:r>
          </a:p>
          <a:p>
            <a:pPr lvl="3"/>
            <a:r>
              <a:rPr lang="en-IN" dirty="0">
                <a:solidFill>
                  <a:schemeClr val="accent6">
                    <a:lumMod val="75000"/>
                  </a:schemeClr>
                </a:solidFill>
                <a:latin typeface="Cambria" panose="02040503050406030204" pitchFamily="18" charset="0"/>
                <a:ea typeface="Cambria" panose="02040503050406030204" pitchFamily="18" charset="0"/>
              </a:rPr>
              <a:t>  display: flex;</a:t>
            </a:r>
          </a:p>
          <a:p>
            <a:pPr lvl="3"/>
            <a:r>
              <a:rPr lang="en-IN" dirty="0">
                <a:solidFill>
                  <a:schemeClr val="accent6">
                    <a:lumMod val="75000"/>
                  </a:schemeClr>
                </a:solidFill>
                <a:latin typeface="Cambria" panose="02040503050406030204" pitchFamily="18" charset="0"/>
                <a:ea typeface="Cambria" panose="02040503050406030204" pitchFamily="18" charset="0"/>
              </a:rPr>
              <a:t>  align-items: stretch;</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#f1f1f1;</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.flex-container&gt;div {</a:t>
            </a:r>
          </a:p>
          <a:p>
            <a:pPr lvl="3"/>
            <a:r>
              <a:rPr lang="en-US" dirty="0">
                <a:solidFill>
                  <a:schemeClr val="accent6">
                    <a:lumMod val="75000"/>
                  </a:schemeClr>
                </a:solidFill>
                <a:latin typeface="Cambria" panose="02040503050406030204" pitchFamily="18" charset="0"/>
                <a:ea typeface="Cambria" panose="02040503050406030204" pitchFamily="18" charset="0"/>
              </a:rPr>
              <a:t>background-color: </a:t>
            </a:r>
            <a:r>
              <a:rPr lang="en-US" dirty="0" err="1">
                <a:solidFill>
                  <a:schemeClr val="accent6">
                    <a:lumMod val="75000"/>
                  </a:schemeClr>
                </a:solidFill>
                <a:latin typeface="Cambria" panose="02040503050406030204" pitchFamily="18" charset="0"/>
                <a:ea typeface="Cambria" panose="02040503050406030204" pitchFamily="18" charset="0"/>
              </a:rPr>
              <a:t>DodgerBlue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  color: white;</a:t>
            </a:r>
          </a:p>
          <a:p>
            <a:pPr lvl="3"/>
            <a:r>
              <a:rPr lang="en-US" dirty="0">
                <a:solidFill>
                  <a:schemeClr val="accent6">
                    <a:lumMod val="75000"/>
                  </a:schemeClr>
                </a:solidFill>
                <a:latin typeface="Cambria" panose="02040503050406030204" pitchFamily="18" charset="0"/>
                <a:ea typeface="Cambria" panose="02040503050406030204" pitchFamily="18" charset="0"/>
              </a:rPr>
              <a:t>  margin: 10px;</a:t>
            </a:r>
          </a:p>
          <a:p>
            <a:pPr lvl="3"/>
            <a:r>
              <a:rPr lang="en-US" dirty="0">
                <a:solidFill>
                  <a:schemeClr val="accent6">
                    <a:lumMod val="75000"/>
                  </a:schemeClr>
                </a:solidFill>
                <a:latin typeface="Cambria" panose="02040503050406030204" pitchFamily="18" charset="0"/>
                <a:ea typeface="Cambria" panose="02040503050406030204" pitchFamily="18" charset="0"/>
              </a:rPr>
              <a:t>  text-align: center;</a:t>
            </a:r>
          </a:p>
          <a:p>
            <a:pPr lvl="3"/>
            <a:r>
              <a:rPr lang="en-US" dirty="0">
                <a:solidFill>
                  <a:schemeClr val="accent6">
                    <a:lumMod val="75000"/>
                  </a:schemeClr>
                </a:solidFill>
                <a:latin typeface="Cambria" panose="02040503050406030204" pitchFamily="18" charset="0"/>
                <a:ea typeface="Cambria" panose="02040503050406030204" pitchFamily="18" charset="0"/>
              </a:rPr>
              <a:t>  line-height: 75px;</a:t>
            </a:r>
          </a:p>
          <a:p>
            <a:pPr lvl="3"/>
            <a:r>
              <a:rPr lang="en-US"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endParaRPr lang="en-IN" dirty="0">
              <a:solidFill>
                <a:schemeClr val="accent6">
                  <a:lumMod val="75000"/>
                </a:schemeClr>
              </a:solidFill>
              <a:latin typeface="Cambria" panose="02040503050406030204" pitchFamily="18" charset="0"/>
              <a:ea typeface="Cambria" panose="02040503050406030204" pitchFamily="18" charset="0"/>
            </a:endParaRPr>
          </a:p>
          <a:p>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6129867" y="409139"/>
            <a:ext cx="6096000" cy="2585323"/>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	&lt;body&gt;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class="flex-container"&gt;</a:t>
            </a:r>
          </a:p>
          <a:p>
            <a:pPr lvl="3"/>
            <a:r>
              <a:rPr lang="en-US" dirty="0">
                <a:solidFill>
                  <a:schemeClr val="accent6">
                    <a:lumMod val="75000"/>
                  </a:schemeClr>
                </a:solidFill>
                <a:latin typeface="Cambria" panose="02040503050406030204" pitchFamily="18" charset="0"/>
                <a:ea typeface="Cambria" panose="02040503050406030204" pitchFamily="18" charset="0"/>
              </a:rPr>
              <a:t>&lt;div&gt;1&lt;/div&gt;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&lt;div&gt;2&lt;/div&gt;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 style="align-self: center"&gt;3&lt;/div&gt;</a:t>
            </a:r>
          </a:p>
          <a:p>
            <a:pPr lvl="3"/>
            <a:r>
              <a:rPr lang="en-US" dirty="0">
                <a:solidFill>
                  <a:schemeClr val="accent6">
                    <a:lumMod val="75000"/>
                  </a:schemeClr>
                </a:solidFill>
                <a:latin typeface="Cambria" panose="02040503050406030204" pitchFamily="18" charset="0"/>
                <a:ea typeface="Cambria" panose="02040503050406030204" pitchFamily="18" charset="0"/>
              </a:rPr>
              <a:t>  &lt;div&gt;4&lt;/div&gt;</a:t>
            </a:r>
          </a:p>
          <a:p>
            <a:pPr lvl="3"/>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4270903" y="3588103"/>
            <a:ext cx="7781925" cy="2571750"/>
          </a:xfrm>
          <a:prstGeom prst="rect">
            <a:avLst/>
          </a:prstGeom>
          <a:ln w="19050">
            <a:solidFill>
              <a:schemeClr val="tx1"/>
            </a:solidFill>
          </a:ln>
        </p:spPr>
      </p:pic>
    </p:spTree>
    <p:extLst>
      <p:ext uri="{BB962C8B-B14F-4D97-AF65-F5344CB8AC3E}">
        <p14:creationId xmlns:p14="http://schemas.microsoft.com/office/powerpoint/2010/main" val="109415041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Multi-column Layout</a:t>
            </a:r>
            <a:br>
              <a:rPr lang="en-IN" dirty="0"/>
            </a:br>
            <a:endParaRPr lang="en-IN" dirty="0"/>
          </a:p>
        </p:txBody>
      </p:sp>
      <p:sp>
        <p:nvSpPr>
          <p:cNvPr id="3" name="Content Placeholder 2"/>
          <p:cNvSpPr>
            <a:spLocks noGrp="1"/>
          </p:cNvSpPr>
          <p:nvPr>
            <p:ph idx="1"/>
          </p:nvPr>
        </p:nvSpPr>
        <p:spPr/>
        <p:txBody>
          <a:bodyPr/>
          <a:lstStyle/>
          <a:p>
            <a:r>
              <a:rPr lang="en-US" dirty="0"/>
              <a:t>There are multiple properties for multi column layout.</a:t>
            </a:r>
          </a:p>
          <a:p>
            <a:r>
              <a:rPr lang="en-US" dirty="0"/>
              <a:t>    column-count</a:t>
            </a:r>
          </a:p>
          <a:p>
            <a:r>
              <a:rPr lang="en-US" dirty="0"/>
              <a:t>    column-gap</a:t>
            </a:r>
          </a:p>
          <a:p>
            <a:r>
              <a:rPr lang="en-US" dirty="0"/>
              <a:t>    column-rule-style</a:t>
            </a:r>
          </a:p>
          <a:p>
            <a:r>
              <a:rPr lang="en-US" dirty="0"/>
              <a:t>    column-rule-width</a:t>
            </a:r>
          </a:p>
          <a:p>
            <a:r>
              <a:rPr lang="en-US" dirty="0"/>
              <a:t>    column-rule-color</a:t>
            </a:r>
          </a:p>
          <a:p>
            <a:r>
              <a:rPr lang="en-US" dirty="0"/>
              <a:t>    column-rule</a:t>
            </a:r>
          </a:p>
          <a:p>
            <a:r>
              <a:rPr lang="en-US" dirty="0"/>
              <a:t>    column-span</a:t>
            </a:r>
          </a:p>
          <a:p>
            <a:r>
              <a:rPr lang="en-US" dirty="0"/>
              <a:t>    column-width</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241</a:t>
            </a:fld>
            <a:endParaRPr lang="en-IN" dirty="0"/>
          </a:p>
        </p:txBody>
      </p:sp>
    </p:spTree>
    <p:extLst>
      <p:ext uri="{BB962C8B-B14F-4D97-AF65-F5344CB8AC3E}">
        <p14:creationId xmlns:p14="http://schemas.microsoft.com/office/powerpoint/2010/main" val="4775829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Create Multiple Columns</a:t>
            </a:r>
            <a:br>
              <a:rPr lang="en-IN" dirty="0"/>
            </a:br>
            <a:endParaRPr lang="en-IN" dirty="0"/>
          </a:p>
        </p:txBody>
      </p:sp>
      <p:sp>
        <p:nvSpPr>
          <p:cNvPr id="3" name="Content Placeholder 2"/>
          <p:cNvSpPr>
            <a:spLocks noGrp="1"/>
          </p:cNvSpPr>
          <p:nvPr>
            <p:ph idx="1"/>
          </p:nvPr>
        </p:nvSpPr>
        <p:spPr/>
        <p:txBody>
          <a:bodyPr/>
          <a:lstStyle/>
          <a:p>
            <a:r>
              <a:rPr lang="en-US" dirty="0"/>
              <a:t>The column-count property specifies the number of columns an element should be divided into.</a:t>
            </a:r>
          </a:p>
          <a:p>
            <a:r>
              <a:rPr lang="en-US" dirty="0"/>
              <a:t>The following example will divide the text in the &lt;div&gt; element into 3 columns.</a:t>
            </a:r>
          </a:p>
          <a:p>
            <a:r>
              <a:rPr lang="en-IN" dirty="0">
                <a:solidFill>
                  <a:schemeClr val="accent6">
                    <a:lumMod val="75000"/>
                  </a:schemeClr>
                </a:solidFill>
              </a:rPr>
              <a:t>div {</a:t>
            </a:r>
          </a:p>
          <a:p>
            <a:r>
              <a:rPr lang="en-IN" dirty="0">
                <a:solidFill>
                  <a:schemeClr val="accent6">
                    <a:lumMod val="75000"/>
                  </a:schemeClr>
                </a:solidFill>
              </a:rPr>
              <a:t>  column-count: 3;</a:t>
            </a:r>
          </a:p>
          <a:p>
            <a:r>
              <a:rPr lang="en-IN"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242</a:t>
            </a:fld>
            <a:endParaRPr lang="en-IN" dirty="0"/>
          </a:p>
        </p:txBody>
      </p:sp>
    </p:spTree>
    <p:extLst>
      <p:ext uri="{BB962C8B-B14F-4D97-AF65-F5344CB8AC3E}">
        <p14:creationId xmlns:p14="http://schemas.microsoft.com/office/powerpoint/2010/main" val="30352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243</a:t>
            </a:fld>
            <a:endParaRPr lang="en-IN" dirty="0"/>
          </a:p>
        </p:txBody>
      </p:sp>
      <p:sp>
        <p:nvSpPr>
          <p:cNvPr id="5" name="Rectangle 4"/>
          <p:cNvSpPr/>
          <p:nvPr/>
        </p:nvSpPr>
        <p:spPr>
          <a:xfrm>
            <a:off x="0" y="394692"/>
            <a:ext cx="11877472" cy="6186309"/>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.newspaper {</a:t>
            </a:r>
          </a:p>
          <a:p>
            <a:pPr lvl="3"/>
            <a:r>
              <a:rPr lang="en-IN" dirty="0">
                <a:solidFill>
                  <a:schemeClr val="accent6">
                    <a:lumMod val="75000"/>
                  </a:schemeClr>
                </a:solidFill>
                <a:latin typeface="Cambria" panose="02040503050406030204" pitchFamily="18" charset="0"/>
                <a:ea typeface="Cambria" panose="02040503050406030204" pitchFamily="18" charset="0"/>
              </a:rPr>
              <a:t>  column-count: 3;</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&lt;h1&gt;Create Multiple Columns&lt;/h1&gt;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class="newspaper"&gt;</a:t>
            </a:r>
          </a:p>
          <a:p>
            <a:pPr lvl="3"/>
            <a:r>
              <a:rPr lang="en-IN" dirty="0">
                <a:solidFill>
                  <a:schemeClr val="accent6">
                    <a:lumMod val="75000"/>
                  </a:schemeClr>
                </a:solidFill>
                <a:latin typeface="Cambria" panose="02040503050406030204" pitchFamily="18" charset="0"/>
                <a:ea typeface="Cambria" panose="02040503050406030204" pitchFamily="18" charset="0"/>
              </a:rPr>
              <a:t>Lorem ipsum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sit </a:t>
            </a:r>
            <a:r>
              <a:rPr lang="en-IN" dirty="0" err="1">
                <a:solidFill>
                  <a:schemeClr val="accent6">
                    <a:lumMod val="75000"/>
                  </a:schemeClr>
                </a:solidFill>
                <a:latin typeface="Cambria" panose="02040503050406030204" pitchFamily="18" charset="0"/>
                <a:ea typeface="Cambria" panose="02040503050406030204" pitchFamily="18" charset="0"/>
              </a:rPr>
              <a:t>amet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consectetuer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adipiscing</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sed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nonummy</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nibh</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euismod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tincidunt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laoreet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magna </a:t>
            </a:r>
            <a:r>
              <a:rPr lang="en-IN" dirty="0" err="1">
                <a:solidFill>
                  <a:schemeClr val="accent6">
                    <a:lumMod val="75000"/>
                  </a:schemeClr>
                </a:solidFill>
                <a:latin typeface="Cambria" panose="02040503050406030204" pitchFamily="18" charset="0"/>
                <a:ea typeface="Cambria" panose="02040503050406030204" pitchFamily="18" charset="0"/>
              </a:rPr>
              <a:t>aliquam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volutpat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wisi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enim</a:t>
            </a:r>
            <a:r>
              <a:rPr lang="en-IN" dirty="0">
                <a:solidFill>
                  <a:schemeClr val="accent6">
                    <a:lumMod val="75000"/>
                  </a:schemeClr>
                </a:solidFill>
                <a:latin typeface="Cambria" panose="02040503050406030204" pitchFamily="18" charset="0"/>
                <a:ea typeface="Cambria" panose="02040503050406030204" pitchFamily="18" charset="0"/>
              </a:rPr>
              <a:t> ad minim </a:t>
            </a:r>
            <a:r>
              <a:rPr lang="en-IN" dirty="0" err="1">
                <a:solidFill>
                  <a:schemeClr val="accent6">
                    <a:lumMod val="75000"/>
                  </a:schemeClr>
                </a:solidFill>
                <a:latin typeface="Cambria" panose="02040503050406030204" pitchFamily="18" charset="0"/>
                <a:ea typeface="Cambria" panose="02040503050406030204" pitchFamily="18" charset="0"/>
              </a:rPr>
              <a:t>veniam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quis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nostrud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exerci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tation</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ullamcorper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suscipit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lobortis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nisl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aliquip</a:t>
            </a:r>
            <a:r>
              <a:rPr lang="en-IN" dirty="0">
                <a:solidFill>
                  <a:schemeClr val="accent6">
                    <a:lumMod val="75000"/>
                  </a:schemeClr>
                </a:solidFill>
                <a:latin typeface="Cambria" panose="02040503050406030204" pitchFamily="18" charset="0"/>
                <a:ea typeface="Cambria" panose="02040503050406030204" pitchFamily="18" charset="0"/>
              </a:rPr>
              <a:t> ex </a:t>
            </a:r>
            <a:r>
              <a:rPr lang="en-IN" dirty="0" err="1">
                <a:solidFill>
                  <a:schemeClr val="accent6">
                    <a:lumMod val="75000"/>
                  </a:schemeClr>
                </a:solidFill>
                <a:latin typeface="Cambria" panose="02040503050406030204" pitchFamily="18" charset="0"/>
                <a:ea typeface="Cambria" panose="02040503050406030204" pitchFamily="18" charset="0"/>
              </a:rPr>
              <a:t>ea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commodo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autem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iriure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hendrerit</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vulputate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esse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molestie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illum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feugiat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facilisis</a:t>
            </a:r>
            <a:r>
              <a:rPr lang="en-IN" dirty="0">
                <a:solidFill>
                  <a:schemeClr val="accent6">
                    <a:lumMod val="75000"/>
                  </a:schemeClr>
                </a:solidFill>
                <a:latin typeface="Cambria" panose="02040503050406030204" pitchFamily="18" charset="0"/>
                <a:ea typeface="Cambria" panose="02040503050406030204" pitchFamily="18" charset="0"/>
              </a:rPr>
              <a:t> at </a:t>
            </a:r>
            <a:r>
              <a:rPr lang="en-IN" dirty="0" err="1">
                <a:solidFill>
                  <a:schemeClr val="accent6">
                    <a:lumMod val="75000"/>
                  </a:schemeClr>
                </a:solidFill>
                <a:latin typeface="Cambria" panose="02040503050406030204" pitchFamily="18" charset="0"/>
                <a:ea typeface="Cambria" panose="02040503050406030204" pitchFamily="18" charset="0"/>
              </a:rPr>
              <a:t>vero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eros</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accumsan</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iusto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odio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dignissim</a:t>
            </a:r>
            <a:r>
              <a:rPr lang="en-IN" dirty="0">
                <a:solidFill>
                  <a:schemeClr val="accent6">
                    <a:lumMod val="75000"/>
                  </a:schemeClr>
                </a:solidFill>
                <a:latin typeface="Cambria" panose="02040503050406030204" pitchFamily="18" charset="0"/>
                <a:ea typeface="Cambria" panose="02040503050406030204" pitchFamily="18" charset="0"/>
              </a:rPr>
              <a:t> qui </a:t>
            </a:r>
            <a:r>
              <a:rPr lang="en-IN" dirty="0" err="1">
                <a:solidFill>
                  <a:schemeClr val="accent6">
                    <a:lumMod val="75000"/>
                  </a:schemeClr>
                </a:solidFill>
                <a:latin typeface="Cambria" panose="02040503050406030204" pitchFamily="18" charset="0"/>
                <a:ea typeface="Cambria" panose="02040503050406030204" pitchFamily="18" charset="0"/>
              </a:rPr>
              <a:t>blandit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praesent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luptatum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zzril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delenit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augue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feugait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a:t>
            </a:r>
            <a:r>
              <a:rPr lang="en-IN" dirty="0">
                <a:solidFill>
                  <a:schemeClr val="accent6">
                    <a:lumMod val="75000"/>
                  </a:schemeClr>
                </a:solidFill>
                <a:latin typeface="Cambria" panose="02040503050406030204" pitchFamily="18" charset="0"/>
                <a:ea typeface="Cambria" panose="02040503050406030204" pitchFamily="18" charset="0"/>
              </a:rPr>
              <a:t>. Nam liber </a:t>
            </a:r>
            <a:r>
              <a:rPr lang="en-IN" dirty="0" err="1">
                <a:solidFill>
                  <a:schemeClr val="accent6">
                    <a:lumMod val="75000"/>
                  </a:schemeClr>
                </a:solidFill>
                <a:latin typeface="Cambria" panose="02040503050406030204" pitchFamily="18" charset="0"/>
                <a:ea typeface="Cambria" panose="02040503050406030204" pitchFamily="18" charset="0"/>
              </a:rPr>
              <a:t>tempor</a:t>
            </a:r>
            <a:r>
              <a:rPr lang="en-IN" dirty="0">
                <a:solidFill>
                  <a:schemeClr val="accent6">
                    <a:lumMod val="75000"/>
                  </a:schemeClr>
                </a:solidFill>
                <a:latin typeface="Cambria" panose="02040503050406030204" pitchFamily="18" charset="0"/>
                <a:ea typeface="Cambria" panose="02040503050406030204" pitchFamily="18" charset="0"/>
              </a:rPr>
              <a:t> cum </a:t>
            </a:r>
            <a:r>
              <a:rPr lang="en-IN" dirty="0" err="1">
                <a:solidFill>
                  <a:schemeClr val="accent6">
                    <a:lumMod val="75000"/>
                  </a:schemeClr>
                </a:solidFill>
                <a:latin typeface="Cambria" panose="02040503050406030204" pitchFamily="18" charset="0"/>
                <a:ea typeface="Cambria" panose="02040503050406030204" pitchFamily="18" charset="0"/>
              </a:rPr>
              <a:t>soluta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nobis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eleifend</a:t>
            </a:r>
            <a:r>
              <a:rPr lang="en-IN" dirty="0">
                <a:solidFill>
                  <a:schemeClr val="accent6">
                    <a:lumMod val="75000"/>
                  </a:schemeClr>
                </a:solidFill>
                <a:latin typeface="Cambria" panose="02040503050406030204" pitchFamily="18" charset="0"/>
                <a:ea typeface="Cambria" panose="02040503050406030204" pitchFamily="18" charset="0"/>
              </a:rPr>
              <a:t> option </a:t>
            </a:r>
            <a:r>
              <a:rPr lang="en-IN" dirty="0" err="1">
                <a:solidFill>
                  <a:schemeClr val="accent6">
                    <a:lumMod val="75000"/>
                  </a:schemeClr>
                </a:solidFill>
                <a:latin typeface="Cambria" panose="02040503050406030204" pitchFamily="18" charset="0"/>
                <a:ea typeface="Cambria" panose="02040503050406030204" pitchFamily="18" charset="0"/>
              </a:rPr>
              <a:t>congue</a:t>
            </a:r>
            <a:r>
              <a:rPr lang="en-IN" dirty="0">
                <a:solidFill>
                  <a:schemeClr val="accent6">
                    <a:lumMod val="75000"/>
                  </a:schemeClr>
                </a:solidFill>
                <a:latin typeface="Cambria" panose="02040503050406030204" pitchFamily="18" charset="0"/>
                <a:ea typeface="Cambria" panose="02040503050406030204" pitchFamily="18" charset="0"/>
              </a:rPr>
              <a:t> nihil </a:t>
            </a:r>
            <a:r>
              <a:rPr lang="en-IN" dirty="0" err="1">
                <a:solidFill>
                  <a:schemeClr val="accent6">
                    <a:lumMod val="75000"/>
                  </a:schemeClr>
                </a:solidFill>
                <a:latin typeface="Cambria" panose="02040503050406030204" pitchFamily="18" charset="0"/>
                <a:ea typeface="Cambria" panose="02040503050406030204" pitchFamily="18" charset="0"/>
              </a:rPr>
              <a:t>imperdiet</a:t>
            </a:r>
            <a:r>
              <a:rPr lang="en-IN" dirty="0">
                <a:solidFill>
                  <a:schemeClr val="accent6">
                    <a:lumMod val="75000"/>
                  </a:schemeClr>
                </a:solidFill>
                <a:latin typeface="Cambria" panose="02040503050406030204" pitchFamily="18" charset="0"/>
                <a:ea typeface="Cambria" panose="02040503050406030204" pitchFamily="18" charset="0"/>
              </a:rPr>
              <a:t> doming id quod </a:t>
            </a:r>
            <a:r>
              <a:rPr lang="en-IN" dirty="0" err="1">
                <a:solidFill>
                  <a:schemeClr val="accent6">
                    <a:lumMod val="75000"/>
                  </a:schemeClr>
                </a:solidFill>
                <a:latin typeface="Cambria" panose="02040503050406030204" pitchFamily="18" charset="0"/>
                <a:ea typeface="Cambria" panose="02040503050406030204" pitchFamily="18" charset="0"/>
              </a:rPr>
              <a:t>mazim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placerat</a:t>
            </a:r>
            <a:r>
              <a:rPr lang="en-IN" dirty="0">
                <a:solidFill>
                  <a:schemeClr val="accent6">
                    <a:lumMod val="75000"/>
                  </a:schemeClr>
                </a:solidFill>
                <a:latin typeface="Cambria" panose="02040503050406030204" pitchFamily="18" charset="0"/>
                <a:ea typeface="Cambria" panose="02040503050406030204" pitchFamily="18" charset="0"/>
              </a:rPr>
              <a:t> facer </a:t>
            </a:r>
            <a:r>
              <a:rPr lang="en-IN" dirty="0" err="1">
                <a:solidFill>
                  <a:schemeClr val="accent6">
                    <a:lumMod val="75000"/>
                  </a:schemeClr>
                </a:solidFill>
                <a:latin typeface="Cambria" panose="02040503050406030204" pitchFamily="18" charset="0"/>
                <a:ea typeface="Cambria" panose="02040503050406030204" pitchFamily="18" charset="0"/>
              </a:rPr>
              <a:t>possim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assum</a:t>
            </a:r>
            <a:r>
              <a:rPr lang="en-IN" dirty="0">
                <a:solidFill>
                  <a:schemeClr val="accent6">
                    <a:lumMod val="75000"/>
                  </a:schemeClr>
                </a:solidFill>
                <a:latin typeface="Cambria" panose="02040503050406030204" pitchFamily="18" charset="0"/>
                <a:ea typeface="Cambria" panose="02040503050406030204" pitchFamily="18" charset="0"/>
              </a:rPr>
              <a: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221828" y="140241"/>
            <a:ext cx="6067425" cy="3581400"/>
          </a:xfrm>
          <a:prstGeom prst="rect">
            <a:avLst/>
          </a:prstGeom>
          <a:ln w="19050">
            <a:solidFill>
              <a:schemeClr val="tx1"/>
            </a:solidFill>
          </a:ln>
        </p:spPr>
      </p:pic>
    </p:spTree>
    <p:extLst>
      <p:ext uri="{BB962C8B-B14F-4D97-AF65-F5344CB8AC3E}">
        <p14:creationId xmlns:p14="http://schemas.microsoft.com/office/powerpoint/2010/main" val="170896751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Specify the Gap Between Columns</a:t>
            </a:r>
            <a:br>
              <a:rPr lang="en-US" dirty="0"/>
            </a:br>
            <a:endParaRPr lang="en-IN" dirty="0"/>
          </a:p>
        </p:txBody>
      </p:sp>
      <p:sp>
        <p:nvSpPr>
          <p:cNvPr id="3" name="Content Placeholder 2"/>
          <p:cNvSpPr>
            <a:spLocks noGrp="1"/>
          </p:cNvSpPr>
          <p:nvPr>
            <p:ph idx="1"/>
          </p:nvPr>
        </p:nvSpPr>
        <p:spPr/>
        <p:txBody>
          <a:bodyPr/>
          <a:lstStyle/>
          <a:p>
            <a:r>
              <a:rPr lang="en-US" dirty="0"/>
              <a:t>The column-gap property specifies the gap between the columns.</a:t>
            </a:r>
          </a:p>
          <a:p>
            <a:r>
              <a:rPr lang="en-US" dirty="0"/>
              <a:t>The following example specifies a 40 pixels gap between the columns.</a:t>
            </a:r>
          </a:p>
          <a:p>
            <a:r>
              <a:rPr lang="en-IN" dirty="0">
                <a:solidFill>
                  <a:schemeClr val="accent6">
                    <a:lumMod val="75000"/>
                  </a:schemeClr>
                </a:solidFill>
              </a:rPr>
              <a:t>div {</a:t>
            </a:r>
          </a:p>
          <a:p>
            <a:r>
              <a:rPr lang="en-IN" dirty="0">
                <a:solidFill>
                  <a:schemeClr val="accent6">
                    <a:lumMod val="75000"/>
                  </a:schemeClr>
                </a:solidFill>
              </a:rPr>
              <a:t>  column-gap: 40px;</a:t>
            </a:r>
          </a:p>
          <a:p>
            <a:r>
              <a:rPr lang="en-IN"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244</a:t>
            </a:fld>
            <a:endParaRPr lang="en-IN" dirty="0"/>
          </a:p>
        </p:txBody>
      </p:sp>
    </p:spTree>
    <p:extLst>
      <p:ext uri="{BB962C8B-B14F-4D97-AF65-F5344CB8AC3E}">
        <p14:creationId xmlns:p14="http://schemas.microsoft.com/office/powerpoint/2010/main" val="33092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245</a:t>
            </a:fld>
            <a:endParaRPr lang="en-IN" dirty="0"/>
          </a:p>
        </p:txBody>
      </p:sp>
      <p:sp>
        <p:nvSpPr>
          <p:cNvPr id="5" name="Rectangle 4"/>
          <p:cNvSpPr/>
          <p:nvPr/>
        </p:nvSpPr>
        <p:spPr>
          <a:xfrm>
            <a:off x="0" y="394692"/>
            <a:ext cx="11877472" cy="6463308"/>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.newspaper {</a:t>
            </a:r>
          </a:p>
          <a:p>
            <a:pPr lvl="3"/>
            <a:r>
              <a:rPr lang="en-IN" dirty="0">
                <a:solidFill>
                  <a:schemeClr val="accent6">
                    <a:lumMod val="75000"/>
                  </a:schemeClr>
                </a:solidFill>
                <a:latin typeface="Cambria" panose="02040503050406030204" pitchFamily="18" charset="0"/>
                <a:ea typeface="Cambria" panose="02040503050406030204" pitchFamily="18" charset="0"/>
              </a:rPr>
              <a:t>  column-count: 3;</a:t>
            </a:r>
          </a:p>
          <a:p>
            <a:pPr lvl="3"/>
            <a:r>
              <a:rPr lang="en-IN" dirty="0">
                <a:solidFill>
                  <a:schemeClr val="accent6">
                    <a:lumMod val="75000"/>
                  </a:schemeClr>
                </a:solidFill>
                <a:latin typeface="Cambria" panose="02040503050406030204" pitchFamily="18" charset="0"/>
                <a:ea typeface="Cambria" panose="02040503050406030204" pitchFamily="18" charset="0"/>
              </a:rPr>
              <a:t> column-gap: 40px;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&lt;h1&gt;Specify the Gap Between Columns&lt;/h1&gt;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class="newspaper"&gt;</a:t>
            </a:r>
          </a:p>
          <a:p>
            <a:pPr lvl="3"/>
            <a:r>
              <a:rPr lang="en-IN" dirty="0">
                <a:solidFill>
                  <a:schemeClr val="accent6">
                    <a:lumMod val="75000"/>
                  </a:schemeClr>
                </a:solidFill>
                <a:latin typeface="Cambria" panose="02040503050406030204" pitchFamily="18" charset="0"/>
                <a:ea typeface="Cambria" panose="02040503050406030204" pitchFamily="18" charset="0"/>
              </a:rPr>
              <a:t>Lorem ipsum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sit </a:t>
            </a:r>
            <a:r>
              <a:rPr lang="en-IN" dirty="0" err="1">
                <a:solidFill>
                  <a:schemeClr val="accent6">
                    <a:lumMod val="75000"/>
                  </a:schemeClr>
                </a:solidFill>
                <a:latin typeface="Cambria" panose="02040503050406030204" pitchFamily="18" charset="0"/>
                <a:ea typeface="Cambria" panose="02040503050406030204" pitchFamily="18" charset="0"/>
              </a:rPr>
              <a:t>amet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consectetuer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adipiscing</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sed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nonummy</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nibh</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euismod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tincidunt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laoreet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magna </a:t>
            </a:r>
            <a:r>
              <a:rPr lang="en-IN" dirty="0" err="1">
                <a:solidFill>
                  <a:schemeClr val="accent6">
                    <a:lumMod val="75000"/>
                  </a:schemeClr>
                </a:solidFill>
                <a:latin typeface="Cambria" panose="02040503050406030204" pitchFamily="18" charset="0"/>
                <a:ea typeface="Cambria" panose="02040503050406030204" pitchFamily="18" charset="0"/>
              </a:rPr>
              <a:t>aliquam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volutpat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wisi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enim</a:t>
            </a:r>
            <a:r>
              <a:rPr lang="en-IN" dirty="0">
                <a:solidFill>
                  <a:schemeClr val="accent6">
                    <a:lumMod val="75000"/>
                  </a:schemeClr>
                </a:solidFill>
                <a:latin typeface="Cambria" panose="02040503050406030204" pitchFamily="18" charset="0"/>
                <a:ea typeface="Cambria" panose="02040503050406030204" pitchFamily="18" charset="0"/>
              </a:rPr>
              <a:t> ad minim </a:t>
            </a:r>
            <a:r>
              <a:rPr lang="en-IN" dirty="0" err="1">
                <a:solidFill>
                  <a:schemeClr val="accent6">
                    <a:lumMod val="75000"/>
                  </a:schemeClr>
                </a:solidFill>
                <a:latin typeface="Cambria" panose="02040503050406030204" pitchFamily="18" charset="0"/>
                <a:ea typeface="Cambria" panose="02040503050406030204" pitchFamily="18" charset="0"/>
              </a:rPr>
              <a:t>veniam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quis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nostrud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exerci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tation</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ullamcorper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suscipit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lobortis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nisl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aliquip</a:t>
            </a:r>
            <a:r>
              <a:rPr lang="en-IN" dirty="0">
                <a:solidFill>
                  <a:schemeClr val="accent6">
                    <a:lumMod val="75000"/>
                  </a:schemeClr>
                </a:solidFill>
                <a:latin typeface="Cambria" panose="02040503050406030204" pitchFamily="18" charset="0"/>
                <a:ea typeface="Cambria" panose="02040503050406030204" pitchFamily="18" charset="0"/>
              </a:rPr>
              <a:t> ex </a:t>
            </a:r>
            <a:r>
              <a:rPr lang="en-IN" dirty="0" err="1">
                <a:solidFill>
                  <a:schemeClr val="accent6">
                    <a:lumMod val="75000"/>
                  </a:schemeClr>
                </a:solidFill>
                <a:latin typeface="Cambria" panose="02040503050406030204" pitchFamily="18" charset="0"/>
                <a:ea typeface="Cambria" panose="02040503050406030204" pitchFamily="18" charset="0"/>
              </a:rPr>
              <a:t>ea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commodo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autem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iriure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hendrerit</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vulputate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esse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molestie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illum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feugiat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facilisis</a:t>
            </a:r>
            <a:r>
              <a:rPr lang="en-IN" dirty="0">
                <a:solidFill>
                  <a:schemeClr val="accent6">
                    <a:lumMod val="75000"/>
                  </a:schemeClr>
                </a:solidFill>
                <a:latin typeface="Cambria" panose="02040503050406030204" pitchFamily="18" charset="0"/>
                <a:ea typeface="Cambria" panose="02040503050406030204" pitchFamily="18" charset="0"/>
              </a:rPr>
              <a:t> at </a:t>
            </a:r>
            <a:r>
              <a:rPr lang="en-IN" dirty="0" err="1">
                <a:solidFill>
                  <a:schemeClr val="accent6">
                    <a:lumMod val="75000"/>
                  </a:schemeClr>
                </a:solidFill>
                <a:latin typeface="Cambria" panose="02040503050406030204" pitchFamily="18" charset="0"/>
                <a:ea typeface="Cambria" panose="02040503050406030204" pitchFamily="18" charset="0"/>
              </a:rPr>
              <a:t>vero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eros</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accumsan</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iusto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odio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dignissim</a:t>
            </a:r>
            <a:r>
              <a:rPr lang="en-IN" dirty="0">
                <a:solidFill>
                  <a:schemeClr val="accent6">
                    <a:lumMod val="75000"/>
                  </a:schemeClr>
                </a:solidFill>
                <a:latin typeface="Cambria" panose="02040503050406030204" pitchFamily="18" charset="0"/>
                <a:ea typeface="Cambria" panose="02040503050406030204" pitchFamily="18" charset="0"/>
              </a:rPr>
              <a:t> qui </a:t>
            </a:r>
            <a:r>
              <a:rPr lang="en-IN" dirty="0" err="1">
                <a:solidFill>
                  <a:schemeClr val="accent6">
                    <a:lumMod val="75000"/>
                  </a:schemeClr>
                </a:solidFill>
                <a:latin typeface="Cambria" panose="02040503050406030204" pitchFamily="18" charset="0"/>
                <a:ea typeface="Cambria" panose="02040503050406030204" pitchFamily="18" charset="0"/>
              </a:rPr>
              <a:t>blandit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praesent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luptatum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zzril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delenit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augue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feugait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a:t>
            </a:r>
            <a:r>
              <a:rPr lang="en-IN" dirty="0">
                <a:solidFill>
                  <a:schemeClr val="accent6">
                    <a:lumMod val="75000"/>
                  </a:schemeClr>
                </a:solidFill>
                <a:latin typeface="Cambria" panose="02040503050406030204" pitchFamily="18" charset="0"/>
                <a:ea typeface="Cambria" panose="02040503050406030204" pitchFamily="18" charset="0"/>
              </a:rPr>
              <a:t>. Nam liber </a:t>
            </a:r>
            <a:r>
              <a:rPr lang="en-IN" dirty="0" err="1">
                <a:solidFill>
                  <a:schemeClr val="accent6">
                    <a:lumMod val="75000"/>
                  </a:schemeClr>
                </a:solidFill>
                <a:latin typeface="Cambria" panose="02040503050406030204" pitchFamily="18" charset="0"/>
                <a:ea typeface="Cambria" panose="02040503050406030204" pitchFamily="18" charset="0"/>
              </a:rPr>
              <a:t>tempor</a:t>
            </a:r>
            <a:r>
              <a:rPr lang="en-IN" dirty="0">
                <a:solidFill>
                  <a:schemeClr val="accent6">
                    <a:lumMod val="75000"/>
                  </a:schemeClr>
                </a:solidFill>
                <a:latin typeface="Cambria" panose="02040503050406030204" pitchFamily="18" charset="0"/>
                <a:ea typeface="Cambria" panose="02040503050406030204" pitchFamily="18" charset="0"/>
              </a:rPr>
              <a:t> cum </a:t>
            </a:r>
            <a:r>
              <a:rPr lang="en-IN" dirty="0" err="1">
                <a:solidFill>
                  <a:schemeClr val="accent6">
                    <a:lumMod val="75000"/>
                  </a:schemeClr>
                </a:solidFill>
                <a:latin typeface="Cambria" panose="02040503050406030204" pitchFamily="18" charset="0"/>
                <a:ea typeface="Cambria" panose="02040503050406030204" pitchFamily="18" charset="0"/>
              </a:rPr>
              <a:t>soluta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nobis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eleifend</a:t>
            </a:r>
            <a:r>
              <a:rPr lang="en-IN" dirty="0">
                <a:solidFill>
                  <a:schemeClr val="accent6">
                    <a:lumMod val="75000"/>
                  </a:schemeClr>
                </a:solidFill>
                <a:latin typeface="Cambria" panose="02040503050406030204" pitchFamily="18" charset="0"/>
                <a:ea typeface="Cambria" panose="02040503050406030204" pitchFamily="18" charset="0"/>
              </a:rPr>
              <a:t> option </a:t>
            </a:r>
            <a:r>
              <a:rPr lang="en-IN" dirty="0" err="1">
                <a:solidFill>
                  <a:schemeClr val="accent6">
                    <a:lumMod val="75000"/>
                  </a:schemeClr>
                </a:solidFill>
                <a:latin typeface="Cambria" panose="02040503050406030204" pitchFamily="18" charset="0"/>
                <a:ea typeface="Cambria" panose="02040503050406030204" pitchFamily="18" charset="0"/>
              </a:rPr>
              <a:t>congue</a:t>
            </a:r>
            <a:r>
              <a:rPr lang="en-IN" dirty="0">
                <a:solidFill>
                  <a:schemeClr val="accent6">
                    <a:lumMod val="75000"/>
                  </a:schemeClr>
                </a:solidFill>
                <a:latin typeface="Cambria" panose="02040503050406030204" pitchFamily="18" charset="0"/>
                <a:ea typeface="Cambria" panose="02040503050406030204" pitchFamily="18" charset="0"/>
              </a:rPr>
              <a:t> nihil </a:t>
            </a:r>
            <a:r>
              <a:rPr lang="en-IN" dirty="0" err="1">
                <a:solidFill>
                  <a:schemeClr val="accent6">
                    <a:lumMod val="75000"/>
                  </a:schemeClr>
                </a:solidFill>
                <a:latin typeface="Cambria" panose="02040503050406030204" pitchFamily="18" charset="0"/>
                <a:ea typeface="Cambria" panose="02040503050406030204" pitchFamily="18" charset="0"/>
              </a:rPr>
              <a:t>imperdiet</a:t>
            </a:r>
            <a:r>
              <a:rPr lang="en-IN" dirty="0">
                <a:solidFill>
                  <a:schemeClr val="accent6">
                    <a:lumMod val="75000"/>
                  </a:schemeClr>
                </a:solidFill>
                <a:latin typeface="Cambria" panose="02040503050406030204" pitchFamily="18" charset="0"/>
                <a:ea typeface="Cambria" panose="02040503050406030204" pitchFamily="18" charset="0"/>
              </a:rPr>
              <a:t> doming id quod </a:t>
            </a:r>
            <a:r>
              <a:rPr lang="en-IN" dirty="0" err="1">
                <a:solidFill>
                  <a:schemeClr val="accent6">
                    <a:lumMod val="75000"/>
                  </a:schemeClr>
                </a:solidFill>
                <a:latin typeface="Cambria" panose="02040503050406030204" pitchFamily="18" charset="0"/>
                <a:ea typeface="Cambria" panose="02040503050406030204" pitchFamily="18" charset="0"/>
              </a:rPr>
              <a:t>mazim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placerat</a:t>
            </a:r>
            <a:r>
              <a:rPr lang="en-IN" dirty="0">
                <a:solidFill>
                  <a:schemeClr val="accent6">
                    <a:lumMod val="75000"/>
                  </a:schemeClr>
                </a:solidFill>
                <a:latin typeface="Cambria" panose="02040503050406030204" pitchFamily="18" charset="0"/>
                <a:ea typeface="Cambria" panose="02040503050406030204" pitchFamily="18" charset="0"/>
              </a:rPr>
              <a:t> facer </a:t>
            </a:r>
            <a:r>
              <a:rPr lang="en-IN" dirty="0" err="1">
                <a:solidFill>
                  <a:schemeClr val="accent6">
                    <a:lumMod val="75000"/>
                  </a:schemeClr>
                </a:solidFill>
                <a:latin typeface="Cambria" panose="02040503050406030204" pitchFamily="18" charset="0"/>
                <a:ea typeface="Cambria" panose="02040503050406030204" pitchFamily="18" charset="0"/>
              </a:rPr>
              <a:t>possim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assum</a:t>
            </a:r>
            <a:r>
              <a:rPr lang="en-IN" dirty="0">
                <a:solidFill>
                  <a:schemeClr val="accent6">
                    <a:lumMod val="75000"/>
                  </a:schemeClr>
                </a:solidFill>
                <a:latin typeface="Cambria" panose="02040503050406030204" pitchFamily="18" charset="0"/>
                <a:ea typeface="Cambria" panose="02040503050406030204" pitchFamily="18" charset="0"/>
              </a:rPr>
              <a: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4124528" y="356096"/>
            <a:ext cx="8067472" cy="3019425"/>
          </a:xfrm>
          <a:prstGeom prst="rect">
            <a:avLst/>
          </a:prstGeom>
          <a:ln w="19050">
            <a:solidFill>
              <a:schemeClr val="tx1"/>
            </a:solidFill>
          </a:ln>
        </p:spPr>
      </p:pic>
    </p:spTree>
    <p:extLst>
      <p:ext uri="{BB962C8B-B14F-4D97-AF65-F5344CB8AC3E}">
        <p14:creationId xmlns:p14="http://schemas.microsoft.com/office/powerpoint/2010/main" val="96829477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Column Rules</a:t>
            </a:r>
            <a:br>
              <a:rPr lang="en-IN" dirty="0"/>
            </a:br>
            <a:endParaRPr lang="en-IN" dirty="0"/>
          </a:p>
        </p:txBody>
      </p:sp>
      <p:sp>
        <p:nvSpPr>
          <p:cNvPr id="3" name="Content Placeholder 2"/>
          <p:cNvSpPr>
            <a:spLocks noGrp="1"/>
          </p:cNvSpPr>
          <p:nvPr>
            <p:ph idx="1"/>
          </p:nvPr>
        </p:nvSpPr>
        <p:spPr/>
        <p:txBody>
          <a:bodyPr/>
          <a:lstStyle/>
          <a:p>
            <a:r>
              <a:rPr lang="en-US" dirty="0"/>
              <a:t>The column-rule-style property specifies the style of the rule between columns.</a:t>
            </a:r>
          </a:p>
          <a:p>
            <a:r>
              <a:rPr lang="en-IN" dirty="0">
                <a:solidFill>
                  <a:schemeClr val="accent6">
                    <a:lumMod val="75000"/>
                  </a:schemeClr>
                </a:solidFill>
              </a:rPr>
              <a:t>div {</a:t>
            </a:r>
          </a:p>
          <a:p>
            <a:r>
              <a:rPr lang="en-IN" dirty="0">
                <a:solidFill>
                  <a:schemeClr val="accent6">
                    <a:lumMod val="75000"/>
                  </a:schemeClr>
                </a:solidFill>
              </a:rPr>
              <a:t>  column-rule-style: solid;</a:t>
            </a:r>
          </a:p>
          <a:p>
            <a:r>
              <a:rPr lang="en-IN" dirty="0">
                <a:solidFill>
                  <a:schemeClr val="accent6">
                    <a:lumMod val="75000"/>
                  </a:schemeClr>
                </a:solidFill>
              </a:rPr>
              <a:t>}</a:t>
            </a:r>
          </a:p>
          <a:p>
            <a:r>
              <a:rPr lang="en-US" b="1" dirty="0">
                <a:solidFill>
                  <a:schemeClr val="tx1"/>
                </a:solidFill>
              </a:rPr>
              <a:t>The column-rule-width:</a:t>
            </a:r>
            <a:endParaRPr lang="en-IN" b="1" dirty="0">
              <a:solidFill>
                <a:schemeClr val="tx1"/>
              </a:solidFill>
            </a:endParaRPr>
          </a:p>
          <a:p>
            <a:r>
              <a:rPr lang="en-US" dirty="0">
                <a:solidFill>
                  <a:schemeClr val="tx1"/>
                </a:solidFill>
              </a:rPr>
              <a:t>The column-rule-width property specifies the width of the rule between columns.</a:t>
            </a:r>
          </a:p>
          <a:p>
            <a:r>
              <a:rPr lang="en-US" dirty="0">
                <a:solidFill>
                  <a:schemeClr val="accent6">
                    <a:lumMod val="75000"/>
                  </a:schemeClr>
                </a:solidFill>
              </a:rPr>
              <a:t>div {</a:t>
            </a:r>
          </a:p>
          <a:p>
            <a:r>
              <a:rPr lang="en-US" dirty="0">
                <a:solidFill>
                  <a:schemeClr val="accent6">
                    <a:lumMod val="75000"/>
                  </a:schemeClr>
                </a:solidFill>
              </a:rPr>
              <a:t>  column-rule-width: 1px;</a:t>
            </a:r>
          </a:p>
          <a:p>
            <a:r>
              <a:rPr lang="en-US" dirty="0">
                <a:solidFill>
                  <a:schemeClr val="accent6">
                    <a:lumMod val="75000"/>
                  </a:schemeClr>
                </a:solidFill>
              </a:rPr>
              <a:t>}</a:t>
            </a:r>
            <a:endParaRPr lang="en-IN"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246</a:t>
            </a:fld>
            <a:endParaRPr lang="en-IN" dirty="0"/>
          </a:p>
        </p:txBody>
      </p:sp>
    </p:spTree>
    <p:extLst>
      <p:ext uri="{BB962C8B-B14F-4D97-AF65-F5344CB8AC3E}">
        <p14:creationId xmlns:p14="http://schemas.microsoft.com/office/powerpoint/2010/main" val="245167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Column Rules</a:t>
            </a:r>
          </a:p>
        </p:txBody>
      </p:sp>
      <p:sp>
        <p:nvSpPr>
          <p:cNvPr id="3" name="Content Placeholder 2"/>
          <p:cNvSpPr>
            <a:spLocks noGrp="1"/>
          </p:cNvSpPr>
          <p:nvPr>
            <p:ph idx="1"/>
          </p:nvPr>
        </p:nvSpPr>
        <p:spPr/>
        <p:txBody>
          <a:bodyPr>
            <a:normAutofit fontScale="92500" lnSpcReduction="20000"/>
          </a:bodyPr>
          <a:lstStyle/>
          <a:p>
            <a:r>
              <a:rPr lang="en-US" b="1" dirty="0"/>
              <a:t>The column-rule-color:</a:t>
            </a:r>
          </a:p>
          <a:p>
            <a:r>
              <a:rPr lang="en-US" dirty="0"/>
              <a:t>The column-rule-color property specifies the color of the rule between columns.</a:t>
            </a:r>
          </a:p>
          <a:p>
            <a:r>
              <a:rPr lang="en-US" dirty="0">
                <a:solidFill>
                  <a:schemeClr val="accent6">
                    <a:lumMod val="75000"/>
                  </a:schemeClr>
                </a:solidFill>
              </a:rPr>
              <a:t>div {</a:t>
            </a:r>
          </a:p>
          <a:p>
            <a:r>
              <a:rPr lang="en-US" dirty="0">
                <a:solidFill>
                  <a:schemeClr val="accent6">
                    <a:lumMod val="75000"/>
                  </a:schemeClr>
                </a:solidFill>
              </a:rPr>
              <a:t>  column-rule-color: </a:t>
            </a:r>
            <a:r>
              <a:rPr lang="en-US" dirty="0" err="1">
                <a:solidFill>
                  <a:schemeClr val="accent6">
                    <a:lumMod val="75000"/>
                  </a:schemeClr>
                </a:solidFill>
              </a:rPr>
              <a:t>lightblue</a:t>
            </a:r>
            <a:r>
              <a:rPr lang="en-US" dirty="0">
                <a:solidFill>
                  <a:schemeClr val="accent6">
                    <a:lumMod val="75000"/>
                  </a:schemeClr>
                </a:solidFill>
              </a:rPr>
              <a:t>;</a:t>
            </a:r>
          </a:p>
          <a:p>
            <a:r>
              <a:rPr lang="en-US" dirty="0">
                <a:solidFill>
                  <a:schemeClr val="accent6">
                    <a:lumMod val="75000"/>
                  </a:schemeClr>
                </a:solidFill>
              </a:rPr>
              <a:t>}</a:t>
            </a:r>
          </a:p>
          <a:p>
            <a:r>
              <a:rPr lang="en-US" b="1" dirty="0"/>
              <a:t>The column-rule property:</a:t>
            </a:r>
            <a:endParaRPr lang="en-US" b="1" dirty="0">
              <a:solidFill>
                <a:schemeClr val="accent6">
                  <a:lumMod val="75000"/>
                </a:schemeClr>
              </a:solidFill>
            </a:endParaRPr>
          </a:p>
          <a:p>
            <a:r>
              <a:rPr lang="en-US" dirty="0"/>
              <a:t>The column-rule property is a shorthand property for setting all the column-rule-* properties above.</a:t>
            </a:r>
          </a:p>
          <a:p>
            <a:r>
              <a:rPr lang="en-US" dirty="0"/>
              <a:t>The following example sets the width, style, and color of the rule between columns.</a:t>
            </a:r>
          </a:p>
          <a:p>
            <a:r>
              <a:rPr lang="en-US" dirty="0">
                <a:solidFill>
                  <a:schemeClr val="accent6">
                    <a:lumMod val="75000"/>
                  </a:schemeClr>
                </a:solidFill>
              </a:rPr>
              <a:t>div {</a:t>
            </a:r>
          </a:p>
          <a:p>
            <a:r>
              <a:rPr lang="en-US" dirty="0">
                <a:solidFill>
                  <a:schemeClr val="accent6">
                    <a:lumMod val="75000"/>
                  </a:schemeClr>
                </a:solidFill>
              </a:rPr>
              <a:t>  column-rule: 1px solid </a:t>
            </a:r>
            <a:r>
              <a:rPr lang="en-US" dirty="0" err="1">
                <a:solidFill>
                  <a:schemeClr val="accent6">
                    <a:lumMod val="75000"/>
                  </a:schemeClr>
                </a:solidFill>
              </a:rPr>
              <a:t>lightblue</a:t>
            </a:r>
            <a:r>
              <a:rPr lang="en-US" dirty="0">
                <a:solidFill>
                  <a:schemeClr val="accent6">
                    <a:lumMod val="75000"/>
                  </a:schemeClr>
                </a:solidFill>
              </a:rPr>
              <a:t>;</a:t>
            </a:r>
          </a:p>
          <a:p>
            <a:r>
              <a:rPr lang="en-US" dirty="0">
                <a:solidFill>
                  <a:schemeClr val="accent6">
                    <a:lumMod val="75000"/>
                  </a:schemeClr>
                </a:solidFill>
              </a:rPr>
              <a:t>}</a:t>
            </a:r>
            <a:endParaRPr lang="en-IN"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247</a:t>
            </a:fld>
            <a:endParaRPr lang="en-IN" dirty="0"/>
          </a:p>
        </p:txBody>
      </p:sp>
    </p:spTree>
    <p:extLst>
      <p:ext uri="{BB962C8B-B14F-4D97-AF65-F5344CB8AC3E}">
        <p14:creationId xmlns:p14="http://schemas.microsoft.com/office/powerpoint/2010/main" val="2927785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248</a:t>
            </a:fld>
            <a:endParaRPr lang="en-IN" dirty="0"/>
          </a:p>
        </p:txBody>
      </p:sp>
      <p:sp>
        <p:nvSpPr>
          <p:cNvPr id="5" name="Rectangle 4"/>
          <p:cNvSpPr/>
          <p:nvPr/>
        </p:nvSpPr>
        <p:spPr>
          <a:xfrm>
            <a:off x="0" y="394692"/>
            <a:ext cx="11877472" cy="7294305"/>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.newspaper {</a:t>
            </a:r>
          </a:p>
          <a:p>
            <a:pPr lvl="3"/>
            <a:r>
              <a:rPr lang="en-US" dirty="0">
                <a:solidFill>
                  <a:schemeClr val="accent6">
                    <a:lumMod val="75000"/>
                  </a:schemeClr>
                </a:solidFill>
                <a:latin typeface="Cambria" panose="02040503050406030204" pitchFamily="18" charset="0"/>
                <a:ea typeface="Cambria" panose="02040503050406030204" pitchFamily="18" charset="0"/>
              </a:rPr>
              <a:t>  column-count: 3;</a:t>
            </a:r>
          </a:p>
          <a:p>
            <a:pPr lvl="3"/>
            <a:r>
              <a:rPr lang="en-US" dirty="0">
                <a:solidFill>
                  <a:schemeClr val="accent6">
                    <a:lumMod val="75000"/>
                  </a:schemeClr>
                </a:solidFill>
                <a:latin typeface="Cambria" panose="02040503050406030204" pitchFamily="18" charset="0"/>
                <a:ea typeface="Cambria" panose="02040503050406030204" pitchFamily="18" charset="0"/>
              </a:rPr>
              <a:t>  column-gap: 40px;</a:t>
            </a:r>
          </a:p>
          <a:p>
            <a:pPr lvl="3"/>
            <a:r>
              <a:rPr lang="en-US" dirty="0">
                <a:solidFill>
                  <a:schemeClr val="accent6">
                    <a:lumMod val="75000"/>
                  </a:schemeClr>
                </a:solidFill>
                <a:latin typeface="Cambria" panose="02040503050406030204" pitchFamily="18" charset="0"/>
                <a:ea typeface="Cambria" panose="02040503050406030204" pitchFamily="18" charset="0"/>
              </a:rPr>
              <a:t>  column-rule-style: solid;</a:t>
            </a:r>
          </a:p>
          <a:p>
            <a:pPr lvl="3"/>
            <a:r>
              <a:rPr lang="en-US" dirty="0">
                <a:solidFill>
                  <a:schemeClr val="accent6">
                    <a:lumMod val="75000"/>
                  </a:schemeClr>
                </a:solidFill>
                <a:latin typeface="Cambria" panose="02040503050406030204" pitchFamily="18" charset="0"/>
                <a:ea typeface="Cambria" panose="02040503050406030204" pitchFamily="18" charset="0"/>
              </a:rPr>
              <a:t>  column-rule-width: 5px;</a:t>
            </a:r>
          </a:p>
          <a:p>
            <a:pPr lvl="3"/>
            <a:r>
              <a:rPr lang="en-US" dirty="0">
                <a:solidFill>
                  <a:schemeClr val="accent6">
                    <a:lumMod val="75000"/>
                  </a:schemeClr>
                </a:solidFill>
                <a:latin typeface="Cambria" panose="02040503050406030204" pitchFamily="18" charset="0"/>
                <a:ea typeface="Cambria" panose="02040503050406030204" pitchFamily="18" charset="0"/>
              </a:rPr>
              <a:t>  column-rule-color: </a:t>
            </a:r>
            <a:r>
              <a:rPr lang="en-US" dirty="0" err="1">
                <a:solidFill>
                  <a:schemeClr val="accent6">
                    <a:lumMod val="75000"/>
                  </a:schemeClr>
                </a:solidFill>
                <a:latin typeface="Cambria" panose="02040503050406030204" pitchFamily="18" charset="0"/>
                <a:ea typeface="Cambria" panose="02040503050406030204" pitchFamily="18" charset="0"/>
              </a:rPr>
              <a:t>lightblue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&lt;div class="newspaper"&gt;</a:t>
            </a:r>
          </a:p>
          <a:p>
            <a:pPr lvl="3"/>
            <a:r>
              <a:rPr lang="en-IN" dirty="0">
                <a:solidFill>
                  <a:schemeClr val="accent6">
                    <a:lumMod val="75000"/>
                  </a:schemeClr>
                </a:solidFill>
                <a:latin typeface="Cambria" panose="02040503050406030204" pitchFamily="18" charset="0"/>
                <a:ea typeface="Cambria" panose="02040503050406030204" pitchFamily="18" charset="0"/>
              </a:rPr>
              <a:t>Lorem ipsum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sit </a:t>
            </a:r>
            <a:r>
              <a:rPr lang="en-IN" dirty="0" err="1">
                <a:solidFill>
                  <a:schemeClr val="accent6">
                    <a:lumMod val="75000"/>
                  </a:schemeClr>
                </a:solidFill>
                <a:latin typeface="Cambria" panose="02040503050406030204" pitchFamily="18" charset="0"/>
                <a:ea typeface="Cambria" panose="02040503050406030204" pitchFamily="18" charset="0"/>
              </a:rPr>
              <a:t>amet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consectetuer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adipiscing</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sed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nonummy</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nibh</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euismod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tincidunt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laoreet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magna </a:t>
            </a:r>
            <a:r>
              <a:rPr lang="en-IN" dirty="0" err="1">
                <a:solidFill>
                  <a:schemeClr val="accent6">
                    <a:lumMod val="75000"/>
                  </a:schemeClr>
                </a:solidFill>
                <a:latin typeface="Cambria" panose="02040503050406030204" pitchFamily="18" charset="0"/>
                <a:ea typeface="Cambria" panose="02040503050406030204" pitchFamily="18" charset="0"/>
              </a:rPr>
              <a:t>aliquam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volutpat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wisi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enim</a:t>
            </a:r>
            <a:r>
              <a:rPr lang="en-IN" dirty="0">
                <a:solidFill>
                  <a:schemeClr val="accent6">
                    <a:lumMod val="75000"/>
                  </a:schemeClr>
                </a:solidFill>
                <a:latin typeface="Cambria" panose="02040503050406030204" pitchFamily="18" charset="0"/>
                <a:ea typeface="Cambria" panose="02040503050406030204" pitchFamily="18" charset="0"/>
              </a:rPr>
              <a:t> ad minim </a:t>
            </a:r>
            <a:r>
              <a:rPr lang="en-IN" dirty="0" err="1">
                <a:solidFill>
                  <a:schemeClr val="accent6">
                    <a:lumMod val="75000"/>
                  </a:schemeClr>
                </a:solidFill>
                <a:latin typeface="Cambria" panose="02040503050406030204" pitchFamily="18" charset="0"/>
                <a:ea typeface="Cambria" panose="02040503050406030204" pitchFamily="18" charset="0"/>
              </a:rPr>
              <a:t>veniam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quis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nostrud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exerci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tation</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ullamcorper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suscipit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lobortis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nisl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aliquip</a:t>
            </a:r>
            <a:r>
              <a:rPr lang="en-IN" dirty="0">
                <a:solidFill>
                  <a:schemeClr val="accent6">
                    <a:lumMod val="75000"/>
                  </a:schemeClr>
                </a:solidFill>
                <a:latin typeface="Cambria" panose="02040503050406030204" pitchFamily="18" charset="0"/>
                <a:ea typeface="Cambria" panose="02040503050406030204" pitchFamily="18" charset="0"/>
              </a:rPr>
              <a:t> ex </a:t>
            </a:r>
            <a:r>
              <a:rPr lang="en-IN" dirty="0" err="1">
                <a:solidFill>
                  <a:schemeClr val="accent6">
                    <a:lumMod val="75000"/>
                  </a:schemeClr>
                </a:solidFill>
                <a:latin typeface="Cambria" panose="02040503050406030204" pitchFamily="18" charset="0"/>
                <a:ea typeface="Cambria" panose="02040503050406030204" pitchFamily="18" charset="0"/>
              </a:rPr>
              <a:t>ea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commodo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autem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iriure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hendrerit</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vulputate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esse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molestie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illum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feugiat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facilisis</a:t>
            </a:r>
            <a:r>
              <a:rPr lang="en-IN" dirty="0">
                <a:solidFill>
                  <a:schemeClr val="accent6">
                    <a:lumMod val="75000"/>
                  </a:schemeClr>
                </a:solidFill>
                <a:latin typeface="Cambria" panose="02040503050406030204" pitchFamily="18" charset="0"/>
                <a:ea typeface="Cambria" panose="02040503050406030204" pitchFamily="18" charset="0"/>
              </a:rPr>
              <a:t> at </a:t>
            </a:r>
            <a:r>
              <a:rPr lang="en-IN" dirty="0" err="1">
                <a:solidFill>
                  <a:schemeClr val="accent6">
                    <a:lumMod val="75000"/>
                  </a:schemeClr>
                </a:solidFill>
                <a:latin typeface="Cambria" panose="02040503050406030204" pitchFamily="18" charset="0"/>
                <a:ea typeface="Cambria" panose="02040503050406030204" pitchFamily="18" charset="0"/>
              </a:rPr>
              <a:t>vero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eros</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accumsan</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iusto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odio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dignissim</a:t>
            </a:r>
            <a:r>
              <a:rPr lang="en-IN" dirty="0">
                <a:solidFill>
                  <a:schemeClr val="accent6">
                    <a:lumMod val="75000"/>
                  </a:schemeClr>
                </a:solidFill>
                <a:latin typeface="Cambria" panose="02040503050406030204" pitchFamily="18" charset="0"/>
                <a:ea typeface="Cambria" panose="02040503050406030204" pitchFamily="18" charset="0"/>
              </a:rPr>
              <a:t> qui </a:t>
            </a:r>
            <a:r>
              <a:rPr lang="en-IN" dirty="0" err="1">
                <a:solidFill>
                  <a:schemeClr val="accent6">
                    <a:lumMod val="75000"/>
                  </a:schemeClr>
                </a:solidFill>
                <a:latin typeface="Cambria" panose="02040503050406030204" pitchFamily="18" charset="0"/>
                <a:ea typeface="Cambria" panose="02040503050406030204" pitchFamily="18" charset="0"/>
              </a:rPr>
              <a:t>blandit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praesent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luptatum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zzril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delenit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augue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feugait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a:t>
            </a:r>
            <a:r>
              <a:rPr lang="en-IN" dirty="0">
                <a:solidFill>
                  <a:schemeClr val="accent6">
                    <a:lumMod val="75000"/>
                  </a:schemeClr>
                </a:solidFill>
                <a:latin typeface="Cambria" panose="02040503050406030204" pitchFamily="18" charset="0"/>
                <a:ea typeface="Cambria" panose="02040503050406030204" pitchFamily="18" charset="0"/>
              </a:rPr>
              <a:t>. Nam liber </a:t>
            </a:r>
            <a:r>
              <a:rPr lang="en-IN" dirty="0" err="1">
                <a:solidFill>
                  <a:schemeClr val="accent6">
                    <a:lumMod val="75000"/>
                  </a:schemeClr>
                </a:solidFill>
                <a:latin typeface="Cambria" panose="02040503050406030204" pitchFamily="18" charset="0"/>
                <a:ea typeface="Cambria" panose="02040503050406030204" pitchFamily="18" charset="0"/>
              </a:rPr>
              <a:t>tempor</a:t>
            </a:r>
            <a:r>
              <a:rPr lang="en-IN" dirty="0">
                <a:solidFill>
                  <a:schemeClr val="accent6">
                    <a:lumMod val="75000"/>
                  </a:schemeClr>
                </a:solidFill>
                <a:latin typeface="Cambria" panose="02040503050406030204" pitchFamily="18" charset="0"/>
                <a:ea typeface="Cambria" panose="02040503050406030204" pitchFamily="18" charset="0"/>
              </a:rPr>
              <a:t> cum </a:t>
            </a:r>
            <a:r>
              <a:rPr lang="en-IN" dirty="0" err="1">
                <a:solidFill>
                  <a:schemeClr val="accent6">
                    <a:lumMod val="75000"/>
                  </a:schemeClr>
                </a:solidFill>
                <a:latin typeface="Cambria" panose="02040503050406030204" pitchFamily="18" charset="0"/>
                <a:ea typeface="Cambria" panose="02040503050406030204" pitchFamily="18" charset="0"/>
              </a:rPr>
              <a:t>soluta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nobis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eleifend</a:t>
            </a:r>
            <a:r>
              <a:rPr lang="en-IN" dirty="0">
                <a:solidFill>
                  <a:schemeClr val="accent6">
                    <a:lumMod val="75000"/>
                  </a:schemeClr>
                </a:solidFill>
                <a:latin typeface="Cambria" panose="02040503050406030204" pitchFamily="18" charset="0"/>
                <a:ea typeface="Cambria" panose="02040503050406030204" pitchFamily="18" charset="0"/>
              </a:rPr>
              <a:t> option </a:t>
            </a:r>
            <a:r>
              <a:rPr lang="en-IN" dirty="0" err="1">
                <a:solidFill>
                  <a:schemeClr val="accent6">
                    <a:lumMod val="75000"/>
                  </a:schemeClr>
                </a:solidFill>
                <a:latin typeface="Cambria" panose="02040503050406030204" pitchFamily="18" charset="0"/>
                <a:ea typeface="Cambria" panose="02040503050406030204" pitchFamily="18" charset="0"/>
              </a:rPr>
              <a:t>congue</a:t>
            </a:r>
            <a:r>
              <a:rPr lang="en-IN" dirty="0">
                <a:solidFill>
                  <a:schemeClr val="accent6">
                    <a:lumMod val="75000"/>
                  </a:schemeClr>
                </a:solidFill>
                <a:latin typeface="Cambria" panose="02040503050406030204" pitchFamily="18" charset="0"/>
                <a:ea typeface="Cambria" panose="02040503050406030204" pitchFamily="18" charset="0"/>
              </a:rPr>
              <a:t> nihil </a:t>
            </a:r>
            <a:r>
              <a:rPr lang="en-IN" dirty="0" err="1">
                <a:solidFill>
                  <a:schemeClr val="accent6">
                    <a:lumMod val="75000"/>
                  </a:schemeClr>
                </a:solidFill>
                <a:latin typeface="Cambria" panose="02040503050406030204" pitchFamily="18" charset="0"/>
                <a:ea typeface="Cambria" panose="02040503050406030204" pitchFamily="18" charset="0"/>
              </a:rPr>
              <a:t>imperdiet</a:t>
            </a:r>
            <a:r>
              <a:rPr lang="en-IN" dirty="0">
                <a:solidFill>
                  <a:schemeClr val="accent6">
                    <a:lumMod val="75000"/>
                  </a:schemeClr>
                </a:solidFill>
                <a:latin typeface="Cambria" panose="02040503050406030204" pitchFamily="18" charset="0"/>
                <a:ea typeface="Cambria" panose="02040503050406030204" pitchFamily="18" charset="0"/>
              </a:rPr>
              <a:t> doming id quod </a:t>
            </a:r>
            <a:r>
              <a:rPr lang="en-IN" dirty="0" err="1">
                <a:solidFill>
                  <a:schemeClr val="accent6">
                    <a:lumMod val="75000"/>
                  </a:schemeClr>
                </a:solidFill>
                <a:latin typeface="Cambria" panose="02040503050406030204" pitchFamily="18" charset="0"/>
                <a:ea typeface="Cambria" panose="02040503050406030204" pitchFamily="18" charset="0"/>
              </a:rPr>
              <a:t>mazim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placerat</a:t>
            </a:r>
            <a:r>
              <a:rPr lang="en-IN" dirty="0">
                <a:solidFill>
                  <a:schemeClr val="accent6">
                    <a:lumMod val="75000"/>
                  </a:schemeClr>
                </a:solidFill>
                <a:latin typeface="Cambria" panose="02040503050406030204" pitchFamily="18" charset="0"/>
                <a:ea typeface="Cambria" panose="02040503050406030204" pitchFamily="18" charset="0"/>
              </a:rPr>
              <a:t> facer </a:t>
            </a:r>
            <a:r>
              <a:rPr lang="en-IN" dirty="0" err="1">
                <a:solidFill>
                  <a:schemeClr val="accent6">
                    <a:lumMod val="75000"/>
                  </a:schemeClr>
                </a:solidFill>
                <a:latin typeface="Cambria" panose="02040503050406030204" pitchFamily="18" charset="0"/>
                <a:ea typeface="Cambria" panose="02040503050406030204" pitchFamily="18" charset="0"/>
              </a:rPr>
              <a:t>possim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assum</a:t>
            </a:r>
            <a:r>
              <a:rPr lang="en-IN" dirty="0">
                <a:solidFill>
                  <a:schemeClr val="accent6">
                    <a:lumMod val="75000"/>
                  </a:schemeClr>
                </a:solidFill>
                <a:latin typeface="Cambria" panose="02040503050406030204" pitchFamily="18" charset="0"/>
                <a:ea typeface="Cambria" panose="02040503050406030204" pitchFamily="18" charset="0"/>
              </a:rPr>
              <a: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116749" y="633817"/>
            <a:ext cx="6482573" cy="1971675"/>
          </a:xfrm>
          <a:prstGeom prst="rect">
            <a:avLst/>
          </a:prstGeom>
          <a:ln w="19050">
            <a:solidFill>
              <a:schemeClr val="tx1"/>
            </a:solidFill>
          </a:ln>
        </p:spPr>
      </p:pic>
    </p:spTree>
    <p:extLst>
      <p:ext uri="{BB962C8B-B14F-4D97-AF65-F5344CB8AC3E}">
        <p14:creationId xmlns:p14="http://schemas.microsoft.com/office/powerpoint/2010/main" val="331760268"/>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Specify How Many Columns an Element Should Span</a:t>
            </a:r>
            <a:br>
              <a:rPr lang="en-US" dirty="0"/>
            </a:br>
            <a:endParaRPr lang="en-IN" dirty="0"/>
          </a:p>
        </p:txBody>
      </p:sp>
      <p:sp>
        <p:nvSpPr>
          <p:cNvPr id="3" name="Content Placeholder 2"/>
          <p:cNvSpPr>
            <a:spLocks noGrp="1"/>
          </p:cNvSpPr>
          <p:nvPr>
            <p:ph idx="1"/>
          </p:nvPr>
        </p:nvSpPr>
        <p:spPr/>
        <p:txBody>
          <a:bodyPr>
            <a:normAutofit fontScale="85000" lnSpcReduction="20000"/>
          </a:bodyPr>
          <a:lstStyle/>
          <a:p>
            <a:r>
              <a:rPr lang="en-US" dirty="0"/>
              <a:t>The column-span property specifies how many columns an element should span across.</a:t>
            </a:r>
          </a:p>
          <a:p>
            <a:r>
              <a:rPr lang="en-US" dirty="0"/>
              <a:t>The following example specifies that the &lt;h2&gt; element should span across all columns.</a:t>
            </a:r>
          </a:p>
          <a:p>
            <a:r>
              <a:rPr lang="en-US" dirty="0">
                <a:solidFill>
                  <a:schemeClr val="accent6">
                    <a:lumMod val="75000"/>
                  </a:schemeClr>
                </a:solidFill>
              </a:rPr>
              <a:t>h2 {</a:t>
            </a:r>
          </a:p>
          <a:p>
            <a:r>
              <a:rPr lang="en-US" dirty="0">
                <a:solidFill>
                  <a:schemeClr val="accent6">
                    <a:lumMod val="75000"/>
                  </a:schemeClr>
                </a:solidFill>
              </a:rPr>
              <a:t>  column-span: all;</a:t>
            </a:r>
          </a:p>
          <a:p>
            <a:r>
              <a:rPr lang="en-US" dirty="0">
                <a:solidFill>
                  <a:schemeClr val="accent6">
                    <a:lumMod val="75000"/>
                  </a:schemeClr>
                </a:solidFill>
              </a:rPr>
              <a:t>}</a:t>
            </a:r>
          </a:p>
          <a:p>
            <a:r>
              <a:rPr lang="en-IN" b="1" dirty="0"/>
              <a:t>Specify The Column Width</a:t>
            </a:r>
          </a:p>
          <a:p>
            <a:r>
              <a:rPr lang="en-US" dirty="0">
                <a:solidFill>
                  <a:schemeClr val="tx1"/>
                </a:solidFill>
              </a:rPr>
              <a:t>The column-width property specifies a suggested, optimal width for the columns.</a:t>
            </a:r>
          </a:p>
          <a:p>
            <a:r>
              <a:rPr lang="en-US" dirty="0">
                <a:solidFill>
                  <a:schemeClr val="tx1"/>
                </a:solidFill>
              </a:rPr>
              <a:t>The following example specifies that the suggested, optimal width for the columns should be 100px.</a:t>
            </a:r>
          </a:p>
          <a:p>
            <a:r>
              <a:rPr lang="en-IN" dirty="0">
                <a:solidFill>
                  <a:schemeClr val="accent6">
                    <a:lumMod val="75000"/>
                  </a:schemeClr>
                </a:solidFill>
              </a:rPr>
              <a:t>div {</a:t>
            </a:r>
          </a:p>
          <a:p>
            <a:r>
              <a:rPr lang="en-IN" dirty="0">
                <a:solidFill>
                  <a:schemeClr val="accent6">
                    <a:lumMod val="75000"/>
                  </a:schemeClr>
                </a:solidFill>
              </a:rPr>
              <a:t>  column-width: 100px;</a:t>
            </a:r>
          </a:p>
          <a:p>
            <a:r>
              <a:rPr lang="en-IN"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249</a:t>
            </a:fld>
            <a:endParaRPr lang="en-IN" dirty="0"/>
          </a:p>
        </p:txBody>
      </p:sp>
    </p:spTree>
    <p:extLst>
      <p:ext uri="{BB962C8B-B14F-4D97-AF65-F5344CB8AC3E}">
        <p14:creationId xmlns:p14="http://schemas.microsoft.com/office/powerpoint/2010/main" val="380596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a:t>CSS [attribute] Selector</a:t>
            </a:r>
            <a:br>
              <a:rPr lang="en-US" b="1" dirty="0"/>
            </a:br>
            <a:endParaRPr lang="en-US" dirty="0"/>
          </a:p>
        </p:txBody>
      </p:sp>
      <p:sp>
        <p:nvSpPr>
          <p:cNvPr id="4" name="Content Placeholder 3"/>
          <p:cNvSpPr>
            <a:spLocks noGrp="1"/>
          </p:cNvSpPr>
          <p:nvPr>
            <p:ph idx="1"/>
          </p:nvPr>
        </p:nvSpPr>
        <p:spPr/>
        <p:txBody>
          <a:bodyPr>
            <a:normAutofit fontScale="62500" lnSpcReduction="20000"/>
          </a:bodyPr>
          <a:lstStyle/>
          <a:p>
            <a:r>
              <a:rPr lang="en-US" sz="2600" dirty="0"/>
              <a:t>The [attribute] selector is used to select elements with a specified attribute.</a:t>
            </a:r>
          </a:p>
          <a:p>
            <a:r>
              <a:rPr lang="en-US" sz="2600" dirty="0"/>
              <a:t>The following example selects all &lt;a&gt; elements with a target attribute:</a:t>
            </a:r>
          </a:p>
          <a:p>
            <a:pPr marL="0" indent="0">
              <a:buNone/>
            </a:pPr>
            <a:r>
              <a:rPr lang="en-US" sz="2600" dirty="0">
                <a:solidFill>
                  <a:schemeClr val="accent6">
                    <a:lumMod val="75000"/>
                  </a:schemeClr>
                </a:solidFill>
              </a:rPr>
              <a:t>&lt;!DOCTYPE html&gt;</a:t>
            </a:r>
          </a:p>
          <a:p>
            <a:pPr marL="0" indent="0">
              <a:buNone/>
            </a:pPr>
            <a:r>
              <a:rPr lang="en-US" sz="2600" dirty="0">
                <a:solidFill>
                  <a:schemeClr val="accent6">
                    <a:lumMod val="75000"/>
                  </a:schemeClr>
                </a:solidFill>
              </a:rPr>
              <a:t>&lt;html&gt;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a[target] {</a:t>
            </a:r>
          </a:p>
          <a:p>
            <a:pPr marL="0" indent="0">
              <a:buNone/>
            </a:pPr>
            <a:r>
              <a:rPr lang="en-US" sz="2600" dirty="0">
                <a:solidFill>
                  <a:schemeClr val="accent6">
                    <a:lumMod val="75000"/>
                  </a:schemeClr>
                </a:solidFill>
              </a:rPr>
              <a:t>       			   background-color: yellow;</a:t>
            </a:r>
          </a:p>
          <a:p>
            <a:pPr marL="0" indent="0">
              <a:buNone/>
            </a:pPr>
            <a:r>
              <a:rPr lang="en-US" sz="2600" dirty="0">
                <a:solidFill>
                  <a:schemeClr val="accent6">
                    <a:lumMod val="75000"/>
                  </a:schemeClr>
                </a:solidFill>
              </a:rPr>
              <a:t>   			    }</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&lt;body&gt;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="https://www.w3schools.com"&gt;w3schools.com&lt;/a&gt;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="http://www.disney.com" target="_blank"&gt;disney.com&lt;/a&gt;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="http://www.wikipedia.org" target="_top"&gt;wikipedia.org&lt;/a&gt;</a:t>
            </a:r>
          </a:p>
          <a:p>
            <a:pPr marL="0" indent="0">
              <a:buNone/>
            </a:pPr>
            <a:r>
              <a:rPr lang="en-US" sz="2600" dirty="0">
                <a:solidFill>
                  <a:schemeClr val="accent6">
                    <a:lumMod val="75000"/>
                  </a:schemeClr>
                </a:solidFill>
              </a:rPr>
              <a:t>	&lt;/body&gt;</a:t>
            </a:r>
          </a:p>
          <a:p>
            <a:pPr marL="0" indent="0">
              <a:buNone/>
            </a:pPr>
            <a:r>
              <a:rPr lang="en-US" sz="2600" dirty="0">
                <a:solidFill>
                  <a:schemeClr val="accent6">
                    <a:lumMod val="75000"/>
                  </a:schemeClr>
                </a:solidFill>
              </a:rPr>
              <a:t>&lt;/html&gt;			</a:t>
            </a:r>
            <a:r>
              <a:rPr lang="en-US" sz="2600" b="1" dirty="0">
                <a:solidFill>
                  <a:schemeClr val="tx1"/>
                </a:solidFill>
              </a:rPr>
              <a:t>Output:</a:t>
            </a:r>
          </a:p>
        </p:txBody>
      </p:sp>
      <p:sp>
        <p:nvSpPr>
          <p:cNvPr id="2" name="Slide Number Placeholder 1"/>
          <p:cNvSpPr>
            <a:spLocks noGrp="1"/>
          </p:cNvSpPr>
          <p:nvPr>
            <p:ph type="sldNum" sz="quarter" idx="12"/>
          </p:nvPr>
        </p:nvSpPr>
        <p:spPr/>
        <p:txBody>
          <a:bodyPr/>
          <a:lstStyle/>
          <a:p>
            <a:fld id="{9C11CE39-2868-44A2-A0C6-827D458F7A8B}" type="slidenum">
              <a:rPr lang="en-IN" smtClean="0"/>
              <a:pPr/>
              <a:t>25</a:t>
            </a:fld>
            <a:endParaRPr lang="en-IN"/>
          </a:p>
        </p:txBody>
      </p:sp>
      <p:pic>
        <p:nvPicPr>
          <p:cNvPr id="5" name="Picture 4"/>
          <p:cNvPicPr>
            <a:picLocks noChangeAspect="1"/>
          </p:cNvPicPr>
          <p:nvPr/>
        </p:nvPicPr>
        <p:blipFill>
          <a:blip r:embed="rId2"/>
          <a:stretch>
            <a:fillRect/>
          </a:stretch>
        </p:blipFill>
        <p:spPr>
          <a:xfrm>
            <a:off x="6367362" y="5322824"/>
            <a:ext cx="4476750" cy="847725"/>
          </a:xfrm>
          <a:prstGeom prst="rect">
            <a:avLst/>
          </a:prstGeom>
          <a:ln w="19050">
            <a:solidFill>
              <a:schemeClr val="tx1"/>
            </a:solidFill>
          </a:ln>
        </p:spPr>
      </p:pic>
    </p:spTree>
    <p:extLst>
      <p:ext uri="{BB962C8B-B14F-4D97-AF65-F5344CB8AC3E}">
        <p14:creationId xmlns:p14="http://schemas.microsoft.com/office/powerpoint/2010/main" val="43367832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250</a:t>
            </a:fld>
            <a:endParaRPr lang="en-IN" dirty="0"/>
          </a:p>
        </p:txBody>
      </p:sp>
      <p:sp>
        <p:nvSpPr>
          <p:cNvPr id="5" name="Rectangle 4"/>
          <p:cNvSpPr/>
          <p:nvPr/>
        </p:nvSpPr>
        <p:spPr>
          <a:xfrm>
            <a:off x="0" y="73680"/>
            <a:ext cx="11877472" cy="6740307"/>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.newspaper {</a:t>
            </a:r>
          </a:p>
          <a:p>
            <a:pPr lvl="3"/>
            <a:r>
              <a:rPr lang="en-IN" dirty="0">
                <a:solidFill>
                  <a:schemeClr val="accent6">
                    <a:lumMod val="75000"/>
                  </a:schemeClr>
                </a:solidFill>
                <a:latin typeface="Cambria" panose="02040503050406030204" pitchFamily="18" charset="0"/>
                <a:ea typeface="Cambria" panose="02040503050406030204" pitchFamily="18" charset="0"/>
              </a:rPr>
              <a:t>  column-count: 3;</a:t>
            </a:r>
          </a:p>
          <a:p>
            <a:pPr lvl="3"/>
            <a:r>
              <a:rPr lang="en-IN" dirty="0">
                <a:solidFill>
                  <a:schemeClr val="accent6">
                    <a:lumMod val="75000"/>
                  </a:schemeClr>
                </a:solidFill>
                <a:latin typeface="Cambria" panose="02040503050406030204" pitchFamily="18" charset="0"/>
                <a:ea typeface="Cambria" panose="02040503050406030204" pitchFamily="18" charset="0"/>
              </a:rPr>
              <a:t>  column-gap: 40px;</a:t>
            </a:r>
          </a:p>
          <a:p>
            <a:pPr lvl="3"/>
            <a:r>
              <a:rPr lang="en-IN" dirty="0">
                <a:solidFill>
                  <a:schemeClr val="accent6">
                    <a:lumMod val="75000"/>
                  </a:schemeClr>
                </a:solidFill>
                <a:latin typeface="Cambria" panose="02040503050406030204" pitchFamily="18" charset="0"/>
                <a:ea typeface="Cambria" panose="02040503050406030204" pitchFamily="18" charset="0"/>
              </a:rPr>
              <a:t>  column-rule: 1px solid </a:t>
            </a:r>
            <a:r>
              <a:rPr lang="en-IN" dirty="0" err="1">
                <a:solidFill>
                  <a:schemeClr val="accent6">
                    <a:lumMod val="75000"/>
                  </a:schemeClr>
                </a:solidFill>
                <a:latin typeface="Cambria" panose="02040503050406030204" pitchFamily="18" charset="0"/>
                <a:ea typeface="Cambria" panose="02040503050406030204" pitchFamily="18" charset="0"/>
              </a:rPr>
              <a:t>lightblue</a:t>
            </a:r>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endParaRPr lang="en-IN" dirty="0">
              <a:solidFill>
                <a:schemeClr val="accent6">
                  <a:lumMod val="75000"/>
                </a:schemeClr>
              </a:solidFill>
              <a:latin typeface="Cambria" panose="02040503050406030204" pitchFamily="18" charset="0"/>
              <a:ea typeface="Cambria" panose="02040503050406030204" pitchFamily="18" charset="0"/>
            </a:endParaRPr>
          </a:p>
          <a:p>
            <a:pPr lvl="3"/>
            <a:r>
              <a:rPr lang="en-IN" dirty="0">
                <a:solidFill>
                  <a:schemeClr val="accent6">
                    <a:lumMod val="75000"/>
                  </a:schemeClr>
                </a:solidFill>
                <a:latin typeface="Cambria" panose="02040503050406030204" pitchFamily="18" charset="0"/>
                <a:ea typeface="Cambria" panose="02040503050406030204" pitchFamily="18" charset="0"/>
              </a:rPr>
              <a:t>h2 {</a:t>
            </a:r>
          </a:p>
          <a:p>
            <a:pPr lvl="3"/>
            <a:r>
              <a:rPr lang="en-IN" dirty="0">
                <a:solidFill>
                  <a:schemeClr val="accent6">
                    <a:lumMod val="75000"/>
                  </a:schemeClr>
                </a:solidFill>
                <a:latin typeface="Cambria" panose="02040503050406030204" pitchFamily="18" charset="0"/>
                <a:ea typeface="Cambria" panose="02040503050406030204" pitchFamily="18" charset="0"/>
              </a:rPr>
              <a:t>  column-span: all;</a:t>
            </a:r>
          </a:p>
          <a:p>
            <a:pPr lvl="3"/>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&lt;div class="newspaper"&gt;</a:t>
            </a:r>
          </a:p>
          <a:p>
            <a:pPr lvl="2"/>
            <a:r>
              <a:rPr lang="en-US" dirty="0">
                <a:solidFill>
                  <a:schemeClr val="accent6">
                    <a:lumMod val="75000"/>
                  </a:schemeClr>
                </a:solidFill>
                <a:latin typeface="Cambria" panose="02040503050406030204" pitchFamily="18" charset="0"/>
                <a:ea typeface="Cambria" panose="02040503050406030204" pitchFamily="18" charset="0"/>
              </a:rPr>
              <a:t>&lt;h2&gt;Lorem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&lt;/h2&gt;</a:t>
            </a:r>
          </a:p>
          <a:p>
            <a:pPr lvl="2"/>
            <a:r>
              <a:rPr lang="en-US" dirty="0">
                <a:solidFill>
                  <a:schemeClr val="accent6">
                    <a:lumMod val="75000"/>
                  </a:schemeClr>
                </a:solidFill>
                <a:latin typeface="Cambria" panose="02040503050406030204" pitchFamily="18" charset="0"/>
                <a:ea typeface="Cambria" panose="02040503050406030204" pitchFamily="18" charset="0"/>
              </a:rPr>
              <a:t>Lorem ipsum dolor sit </a:t>
            </a:r>
            <a:r>
              <a:rPr lang="en-US" dirty="0" err="1">
                <a:solidFill>
                  <a:schemeClr val="accent6">
                    <a:lumMod val="75000"/>
                  </a:schemeClr>
                </a:solidFill>
                <a:latin typeface="Cambria" panose="02040503050406030204" pitchFamily="18" charset="0"/>
                <a:ea typeface="Cambria" panose="02040503050406030204" pitchFamily="18" charset="0"/>
              </a:rPr>
              <a:t>amet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consectetuer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adipiscing</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sed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nonummy</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nibh</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euismod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tincidunt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laoreet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dolore</a:t>
            </a:r>
            <a:r>
              <a:rPr lang="en-US" dirty="0">
                <a:solidFill>
                  <a:schemeClr val="accent6">
                    <a:lumMod val="75000"/>
                  </a:schemeClr>
                </a:solidFill>
                <a:latin typeface="Cambria" panose="02040503050406030204" pitchFamily="18" charset="0"/>
                <a:ea typeface="Cambria" panose="02040503050406030204" pitchFamily="18" charset="0"/>
              </a:rPr>
              <a:t> magna </a:t>
            </a:r>
            <a:r>
              <a:rPr lang="en-US" dirty="0" err="1">
                <a:solidFill>
                  <a:schemeClr val="accent6">
                    <a:lumMod val="75000"/>
                  </a:schemeClr>
                </a:solidFill>
                <a:latin typeface="Cambria" panose="02040503050406030204" pitchFamily="18" charset="0"/>
                <a:ea typeface="Cambria" panose="02040503050406030204" pitchFamily="18" charset="0"/>
              </a:rPr>
              <a:t>aliquam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volutpat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wisi</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enim</a:t>
            </a:r>
            <a:r>
              <a:rPr lang="en-US" dirty="0">
                <a:solidFill>
                  <a:schemeClr val="accent6">
                    <a:lumMod val="75000"/>
                  </a:schemeClr>
                </a:solidFill>
                <a:latin typeface="Cambria" panose="02040503050406030204" pitchFamily="18" charset="0"/>
                <a:ea typeface="Cambria" panose="02040503050406030204" pitchFamily="18" charset="0"/>
              </a:rPr>
              <a:t> ad minim </a:t>
            </a:r>
            <a:r>
              <a:rPr lang="en-US" dirty="0" err="1">
                <a:solidFill>
                  <a:schemeClr val="accent6">
                    <a:lumMod val="75000"/>
                  </a:schemeClr>
                </a:solidFill>
                <a:latin typeface="Cambria" panose="02040503050406030204" pitchFamily="18" charset="0"/>
                <a:ea typeface="Cambria" panose="02040503050406030204" pitchFamily="18" charset="0"/>
              </a:rPr>
              <a:t>veniam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quis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nostrud</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exerci</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tation</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ullamcorper</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suscipit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lobortis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nisl</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ut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aliquip</a:t>
            </a:r>
            <a:r>
              <a:rPr lang="en-US" dirty="0">
                <a:solidFill>
                  <a:schemeClr val="accent6">
                    <a:lumMod val="75000"/>
                  </a:schemeClr>
                </a:solidFill>
                <a:latin typeface="Cambria" panose="02040503050406030204" pitchFamily="18" charset="0"/>
                <a:ea typeface="Cambria" panose="02040503050406030204" pitchFamily="18" charset="0"/>
              </a:rPr>
              <a:t> ex </a:t>
            </a:r>
            <a:r>
              <a:rPr lang="en-US" dirty="0" err="1">
                <a:solidFill>
                  <a:schemeClr val="accent6">
                    <a:lumMod val="75000"/>
                  </a:schemeClr>
                </a:solidFill>
                <a:latin typeface="Cambria" panose="02040503050406030204" pitchFamily="18" charset="0"/>
                <a:ea typeface="Cambria" panose="02040503050406030204" pitchFamily="18" charset="0"/>
              </a:rPr>
              <a:t>ea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commodo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autem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iriure</a:t>
            </a:r>
            <a:r>
              <a:rPr lang="en-US" dirty="0">
                <a:solidFill>
                  <a:schemeClr val="accent6">
                    <a:lumMod val="75000"/>
                  </a:schemeClr>
                </a:solidFill>
                <a:latin typeface="Cambria" panose="02040503050406030204" pitchFamily="18" charset="0"/>
                <a:ea typeface="Cambria" panose="02040503050406030204" pitchFamily="18" charset="0"/>
              </a:rPr>
              <a:t> dolor in </a:t>
            </a:r>
            <a:r>
              <a:rPr lang="en-US" dirty="0" err="1">
                <a:solidFill>
                  <a:schemeClr val="accent6">
                    <a:lumMod val="75000"/>
                  </a:schemeClr>
                </a:solidFill>
                <a:latin typeface="Cambria" panose="02040503050406030204" pitchFamily="18" charset="0"/>
                <a:ea typeface="Cambria" panose="02040503050406030204" pitchFamily="18" charset="0"/>
              </a:rPr>
              <a:t>hendrerit</a:t>
            </a:r>
            <a:r>
              <a:rPr lang="en-US" dirty="0">
                <a:solidFill>
                  <a:schemeClr val="accent6">
                    <a:lumMod val="75000"/>
                  </a:schemeClr>
                </a:solidFill>
                <a:latin typeface="Cambria" panose="02040503050406030204" pitchFamily="18" charset="0"/>
                <a:ea typeface="Cambria" panose="02040503050406030204" pitchFamily="18" charset="0"/>
              </a:rPr>
              <a:t> in </a:t>
            </a:r>
            <a:r>
              <a:rPr lang="en-US" dirty="0" err="1">
                <a:solidFill>
                  <a:schemeClr val="accent6">
                    <a:lumMod val="75000"/>
                  </a:schemeClr>
                </a:solidFill>
                <a:latin typeface="Cambria" panose="02040503050406030204" pitchFamily="18" charset="0"/>
                <a:ea typeface="Cambria" panose="02040503050406030204" pitchFamily="18" charset="0"/>
              </a:rPr>
              <a:t>vulputate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esse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molestie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consequat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vel</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illum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dolore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eu</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feugiat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facilisis</a:t>
            </a:r>
            <a:r>
              <a:rPr lang="en-US" dirty="0">
                <a:solidFill>
                  <a:schemeClr val="accent6">
                    <a:lumMod val="75000"/>
                  </a:schemeClr>
                </a:solidFill>
                <a:latin typeface="Cambria" panose="02040503050406030204" pitchFamily="18" charset="0"/>
                <a:ea typeface="Cambria" panose="02040503050406030204" pitchFamily="18" charset="0"/>
              </a:rPr>
              <a:t> at </a:t>
            </a:r>
            <a:r>
              <a:rPr lang="en-US" dirty="0" err="1">
                <a:solidFill>
                  <a:schemeClr val="accent6">
                    <a:lumMod val="75000"/>
                  </a:schemeClr>
                </a:solidFill>
                <a:latin typeface="Cambria" panose="02040503050406030204" pitchFamily="18" charset="0"/>
                <a:ea typeface="Cambria" panose="02040503050406030204" pitchFamily="18" charset="0"/>
              </a:rPr>
              <a:t>vero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eros</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accumsan</a:t>
            </a:r>
            <a:r>
              <a:rPr lang="en-US" dirty="0">
                <a:solidFill>
                  <a:schemeClr val="accent6">
                    <a:lumMod val="75000"/>
                  </a:schemeClr>
                </a:solidFill>
                <a:latin typeface="Cambria" panose="02040503050406030204" pitchFamily="18" charset="0"/>
                <a:ea typeface="Cambria" panose="02040503050406030204" pitchFamily="18" charset="0"/>
              </a:rPr>
              <a:t> et </a:t>
            </a:r>
            <a:r>
              <a:rPr lang="en-US" dirty="0" err="1">
                <a:solidFill>
                  <a:schemeClr val="accent6">
                    <a:lumMod val="75000"/>
                  </a:schemeClr>
                </a:solidFill>
                <a:latin typeface="Cambria" panose="02040503050406030204" pitchFamily="18" charset="0"/>
                <a:ea typeface="Cambria" panose="02040503050406030204" pitchFamily="18" charset="0"/>
              </a:rPr>
              <a:t>iusto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odio</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dignissim</a:t>
            </a:r>
            <a:r>
              <a:rPr lang="en-US" dirty="0">
                <a:solidFill>
                  <a:schemeClr val="accent6">
                    <a:lumMod val="75000"/>
                  </a:schemeClr>
                </a:solidFill>
                <a:latin typeface="Cambria" panose="02040503050406030204" pitchFamily="18" charset="0"/>
                <a:ea typeface="Cambria" panose="02040503050406030204" pitchFamily="18" charset="0"/>
              </a:rPr>
              <a:t> qui </a:t>
            </a:r>
            <a:r>
              <a:rPr lang="en-US" dirty="0" err="1">
                <a:solidFill>
                  <a:schemeClr val="accent6">
                    <a:lumMod val="75000"/>
                  </a:schemeClr>
                </a:solidFill>
                <a:latin typeface="Cambria" panose="02040503050406030204" pitchFamily="18" charset="0"/>
                <a:ea typeface="Cambria" panose="02040503050406030204" pitchFamily="18" charset="0"/>
              </a:rPr>
              <a:t>blandit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praesent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luptatum</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zzril</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delenit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augue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duis</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dolore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feugait</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nulla</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facilisi</a:t>
            </a:r>
            <a:r>
              <a:rPr lang="en-US" dirty="0">
                <a:solidFill>
                  <a:schemeClr val="accent6">
                    <a:lumMod val="75000"/>
                  </a:schemeClr>
                </a:solidFill>
                <a:latin typeface="Cambria" panose="02040503050406030204" pitchFamily="18" charset="0"/>
                <a:ea typeface="Cambria" panose="02040503050406030204" pitchFamily="18" charset="0"/>
              </a:rPr>
              <a:t>. </a:t>
            </a:r>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3" name="Rectangle 2"/>
          <p:cNvSpPr/>
          <p:nvPr/>
        </p:nvSpPr>
        <p:spPr>
          <a:xfrm>
            <a:off x="9808723" y="3842825"/>
            <a:ext cx="6096000" cy="923330"/>
          </a:xfrm>
          <a:prstGeom prst="rect">
            <a:avLst/>
          </a:prstGeom>
        </p:spPr>
        <p:txBody>
          <a:bodyPr>
            <a:spAutoFit/>
          </a:bodyPr>
          <a:lstStyle/>
          <a:p>
            <a:pPr lvl="2"/>
            <a:r>
              <a:rPr lang="en-US" dirty="0">
                <a:solidFill>
                  <a:schemeClr val="accent6">
                    <a:lumMod val="75000"/>
                  </a:schemeClr>
                </a:solidFill>
                <a:latin typeface="Cambria" panose="02040503050406030204" pitchFamily="18" charset="0"/>
                <a:ea typeface="Cambria" panose="02040503050406030204" pitchFamily="18" charset="0"/>
              </a:rPr>
              <a:t>&lt;/div&gt;</a:t>
            </a:r>
            <a:endParaRPr lang="en-IN" dirty="0">
              <a:solidFill>
                <a:schemeClr val="accent6">
                  <a:lumMod val="75000"/>
                </a:schemeClr>
              </a:solidFill>
              <a:latin typeface="Cambria" panose="02040503050406030204" pitchFamily="18" charset="0"/>
              <a:ea typeface="Cambria" panose="02040503050406030204" pitchFamily="18" charset="0"/>
            </a:endParaRP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317435" y="304528"/>
            <a:ext cx="6703832" cy="2743200"/>
          </a:xfrm>
          <a:prstGeom prst="rect">
            <a:avLst/>
          </a:prstGeom>
          <a:ln w="19050">
            <a:solidFill>
              <a:schemeClr val="tx1"/>
            </a:solidFill>
          </a:ln>
        </p:spPr>
      </p:pic>
    </p:spTree>
    <p:extLst>
      <p:ext uri="{BB962C8B-B14F-4D97-AF65-F5344CB8AC3E}">
        <p14:creationId xmlns:p14="http://schemas.microsoft.com/office/powerpoint/2010/main" val="5738361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251</a:t>
            </a:fld>
            <a:endParaRPr lang="en-IN" dirty="0"/>
          </a:p>
        </p:txBody>
      </p:sp>
      <p:sp>
        <p:nvSpPr>
          <p:cNvPr id="5" name="Rectangle 4"/>
          <p:cNvSpPr/>
          <p:nvPr/>
        </p:nvSpPr>
        <p:spPr>
          <a:xfrm>
            <a:off x="0" y="394692"/>
            <a:ext cx="11877472" cy="6186309"/>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.newspaper {</a:t>
            </a:r>
          </a:p>
          <a:p>
            <a:pPr lvl="3"/>
            <a:r>
              <a:rPr lang="en-US" dirty="0">
                <a:solidFill>
                  <a:schemeClr val="accent6">
                    <a:lumMod val="75000"/>
                  </a:schemeClr>
                </a:solidFill>
                <a:latin typeface="Cambria" panose="02040503050406030204" pitchFamily="18" charset="0"/>
                <a:ea typeface="Cambria" panose="02040503050406030204" pitchFamily="18" charset="0"/>
              </a:rPr>
              <a:t> column-width: 100px;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&lt;h1&gt;Specify The Column Width&lt;/h1&gt;</a:t>
            </a:r>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&lt;div class="newspaper"&gt;</a:t>
            </a:r>
          </a:p>
          <a:p>
            <a:pPr lvl="3"/>
            <a:r>
              <a:rPr lang="en-IN" dirty="0">
                <a:solidFill>
                  <a:schemeClr val="accent6">
                    <a:lumMod val="75000"/>
                  </a:schemeClr>
                </a:solidFill>
                <a:latin typeface="Cambria" panose="02040503050406030204" pitchFamily="18" charset="0"/>
                <a:ea typeface="Cambria" panose="02040503050406030204" pitchFamily="18" charset="0"/>
              </a:rPr>
              <a:t>Lorem ipsum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sit </a:t>
            </a:r>
            <a:r>
              <a:rPr lang="en-IN" dirty="0" err="1">
                <a:solidFill>
                  <a:schemeClr val="accent6">
                    <a:lumMod val="75000"/>
                  </a:schemeClr>
                </a:solidFill>
                <a:latin typeface="Cambria" panose="02040503050406030204" pitchFamily="18" charset="0"/>
                <a:ea typeface="Cambria" panose="02040503050406030204" pitchFamily="18" charset="0"/>
              </a:rPr>
              <a:t>amet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consectetuer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adipiscing</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sed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nonummy</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nibh</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euismod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tincidunt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laoreet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magna </a:t>
            </a:r>
            <a:r>
              <a:rPr lang="en-IN" dirty="0" err="1">
                <a:solidFill>
                  <a:schemeClr val="accent6">
                    <a:lumMod val="75000"/>
                  </a:schemeClr>
                </a:solidFill>
                <a:latin typeface="Cambria" panose="02040503050406030204" pitchFamily="18" charset="0"/>
                <a:ea typeface="Cambria" panose="02040503050406030204" pitchFamily="18" charset="0"/>
              </a:rPr>
              <a:t>aliquam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volutpat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wisi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enim</a:t>
            </a:r>
            <a:r>
              <a:rPr lang="en-IN" dirty="0">
                <a:solidFill>
                  <a:schemeClr val="accent6">
                    <a:lumMod val="75000"/>
                  </a:schemeClr>
                </a:solidFill>
                <a:latin typeface="Cambria" panose="02040503050406030204" pitchFamily="18" charset="0"/>
                <a:ea typeface="Cambria" panose="02040503050406030204" pitchFamily="18" charset="0"/>
              </a:rPr>
              <a:t> ad minim </a:t>
            </a:r>
            <a:r>
              <a:rPr lang="en-IN" dirty="0" err="1">
                <a:solidFill>
                  <a:schemeClr val="accent6">
                    <a:lumMod val="75000"/>
                  </a:schemeClr>
                </a:solidFill>
                <a:latin typeface="Cambria" panose="02040503050406030204" pitchFamily="18" charset="0"/>
                <a:ea typeface="Cambria" panose="02040503050406030204" pitchFamily="18" charset="0"/>
              </a:rPr>
              <a:t>veniam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quis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nostrud</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exerci</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tation</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ullamcorper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suscipit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lobortis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nisl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ut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aliquip</a:t>
            </a:r>
            <a:r>
              <a:rPr lang="en-IN" dirty="0">
                <a:solidFill>
                  <a:schemeClr val="accent6">
                    <a:lumMod val="75000"/>
                  </a:schemeClr>
                </a:solidFill>
                <a:latin typeface="Cambria" panose="02040503050406030204" pitchFamily="18" charset="0"/>
                <a:ea typeface="Cambria" panose="02040503050406030204" pitchFamily="18" charset="0"/>
              </a:rPr>
              <a:t> ex </a:t>
            </a:r>
            <a:r>
              <a:rPr lang="en-IN" dirty="0" err="1">
                <a:solidFill>
                  <a:schemeClr val="accent6">
                    <a:lumMod val="75000"/>
                  </a:schemeClr>
                </a:solidFill>
                <a:latin typeface="Cambria" panose="02040503050406030204" pitchFamily="18" charset="0"/>
                <a:ea typeface="Cambria" panose="02040503050406030204" pitchFamily="18" charset="0"/>
              </a:rPr>
              <a:t>ea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commodo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autem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iriure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hendrerit</a:t>
            </a:r>
            <a:r>
              <a:rPr lang="en-IN" dirty="0">
                <a:solidFill>
                  <a:schemeClr val="accent6">
                    <a:lumMod val="75000"/>
                  </a:schemeClr>
                </a:solidFill>
                <a:latin typeface="Cambria" panose="02040503050406030204" pitchFamily="18" charset="0"/>
                <a:ea typeface="Cambria" panose="02040503050406030204" pitchFamily="18" charset="0"/>
              </a:rPr>
              <a:t> in </a:t>
            </a:r>
            <a:r>
              <a:rPr lang="en-IN" dirty="0" err="1">
                <a:solidFill>
                  <a:schemeClr val="accent6">
                    <a:lumMod val="75000"/>
                  </a:schemeClr>
                </a:solidFill>
                <a:latin typeface="Cambria" panose="02040503050406030204" pitchFamily="18" charset="0"/>
                <a:ea typeface="Cambria" panose="02040503050406030204" pitchFamily="18" charset="0"/>
              </a:rPr>
              <a:t>vulputate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esse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molestie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consequat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vel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illum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eu</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feugiat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facilisis</a:t>
            </a:r>
            <a:r>
              <a:rPr lang="en-IN" dirty="0">
                <a:solidFill>
                  <a:schemeClr val="accent6">
                    <a:lumMod val="75000"/>
                  </a:schemeClr>
                </a:solidFill>
                <a:latin typeface="Cambria" panose="02040503050406030204" pitchFamily="18" charset="0"/>
                <a:ea typeface="Cambria" panose="02040503050406030204" pitchFamily="18" charset="0"/>
              </a:rPr>
              <a:t> at </a:t>
            </a:r>
            <a:r>
              <a:rPr lang="en-IN" dirty="0" err="1">
                <a:solidFill>
                  <a:schemeClr val="accent6">
                    <a:lumMod val="75000"/>
                  </a:schemeClr>
                </a:solidFill>
                <a:latin typeface="Cambria" panose="02040503050406030204" pitchFamily="18" charset="0"/>
                <a:ea typeface="Cambria" panose="02040503050406030204" pitchFamily="18" charset="0"/>
              </a:rPr>
              <a:t>vero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eros</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accumsan</a:t>
            </a:r>
            <a:r>
              <a:rPr lang="en-IN" dirty="0">
                <a:solidFill>
                  <a:schemeClr val="accent6">
                    <a:lumMod val="75000"/>
                  </a:schemeClr>
                </a:solidFill>
                <a:latin typeface="Cambria" panose="02040503050406030204" pitchFamily="18" charset="0"/>
                <a:ea typeface="Cambria" panose="02040503050406030204" pitchFamily="18" charset="0"/>
              </a:rPr>
              <a:t> et </a:t>
            </a:r>
            <a:r>
              <a:rPr lang="en-IN" dirty="0" err="1">
                <a:solidFill>
                  <a:schemeClr val="accent6">
                    <a:lumMod val="75000"/>
                  </a:schemeClr>
                </a:solidFill>
                <a:latin typeface="Cambria" panose="02040503050406030204" pitchFamily="18" charset="0"/>
                <a:ea typeface="Cambria" panose="02040503050406030204" pitchFamily="18" charset="0"/>
              </a:rPr>
              <a:t>iusto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odio</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dignissim</a:t>
            </a:r>
            <a:r>
              <a:rPr lang="en-IN" dirty="0">
                <a:solidFill>
                  <a:schemeClr val="accent6">
                    <a:lumMod val="75000"/>
                  </a:schemeClr>
                </a:solidFill>
                <a:latin typeface="Cambria" panose="02040503050406030204" pitchFamily="18" charset="0"/>
                <a:ea typeface="Cambria" panose="02040503050406030204" pitchFamily="18" charset="0"/>
              </a:rPr>
              <a:t> qui </a:t>
            </a:r>
            <a:r>
              <a:rPr lang="en-IN" dirty="0" err="1">
                <a:solidFill>
                  <a:schemeClr val="accent6">
                    <a:lumMod val="75000"/>
                  </a:schemeClr>
                </a:solidFill>
                <a:latin typeface="Cambria" panose="02040503050406030204" pitchFamily="18" charset="0"/>
                <a:ea typeface="Cambria" panose="02040503050406030204" pitchFamily="18" charset="0"/>
              </a:rPr>
              <a:t>blandit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praesent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luptatum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zzril</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delenit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augue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duis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dolore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te</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feugait</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nulla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facilisi</a:t>
            </a:r>
            <a:r>
              <a:rPr lang="en-IN" dirty="0">
                <a:solidFill>
                  <a:schemeClr val="accent6">
                    <a:lumMod val="75000"/>
                  </a:schemeClr>
                </a:solidFill>
                <a:latin typeface="Cambria" panose="02040503050406030204" pitchFamily="18" charset="0"/>
                <a:ea typeface="Cambria" panose="02040503050406030204" pitchFamily="18" charset="0"/>
              </a:rPr>
              <a:t>. Nam liber </a:t>
            </a:r>
            <a:r>
              <a:rPr lang="en-IN" dirty="0" err="1">
                <a:solidFill>
                  <a:schemeClr val="accent6">
                    <a:lumMod val="75000"/>
                  </a:schemeClr>
                </a:solidFill>
                <a:latin typeface="Cambria" panose="02040503050406030204" pitchFamily="18" charset="0"/>
                <a:ea typeface="Cambria" panose="02040503050406030204" pitchFamily="18" charset="0"/>
              </a:rPr>
              <a:t>tempor</a:t>
            </a:r>
            <a:r>
              <a:rPr lang="en-IN" dirty="0">
                <a:solidFill>
                  <a:schemeClr val="accent6">
                    <a:lumMod val="75000"/>
                  </a:schemeClr>
                </a:solidFill>
                <a:latin typeface="Cambria" panose="02040503050406030204" pitchFamily="18" charset="0"/>
                <a:ea typeface="Cambria" panose="02040503050406030204" pitchFamily="18" charset="0"/>
              </a:rPr>
              <a:t> cum </a:t>
            </a:r>
            <a:r>
              <a:rPr lang="en-IN" dirty="0" err="1">
                <a:solidFill>
                  <a:schemeClr val="accent6">
                    <a:lumMod val="75000"/>
                  </a:schemeClr>
                </a:solidFill>
                <a:latin typeface="Cambria" panose="02040503050406030204" pitchFamily="18" charset="0"/>
                <a:ea typeface="Cambria" panose="02040503050406030204" pitchFamily="18" charset="0"/>
              </a:rPr>
              <a:t>soluta</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nobis</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eleifend</a:t>
            </a:r>
            <a:r>
              <a:rPr lang="en-IN" dirty="0">
                <a:solidFill>
                  <a:schemeClr val="accent6">
                    <a:lumMod val="75000"/>
                  </a:schemeClr>
                </a:solidFill>
                <a:latin typeface="Cambria" panose="02040503050406030204" pitchFamily="18" charset="0"/>
                <a:ea typeface="Cambria" panose="02040503050406030204" pitchFamily="18" charset="0"/>
              </a:rPr>
              <a:t> option </a:t>
            </a:r>
            <a:r>
              <a:rPr lang="en-IN" dirty="0" err="1">
                <a:solidFill>
                  <a:schemeClr val="accent6">
                    <a:lumMod val="75000"/>
                  </a:schemeClr>
                </a:solidFill>
                <a:latin typeface="Cambria" panose="02040503050406030204" pitchFamily="18" charset="0"/>
                <a:ea typeface="Cambria" panose="02040503050406030204" pitchFamily="18" charset="0"/>
              </a:rPr>
              <a:t>congue</a:t>
            </a:r>
            <a:r>
              <a:rPr lang="en-IN" dirty="0">
                <a:solidFill>
                  <a:schemeClr val="accent6">
                    <a:lumMod val="75000"/>
                  </a:schemeClr>
                </a:solidFill>
                <a:latin typeface="Cambria" panose="02040503050406030204" pitchFamily="18" charset="0"/>
                <a:ea typeface="Cambria" panose="02040503050406030204" pitchFamily="18" charset="0"/>
              </a:rPr>
              <a:t> nihil </a:t>
            </a:r>
            <a:r>
              <a:rPr lang="en-IN" dirty="0" err="1">
                <a:solidFill>
                  <a:schemeClr val="accent6">
                    <a:lumMod val="75000"/>
                  </a:schemeClr>
                </a:solidFill>
                <a:latin typeface="Cambria" panose="02040503050406030204" pitchFamily="18" charset="0"/>
                <a:ea typeface="Cambria" panose="02040503050406030204" pitchFamily="18" charset="0"/>
              </a:rPr>
              <a:t>imperdiet</a:t>
            </a:r>
            <a:r>
              <a:rPr lang="en-IN" dirty="0">
                <a:solidFill>
                  <a:schemeClr val="accent6">
                    <a:lumMod val="75000"/>
                  </a:schemeClr>
                </a:solidFill>
                <a:latin typeface="Cambria" panose="02040503050406030204" pitchFamily="18" charset="0"/>
                <a:ea typeface="Cambria" panose="02040503050406030204" pitchFamily="18" charset="0"/>
              </a:rPr>
              <a:t> doming id quod </a:t>
            </a:r>
            <a:r>
              <a:rPr lang="en-IN" dirty="0" err="1">
                <a:solidFill>
                  <a:schemeClr val="accent6">
                    <a:lumMod val="75000"/>
                  </a:schemeClr>
                </a:solidFill>
                <a:latin typeface="Cambria" panose="02040503050406030204" pitchFamily="18" charset="0"/>
                <a:ea typeface="Cambria" panose="02040503050406030204" pitchFamily="18" charset="0"/>
              </a:rPr>
              <a:t>mazim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placerat</a:t>
            </a:r>
            <a:r>
              <a:rPr lang="en-IN" dirty="0">
                <a:solidFill>
                  <a:schemeClr val="accent6">
                    <a:lumMod val="75000"/>
                  </a:schemeClr>
                </a:solidFill>
                <a:latin typeface="Cambria" panose="02040503050406030204" pitchFamily="18" charset="0"/>
                <a:ea typeface="Cambria" panose="02040503050406030204" pitchFamily="18" charset="0"/>
              </a:rPr>
              <a:t> facer </a:t>
            </a:r>
            <a:r>
              <a:rPr lang="en-IN" dirty="0" err="1">
                <a:solidFill>
                  <a:schemeClr val="accent6">
                    <a:lumMod val="75000"/>
                  </a:schemeClr>
                </a:solidFill>
                <a:latin typeface="Cambria" panose="02040503050406030204" pitchFamily="18" charset="0"/>
                <a:ea typeface="Cambria" panose="02040503050406030204" pitchFamily="18" charset="0"/>
              </a:rPr>
              <a:t>possim</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assum</a:t>
            </a:r>
            <a:r>
              <a:rPr lang="en-IN" dirty="0">
                <a:solidFill>
                  <a:schemeClr val="accent6">
                    <a:lumMod val="75000"/>
                  </a:schemeClr>
                </a:solidFill>
                <a:latin typeface="Cambria" panose="02040503050406030204" pitchFamily="18" charset="0"/>
                <a:ea typeface="Cambria" panose="02040503050406030204" pitchFamily="18" charset="0"/>
              </a:rPr>
              <a: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4683156" y="663203"/>
            <a:ext cx="6716442" cy="2070269"/>
          </a:xfrm>
          <a:prstGeom prst="rect">
            <a:avLst/>
          </a:prstGeom>
          <a:ln w="19050">
            <a:solidFill>
              <a:schemeClr val="tx1"/>
            </a:solidFill>
          </a:ln>
        </p:spPr>
      </p:pic>
    </p:spTree>
    <p:extLst>
      <p:ext uri="{BB962C8B-B14F-4D97-AF65-F5344CB8AC3E}">
        <p14:creationId xmlns:p14="http://schemas.microsoft.com/office/powerpoint/2010/main" val="4010424198"/>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Media Queries</a:t>
            </a:r>
          </a:p>
        </p:txBody>
      </p:sp>
      <p:sp>
        <p:nvSpPr>
          <p:cNvPr id="3" name="Content Placeholder 2"/>
          <p:cNvSpPr>
            <a:spLocks noGrp="1"/>
          </p:cNvSpPr>
          <p:nvPr>
            <p:ph idx="1"/>
          </p:nvPr>
        </p:nvSpPr>
        <p:spPr/>
        <p:txBody>
          <a:bodyPr>
            <a:normAutofit fontScale="92500"/>
          </a:bodyPr>
          <a:lstStyle/>
          <a:p>
            <a:r>
              <a:rPr lang="en-US" dirty="0">
                <a:solidFill>
                  <a:schemeClr val="tx1"/>
                </a:solidFill>
              </a:rPr>
              <a:t>Media queries in CSS3 extended the CSS2 media types idea: Instead of looking for a type of device, they look at the capability of the device.</a:t>
            </a:r>
          </a:p>
          <a:p>
            <a:r>
              <a:rPr lang="en-US" dirty="0">
                <a:solidFill>
                  <a:schemeClr val="tx1"/>
                </a:solidFill>
              </a:rPr>
              <a:t>Media queries can be used to check many things, such as:</a:t>
            </a:r>
          </a:p>
          <a:p>
            <a:pPr>
              <a:buFont typeface="Arial" panose="020B0604020202020204" pitchFamily="34" charset="0"/>
              <a:buChar char="•"/>
            </a:pPr>
            <a:r>
              <a:rPr lang="en-US" dirty="0">
                <a:solidFill>
                  <a:schemeClr val="tx1"/>
                </a:solidFill>
              </a:rPr>
              <a:t>width and height of the viewport</a:t>
            </a:r>
          </a:p>
          <a:p>
            <a:pPr>
              <a:buFont typeface="Arial" panose="020B0604020202020204" pitchFamily="34" charset="0"/>
              <a:buChar char="•"/>
            </a:pPr>
            <a:r>
              <a:rPr lang="en-US" dirty="0">
                <a:solidFill>
                  <a:schemeClr val="tx1"/>
                </a:solidFill>
              </a:rPr>
              <a:t>width and height of the device</a:t>
            </a:r>
          </a:p>
          <a:p>
            <a:pPr>
              <a:buFont typeface="Arial" panose="020B0604020202020204" pitchFamily="34" charset="0"/>
              <a:buChar char="•"/>
            </a:pPr>
            <a:r>
              <a:rPr lang="en-US" dirty="0">
                <a:solidFill>
                  <a:schemeClr val="tx1"/>
                </a:solidFill>
              </a:rPr>
              <a:t>orientation (is the tablet/phone in landscape or portrait mode?)</a:t>
            </a:r>
          </a:p>
          <a:p>
            <a:pPr>
              <a:buFont typeface="Arial" panose="020B0604020202020204" pitchFamily="34" charset="0"/>
              <a:buChar char="•"/>
            </a:pPr>
            <a:r>
              <a:rPr lang="en-US" dirty="0">
                <a:solidFill>
                  <a:schemeClr val="tx1"/>
                </a:solidFill>
              </a:rPr>
              <a:t>resolution</a:t>
            </a:r>
          </a:p>
          <a:p>
            <a:r>
              <a:rPr lang="en-US" dirty="0">
                <a:solidFill>
                  <a:schemeClr val="tx1"/>
                </a:solidFill>
              </a:rPr>
              <a:t>Using media queries are a popular technique for delivering a tailored style sheet to desktops, laptops, tablets, and mobile phones (such as iPhone and Android phones).</a:t>
            </a:r>
            <a:endParaRPr lang="en-IN"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252</a:t>
            </a:fld>
            <a:endParaRPr lang="en-IN" dirty="0"/>
          </a:p>
        </p:txBody>
      </p:sp>
    </p:spTree>
    <p:extLst>
      <p:ext uri="{BB962C8B-B14F-4D97-AF65-F5344CB8AC3E}">
        <p14:creationId xmlns:p14="http://schemas.microsoft.com/office/powerpoint/2010/main" val="3081454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Media Query Syntax</a:t>
            </a:r>
            <a:br>
              <a:rPr lang="en-IN" dirty="0"/>
            </a:br>
            <a:endParaRPr lang="en-IN" dirty="0"/>
          </a:p>
        </p:txBody>
      </p:sp>
      <p:sp>
        <p:nvSpPr>
          <p:cNvPr id="3" name="Content Placeholder 2"/>
          <p:cNvSpPr>
            <a:spLocks noGrp="1"/>
          </p:cNvSpPr>
          <p:nvPr>
            <p:ph idx="1"/>
          </p:nvPr>
        </p:nvSpPr>
        <p:spPr/>
        <p:txBody>
          <a:bodyPr>
            <a:normAutofit fontScale="92500"/>
          </a:bodyPr>
          <a:lstStyle/>
          <a:p>
            <a:r>
              <a:rPr lang="en-US" dirty="0"/>
              <a:t>A media query consists of a media type and can contain one or more expressions, which resolve to either true or false.</a:t>
            </a:r>
          </a:p>
          <a:p>
            <a:pPr marL="449263" lvl="1" indent="0">
              <a:buNone/>
            </a:pPr>
            <a:r>
              <a:rPr lang="en-US" b="1" dirty="0">
                <a:solidFill>
                  <a:schemeClr val="accent6">
                    <a:lumMod val="75000"/>
                  </a:schemeClr>
                </a:solidFill>
              </a:rPr>
              <a:t>@media </a:t>
            </a:r>
            <a:r>
              <a:rPr lang="en-US" b="1" dirty="0" err="1">
                <a:solidFill>
                  <a:schemeClr val="accent6">
                    <a:lumMod val="75000"/>
                  </a:schemeClr>
                </a:solidFill>
              </a:rPr>
              <a:t>not|only</a:t>
            </a:r>
            <a:r>
              <a:rPr lang="en-US" b="1" dirty="0">
                <a:solidFill>
                  <a:schemeClr val="accent6">
                    <a:lumMod val="75000"/>
                  </a:schemeClr>
                </a:solidFill>
              </a:rPr>
              <a:t> </a:t>
            </a:r>
            <a:r>
              <a:rPr lang="en-US" b="1" dirty="0" err="1">
                <a:solidFill>
                  <a:schemeClr val="accent6">
                    <a:lumMod val="75000"/>
                  </a:schemeClr>
                </a:solidFill>
              </a:rPr>
              <a:t>mediatype</a:t>
            </a:r>
            <a:r>
              <a:rPr lang="en-US" b="1" dirty="0">
                <a:solidFill>
                  <a:schemeClr val="accent6">
                    <a:lumMod val="75000"/>
                  </a:schemeClr>
                </a:solidFill>
              </a:rPr>
              <a:t> and (expressions) {</a:t>
            </a:r>
          </a:p>
          <a:p>
            <a:pPr marL="449263" lvl="1" indent="0">
              <a:buNone/>
            </a:pPr>
            <a:r>
              <a:rPr lang="en-US" b="1" dirty="0">
                <a:solidFill>
                  <a:schemeClr val="accent6">
                    <a:lumMod val="75000"/>
                  </a:schemeClr>
                </a:solidFill>
              </a:rPr>
              <a:t>  CSS-Code;</a:t>
            </a:r>
          </a:p>
          <a:p>
            <a:pPr marL="449263" lvl="1" indent="0">
              <a:buNone/>
            </a:pPr>
            <a:r>
              <a:rPr lang="en-US" b="1" dirty="0">
                <a:solidFill>
                  <a:schemeClr val="accent6">
                    <a:lumMod val="75000"/>
                  </a:schemeClr>
                </a:solidFill>
              </a:rPr>
              <a:t>}</a:t>
            </a:r>
          </a:p>
          <a:p>
            <a:r>
              <a:rPr lang="en-US" dirty="0"/>
              <a:t>The result of the query is true if the specified media type matches the type of device the document is being displayed on and all expressions in the media query are true. When a media query is true, the corresponding style sheet or style rules are applied, following the normal cascading rules.</a:t>
            </a:r>
          </a:p>
          <a:p>
            <a:r>
              <a:rPr lang="en-US" dirty="0"/>
              <a:t>Unless you use the not or only operators, the media type is optional and the all </a:t>
            </a:r>
            <a:r>
              <a:rPr lang="en-IN" dirty="0"/>
              <a:t>type will be implied</a:t>
            </a:r>
            <a:endParaRPr lang="en-US" dirty="0"/>
          </a:p>
          <a:p>
            <a:pPr marL="449263" lvl="1" indent="0">
              <a:buNone/>
            </a:pPr>
            <a:endParaRPr lang="en-IN" b="1"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253</a:t>
            </a:fld>
            <a:endParaRPr lang="en-IN" dirty="0"/>
          </a:p>
        </p:txBody>
      </p:sp>
    </p:spTree>
    <p:extLst>
      <p:ext uri="{BB962C8B-B14F-4D97-AF65-F5344CB8AC3E}">
        <p14:creationId xmlns:p14="http://schemas.microsoft.com/office/powerpoint/2010/main" val="1010423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CSS3 Media Types</a:t>
            </a:r>
            <a:br>
              <a:rPr lang="en-IN" dirty="0"/>
            </a:br>
            <a:endParaRPr lang="en-IN" dirty="0"/>
          </a:p>
        </p:txBody>
      </p:sp>
      <p:sp>
        <p:nvSpPr>
          <p:cNvPr id="3" name="Content Placeholder 2"/>
          <p:cNvSpPr>
            <a:spLocks noGrp="1"/>
          </p:cNvSpPr>
          <p:nvPr>
            <p:ph idx="1"/>
          </p:nvPr>
        </p:nvSpPr>
        <p:spPr/>
        <p:txBody>
          <a:bodyPr/>
          <a:lstStyle/>
          <a:p>
            <a:r>
              <a:rPr lang="en-US" dirty="0"/>
              <a:t>You can also have different stylesheets for different media.</a:t>
            </a:r>
          </a:p>
          <a:p>
            <a:r>
              <a:rPr lang="en-IN" dirty="0">
                <a:solidFill>
                  <a:schemeClr val="accent6">
                    <a:lumMod val="75000"/>
                  </a:schemeClr>
                </a:solidFill>
              </a:rPr>
              <a:t> &lt;link </a:t>
            </a:r>
            <a:r>
              <a:rPr lang="en-IN" dirty="0" err="1">
                <a:solidFill>
                  <a:schemeClr val="accent6">
                    <a:lumMod val="75000"/>
                  </a:schemeClr>
                </a:solidFill>
              </a:rPr>
              <a:t>rel</a:t>
            </a:r>
            <a:r>
              <a:rPr lang="en-IN" dirty="0">
                <a:solidFill>
                  <a:schemeClr val="accent6">
                    <a:lumMod val="75000"/>
                  </a:schemeClr>
                </a:solidFill>
              </a:rPr>
              <a:t>="stylesheet" media="</a:t>
            </a:r>
            <a:r>
              <a:rPr lang="en-IN" dirty="0" err="1">
                <a:solidFill>
                  <a:schemeClr val="accent6">
                    <a:lumMod val="75000"/>
                  </a:schemeClr>
                </a:solidFill>
              </a:rPr>
              <a:t>mediatype</a:t>
            </a:r>
            <a:r>
              <a:rPr lang="en-IN" dirty="0">
                <a:solidFill>
                  <a:schemeClr val="accent6">
                    <a:lumMod val="75000"/>
                  </a:schemeClr>
                </a:solidFill>
              </a:rPr>
              <a:t> </a:t>
            </a:r>
            <a:r>
              <a:rPr lang="en-IN" dirty="0" err="1">
                <a:solidFill>
                  <a:schemeClr val="accent6">
                    <a:lumMod val="75000"/>
                  </a:schemeClr>
                </a:solidFill>
              </a:rPr>
              <a:t>and|not|only</a:t>
            </a:r>
            <a:r>
              <a:rPr lang="en-IN" dirty="0">
                <a:solidFill>
                  <a:schemeClr val="accent6">
                    <a:lumMod val="75000"/>
                  </a:schemeClr>
                </a:solidFill>
              </a:rPr>
              <a:t> (expressions)" </a:t>
            </a:r>
            <a:r>
              <a:rPr lang="en-IN" dirty="0" err="1">
                <a:solidFill>
                  <a:schemeClr val="accent6">
                    <a:lumMod val="75000"/>
                  </a:schemeClr>
                </a:solidFill>
              </a:rPr>
              <a:t>href</a:t>
            </a:r>
            <a:r>
              <a:rPr lang="en-IN" dirty="0">
                <a:solidFill>
                  <a:schemeClr val="accent6">
                    <a:lumMod val="75000"/>
                  </a:schemeClr>
                </a:solidFill>
              </a:rPr>
              <a:t>="print.css"&gt;</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254</a:t>
            </a:fld>
            <a:endParaRPr lang="en-IN" dirty="0"/>
          </a:p>
        </p:txBody>
      </p:sp>
      <p:pic>
        <p:nvPicPr>
          <p:cNvPr id="5" name="Picture 4"/>
          <p:cNvPicPr>
            <a:picLocks noChangeAspect="1"/>
          </p:cNvPicPr>
          <p:nvPr/>
        </p:nvPicPr>
        <p:blipFill>
          <a:blip r:embed="rId2"/>
          <a:stretch>
            <a:fillRect/>
          </a:stretch>
        </p:blipFill>
        <p:spPr>
          <a:xfrm>
            <a:off x="3662682" y="2974975"/>
            <a:ext cx="7951563" cy="3381375"/>
          </a:xfrm>
          <a:prstGeom prst="rect">
            <a:avLst/>
          </a:prstGeom>
        </p:spPr>
      </p:pic>
    </p:spTree>
    <p:extLst>
      <p:ext uri="{BB962C8B-B14F-4D97-AF65-F5344CB8AC3E}">
        <p14:creationId xmlns:p14="http://schemas.microsoft.com/office/powerpoint/2010/main" val="22785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255</a:t>
            </a:fld>
            <a:endParaRPr lang="en-IN" dirty="0"/>
          </a:p>
        </p:txBody>
      </p:sp>
      <p:sp>
        <p:nvSpPr>
          <p:cNvPr id="5" name="Rectangle 4"/>
          <p:cNvSpPr/>
          <p:nvPr/>
        </p:nvSpPr>
        <p:spPr>
          <a:xfrm>
            <a:off x="252919" y="335846"/>
            <a:ext cx="8891081" cy="6463308"/>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body {</a:t>
            </a:r>
          </a:p>
          <a:p>
            <a:pPr lvl="3"/>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pink;</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@media screen and (min-width: 480px) {</a:t>
            </a:r>
          </a:p>
          <a:p>
            <a:pPr lvl="2"/>
            <a:r>
              <a:rPr lang="en-IN" dirty="0">
                <a:solidFill>
                  <a:schemeClr val="accent6">
                    <a:lumMod val="75000"/>
                  </a:schemeClr>
                </a:solidFill>
                <a:latin typeface="Cambria" panose="02040503050406030204" pitchFamily="18" charset="0"/>
                <a:ea typeface="Cambria" panose="02040503050406030204" pitchFamily="18" charset="0"/>
              </a:rPr>
              <a:t>  body {</a:t>
            </a:r>
          </a:p>
          <a:p>
            <a:pPr lvl="2"/>
            <a:r>
              <a:rPr lang="en-IN" dirty="0">
                <a:solidFill>
                  <a:schemeClr val="accent6">
                    <a:lumMod val="75000"/>
                  </a:schemeClr>
                </a:solidFill>
                <a:latin typeface="Cambria" panose="02040503050406030204" pitchFamily="18" charset="0"/>
                <a:ea typeface="Cambria" panose="02040503050406030204" pitchFamily="18" charset="0"/>
              </a:rPr>
              <a:t>    background-</a:t>
            </a:r>
            <a:r>
              <a:rPr lang="en-IN" dirty="0" err="1">
                <a:solidFill>
                  <a:schemeClr val="accent6">
                    <a:lumMod val="75000"/>
                  </a:schemeClr>
                </a:solidFill>
                <a:latin typeface="Cambria" panose="02040503050406030204" pitchFamily="18" charset="0"/>
                <a:ea typeface="Cambria" panose="02040503050406030204" pitchFamily="18" charset="0"/>
              </a:rPr>
              <a:t>color</a:t>
            </a:r>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lightgreen</a:t>
            </a:r>
            <a:r>
              <a:rPr lang="en-IN" dirty="0">
                <a:solidFill>
                  <a:schemeClr val="accent6">
                    <a:lumMod val="75000"/>
                  </a:schemeClr>
                </a:solidFill>
                <a:latin typeface="Cambria" panose="02040503050406030204" pitchFamily="18" charset="0"/>
                <a:ea typeface="Cambria" panose="02040503050406030204" pitchFamily="18" charset="0"/>
              </a:rPr>
              <a:t>;</a:t>
            </a:r>
          </a:p>
          <a:p>
            <a:pPr lvl="2"/>
            <a:r>
              <a:rPr lang="en-IN" dirty="0">
                <a:solidFill>
                  <a:schemeClr val="accent6">
                    <a:lumMod val="75000"/>
                  </a:schemeClr>
                </a:solidFill>
                <a:latin typeface="Cambria" panose="02040503050406030204" pitchFamily="18" charset="0"/>
                <a:ea typeface="Cambria" panose="02040503050406030204" pitchFamily="18" charset="0"/>
              </a:rPr>
              <a:t>  }</a:t>
            </a:r>
          </a:p>
          <a:p>
            <a:pPr lvl="2"/>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endParaRPr lang="en-IN" dirty="0">
              <a:solidFill>
                <a:schemeClr val="accent6">
                  <a:lumMod val="75000"/>
                </a:schemeClr>
              </a:solidFill>
              <a:latin typeface="Cambria" panose="02040503050406030204" pitchFamily="18" charset="0"/>
              <a:ea typeface="Cambria" panose="02040503050406030204" pitchFamily="18" charset="0"/>
            </a:endParaRPr>
          </a:p>
          <a:p>
            <a:pPr lvl="2"/>
            <a:r>
              <a:rPr lang="en-IN" dirty="0">
                <a:solidFill>
                  <a:schemeClr val="accent6">
                    <a:lumMod val="75000"/>
                  </a:schemeClr>
                </a:solidFill>
                <a:latin typeface="Cambria" panose="02040503050406030204" pitchFamily="18" charset="0"/>
                <a:ea typeface="Cambria" panose="02040503050406030204" pitchFamily="18" charset="0"/>
              </a:rPr>
              <a:t>&lt;h1&gt;Resize the browser window to see the effect!&lt;/h1&gt;</a:t>
            </a:r>
          </a:p>
          <a:p>
            <a:pPr lvl="2"/>
            <a:r>
              <a:rPr lang="en-IN" dirty="0">
                <a:solidFill>
                  <a:schemeClr val="accent6">
                    <a:lumMod val="75000"/>
                  </a:schemeClr>
                </a:solidFill>
                <a:latin typeface="Cambria" panose="02040503050406030204" pitchFamily="18" charset="0"/>
                <a:ea typeface="Cambria" panose="02040503050406030204" pitchFamily="18" charset="0"/>
              </a:rPr>
              <a:t>&lt;p&gt;The media query will only apply if the media type is screen and the viewport is 480px wide or wider.&lt;/p&gt;</a:t>
            </a:r>
          </a:p>
          <a:p>
            <a:endParaRPr lang="en-IN" dirty="0">
              <a:solidFill>
                <a:schemeClr val="accent6">
                  <a:lumMod val="75000"/>
                </a:schemeClr>
              </a:solidFill>
              <a:latin typeface="Cambria" panose="02040503050406030204" pitchFamily="18" charset="0"/>
              <a:ea typeface="Cambria" panose="02040503050406030204" pitchFamily="18" charset="0"/>
            </a:endParaRP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endParaRPr lang="en-IN"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6031149" y="159898"/>
            <a:ext cx="6058507" cy="2686050"/>
          </a:xfrm>
          <a:prstGeom prst="rect">
            <a:avLst/>
          </a:prstGeom>
          <a:ln w="19050">
            <a:solidFill>
              <a:schemeClr val="tx1"/>
            </a:solidFill>
          </a:ln>
        </p:spPr>
      </p:pic>
      <p:pic>
        <p:nvPicPr>
          <p:cNvPr id="7" name="Picture 6"/>
          <p:cNvPicPr>
            <a:picLocks noChangeAspect="1"/>
          </p:cNvPicPr>
          <p:nvPr/>
        </p:nvPicPr>
        <p:blipFill>
          <a:blip r:embed="rId3"/>
          <a:stretch>
            <a:fillRect/>
          </a:stretch>
        </p:blipFill>
        <p:spPr>
          <a:xfrm>
            <a:off x="6186892" y="3021897"/>
            <a:ext cx="5343525" cy="1939210"/>
          </a:xfrm>
          <a:prstGeom prst="rect">
            <a:avLst/>
          </a:prstGeom>
          <a:ln w="19050">
            <a:solidFill>
              <a:schemeClr val="tx1"/>
            </a:solidFill>
          </a:ln>
        </p:spPr>
      </p:pic>
    </p:spTree>
    <p:extLst>
      <p:ext uri="{BB962C8B-B14F-4D97-AF65-F5344CB8AC3E}">
        <p14:creationId xmlns:p14="http://schemas.microsoft.com/office/powerpoint/2010/main" val="3509613659"/>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256</a:t>
            </a:fld>
            <a:endParaRPr lang="en-IN"/>
          </a:p>
        </p:txBody>
      </p:sp>
      <p:sp>
        <p:nvSpPr>
          <p:cNvPr id="3" name="Rectangle 2"/>
          <p:cNvSpPr/>
          <p:nvPr/>
        </p:nvSpPr>
        <p:spPr>
          <a:xfrm>
            <a:off x="90791" y="96486"/>
            <a:ext cx="6096000" cy="7294305"/>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&lt;head&gt;</a:t>
            </a:r>
          </a:p>
          <a:p>
            <a:r>
              <a:rPr lang="en-IN" dirty="0">
                <a:solidFill>
                  <a:schemeClr val="accent6">
                    <a:lumMod val="75000"/>
                  </a:schemeClr>
                </a:solidFill>
                <a:latin typeface="Cambria" panose="02040503050406030204" pitchFamily="18" charset="0"/>
                <a:ea typeface="Cambria" panose="02040503050406030204" pitchFamily="18" charset="0"/>
              </a:rPr>
              <a:t>&lt;meta name="viewport" content="width=device-width, initial-scale=1.0"&gt;</a:t>
            </a:r>
          </a:p>
          <a:p>
            <a:r>
              <a:rPr lang="en-IN" dirty="0">
                <a:solidFill>
                  <a:schemeClr val="accent6">
                    <a:lumMod val="75000"/>
                  </a:schemeClr>
                </a:solidFill>
                <a:latin typeface="Cambria" panose="02040503050406030204" pitchFamily="18" charset="0"/>
                <a:ea typeface="Cambria" panose="02040503050406030204" pitchFamily="18" charset="0"/>
              </a:rPr>
              <a:t>&lt;style&gt;</a:t>
            </a:r>
          </a:p>
          <a:p>
            <a:r>
              <a:rPr lang="en-IN" dirty="0">
                <a:solidFill>
                  <a:schemeClr val="accent6">
                    <a:lumMod val="75000"/>
                  </a:schemeClr>
                </a:solidFill>
                <a:latin typeface="Cambria" panose="02040503050406030204" pitchFamily="18" charset="0"/>
                <a:ea typeface="Cambria" panose="02040503050406030204" pitchFamily="18" charset="0"/>
              </a:rPr>
              <a:t>.wrapper {overflow: auto;}</a:t>
            </a:r>
          </a:p>
          <a:p>
            <a:r>
              <a:rPr lang="en-IN" dirty="0">
                <a:solidFill>
                  <a:schemeClr val="accent6">
                    <a:lumMod val="75000"/>
                  </a:schemeClr>
                </a:solidFill>
                <a:latin typeface="Cambria" panose="02040503050406030204" pitchFamily="18" charset="0"/>
                <a:ea typeface="Cambria" panose="02040503050406030204" pitchFamily="18" charset="0"/>
              </a:rPr>
              <a:t>#main {margin-left: 4px;}</a:t>
            </a:r>
          </a:p>
          <a:p>
            <a:r>
              <a:rPr lang="en-IN" dirty="0">
                <a:solidFill>
                  <a:schemeClr val="accent6">
                    <a:lumMod val="75000"/>
                  </a:schemeClr>
                </a:solidFill>
                <a:latin typeface="Cambria" panose="02040503050406030204" pitchFamily="18" charset="0"/>
                <a:ea typeface="Cambria" panose="02040503050406030204" pitchFamily="18" charset="0"/>
              </a:rPr>
              <a:t>#</a:t>
            </a:r>
            <a:r>
              <a:rPr lang="en-IN" dirty="0" err="1">
                <a:solidFill>
                  <a:schemeClr val="accent6">
                    <a:lumMod val="75000"/>
                  </a:schemeClr>
                </a:solidFill>
                <a:latin typeface="Cambria" panose="02040503050406030204" pitchFamily="18" charset="0"/>
                <a:ea typeface="Cambria" panose="02040503050406030204" pitchFamily="18" charset="0"/>
              </a:rPr>
              <a:t>leftsidebar</a:t>
            </a:r>
            <a:r>
              <a:rPr lang="en-IN" dirty="0">
                <a:solidFill>
                  <a:schemeClr val="accent6">
                    <a:lumMod val="75000"/>
                  </a:schemeClr>
                </a:solidFill>
                <a:latin typeface="Cambria" panose="02040503050406030204" pitchFamily="18" charset="0"/>
                <a:ea typeface="Cambria" panose="02040503050406030204" pitchFamily="18" charset="0"/>
              </a:rPr>
              <a:t> {</a:t>
            </a:r>
          </a:p>
          <a:p>
            <a:r>
              <a:rPr lang="en-IN" dirty="0">
                <a:solidFill>
                  <a:schemeClr val="accent6">
                    <a:lumMod val="75000"/>
                  </a:schemeClr>
                </a:solidFill>
                <a:latin typeface="Cambria" panose="02040503050406030204" pitchFamily="18" charset="0"/>
                <a:ea typeface="Cambria" panose="02040503050406030204" pitchFamily="18" charset="0"/>
              </a:rPr>
              <a:t>  float: none;</a:t>
            </a:r>
          </a:p>
          <a:p>
            <a:r>
              <a:rPr lang="en-IN" dirty="0">
                <a:solidFill>
                  <a:schemeClr val="accent6">
                    <a:lumMod val="75000"/>
                  </a:schemeClr>
                </a:solidFill>
                <a:latin typeface="Cambria" panose="02040503050406030204" pitchFamily="18" charset="0"/>
                <a:ea typeface="Cambria" panose="02040503050406030204" pitchFamily="18" charset="0"/>
              </a:rPr>
              <a:t>  width: auto;</a:t>
            </a:r>
          </a:p>
          <a:p>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a:t>
            </a:r>
            <a:r>
              <a:rPr lang="en-IN" dirty="0" err="1">
                <a:solidFill>
                  <a:schemeClr val="accent6">
                    <a:lumMod val="75000"/>
                  </a:schemeClr>
                </a:solidFill>
                <a:latin typeface="Cambria" panose="02040503050406030204" pitchFamily="18" charset="0"/>
                <a:ea typeface="Cambria" panose="02040503050406030204" pitchFamily="18" charset="0"/>
              </a:rPr>
              <a:t>menulist</a:t>
            </a:r>
            <a:r>
              <a:rPr lang="en-IN" dirty="0">
                <a:solidFill>
                  <a:schemeClr val="accent6">
                    <a:lumMod val="75000"/>
                  </a:schemeClr>
                </a:solidFill>
                <a:latin typeface="Cambria" panose="02040503050406030204" pitchFamily="18" charset="0"/>
                <a:ea typeface="Cambria" panose="02040503050406030204" pitchFamily="18" charset="0"/>
              </a:rPr>
              <a:t> {</a:t>
            </a:r>
          </a:p>
          <a:p>
            <a:r>
              <a:rPr lang="en-IN" dirty="0">
                <a:solidFill>
                  <a:schemeClr val="accent6">
                    <a:lumMod val="75000"/>
                  </a:schemeClr>
                </a:solidFill>
                <a:latin typeface="Cambria" panose="02040503050406030204" pitchFamily="18" charset="0"/>
                <a:ea typeface="Cambria" panose="02040503050406030204" pitchFamily="18" charset="0"/>
              </a:rPr>
              <a:t>  margin: 0;</a:t>
            </a:r>
          </a:p>
          <a:p>
            <a:r>
              <a:rPr lang="en-IN" dirty="0">
                <a:solidFill>
                  <a:schemeClr val="accent6">
                    <a:lumMod val="75000"/>
                  </a:schemeClr>
                </a:solidFill>
                <a:latin typeface="Cambria" panose="02040503050406030204" pitchFamily="18" charset="0"/>
                <a:ea typeface="Cambria" panose="02040503050406030204" pitchFamily="18" charset="0"/>
              </a:rPr>
              <a:t>  padding: 0;</a:t>
            </a:r>
          </a:p>
          <a:p>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 {</a:t>
            </a:r>
          </a:p>
          <a:p>
            <a:r>
              <a:rPr lang="en-IN" dirty="0">
                <a:solidFill>
                  <a:schemeClr val="accent6">
                    <a:lumMod val="75000"/>
                  </a:schemeClr>
                </a:solidFill>
                <a:latin typeface="Cambria" panose="02040503050406030204" pitchFamily="18" charset="0"/>
                <a:ea typeface="Cambria" panose="02040503050406030204" pitchFamily="18" charset="0"/>
              </a:rPr>
              <a:t>  background: #CDF0F6;</a:t>
            </a:r>
          </a:p>
          <a:p>
            <a:r>
              <a:rPr lang="en-IN" dirty="0">
                <a:solidFill>
                  <a:schemeClr val="accent6">
                    <a:lumMod val="75000"/>
                  </a:schemeClr>
                </a:solidFill>
                <a:latin typeface="Cambria" panose="02040503050406030204" pitchFamily="18" charset="0"/>
                <a:ea typeface="Cambria" panose="02040503050406030204" pitchFamily="18" charset="0"/>
              </a:rPr>
              <a:t>  border: 1px solid #d4d4d4;</a:t>
            </a:r>
          </a:p>
          <a:p>
            <a:r>
              <a:rPr lang="en-IN" dirty="0">
                <a:solidFill>
                  <a:schemeClr val="accent6">
                    <a:lumMod val="75000"/>
                  </a:schemeClr>
                </a:solidFill>
                <a:latin typeface="Cambria" panose="02040503050406030204" pitchFamily="18" charset="0"/>
                <a:ea typeface="Cambria" panose="02040503050406030204" pitchFamily="18" charset="0"/>
              </a:rPr>
              <a:t>  border-radius: 4px;</a:t>
            </a:r>
          </a:p>
          <a:p>
            <a:r>
              <a:rPr lang="en-IN" dirty="0">
                <a:solidFill>
                  <a:schemeClr val="accent6">
                    <a:lumMod val="75000"/>
                  </a:schemeClr>
                </a:solidFill>
                <a:latin typeface="Cambria" panose="02040503050406030204" pitchFamily="18" charset="0"/>
                <a:ea typeface="Cambria" panose="02040503050406030204" pitchFamily="18" charset="0"/>
              </a:rPr>
              <a:t>  list-style-type: none;</a:t>
            </a:r>
          </a:p>
          <a:p>
            <a:r>
              <a:rPr lang="en-IN" dirty="0">
                <a:solidFill>
                  <a:schemeClr val="accent6">
                    <a:lumMod val="75000"/>
                  </a:schemeClr>
                </a:solidFill>
                <a:latin typeface="Cambria" panose="02040503050406030204" pitchFamily="18" charset="0"/>
                <a:ea typeface="Cambria" panose="02040503050406030204" pitchFamily="18" charset="0"/>
              </a:rPr>
              <a:t>  margin: 4px;</a:t>
            </a:r>
          </a:p>
          <a:p>
            <a:r>
              <a:rPr lang="en-IN" dirty="0">
                <a:solidFill>
                  <a:schemeClr val="accent6">
                    <a:lumMod val="75000"/>
                  </a:schemeClr>
                </a:solidFill>
                <a:latin typeface="Cambria" panose="02040503050406030204" pitchFamily="18" charset="0"/>
                <a:ea typeface="Cambria" panose="02040503050406030204" pitchFamily="18" charset="0"/>
              </a:rPr>
              <a:t>  padding: 2px;</a:t>
            </a:r>
          </a:p>
          <a:p>
            <a:r>
              <a:rPr lang="en-IN" dirty="0">
                <a:solidFill>
                  <a:schemeClr val="accent6">
                    <a:lumMod val="75000"/>
                  </a:schemeClr>
                </a:solidFill>
                <a:latin typeface="Cambria" panose="02040503050406030204" pitchFamily="18" charset="0"/>
                <a:ea typeface="Cambria" panose="02040503050406030204" pitchFamily="18" charset="0"/>
              </a:rPr>
              <a:t>}</a:t>
            </a:r>
          </a:p>
          <a:p>
            <a:endParaRPr lang="en-IN" dirty="0">
              <a:solidFill>
                <a:schemeClr val="accent6">
                  <a:lumMod val="75000"/>
                </a:schemeClr>
              </a:solidFill>
              <a:latin typeface="Cambria" panose="02040503050406030204" pitchFamily="18" charset="0"/>
              <a:ea typeface="Cambria" panose="02040503050406030204" pitchFamily="18" charset="0"/>
            </a:endParaRPr>
          </a:p>
          <a:p>
            <a:endParaRPr lang="en-IN" dirty="0">
              <a:solidFill>
                <a:schemeClr val="accent6">
                  <a:lumMod val="75000"/>
                </a:schemeClr>
              </a:solidFill>
              <a:latin typeface="Cambria" panose="02040503050406030204" pitchFamily="18" charset="0"/>
              <a:ea typeface="Cambria" panose="02040503050406030204" pitchFamily="18" charset="0"/>
            </a:endParaRPr>
          </a:p>
        </p:txBody>
      </p:sp>
      <p:sp>
        <p:nvSpPr>
          <p:cNvPr id="4" name="Rectangle 3"/>
          <p:cNvSpPr/>
          <p:nvPr/>
        </p:nvSpPr>
        <p:spPr>
          <a:xfrm>
            <a:off x="6472137" y="156604"/>
            <a:ext cx="5843080" cy="7017306"/>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&lt;body&gt;</a:t>
            </a:r>
          </a:p>
          <a:p>
            <a:endParaRPr lang="en-IN" dirty="0">
              <a:solidFill>
                <a:schemeClr val="accent6">
                  <a:lumMod val="75000"/>
                </a:schemeClr>
              </a:solidFill>
              <a:latin typeface="Cambria" panose="02040503050406030204" pitchFamily="18" charset="0"/>
              <a:ea typeface="Cambria" panose="02040503050406030204" pitchFamily="18" charset="0"/>
            </a:endParaRPr>
          </a:p>
          <a:p>
            <a:r>
              <a:rPr lang="en-IN" dirty="0">
                <a:solidFill>
                  <a:schemeClr val="accent6">
                    <a:lumMod val="75000"/>
                  </a:schemeClr>
                </a:solidFill>
                <a:latin typeface="Cambria" panose="02040503050406030204" pitchFamily="18" charset="0"/>
                <a:ea typeface="Cambria" panose="02040503050406030204" pitchFamily="18" charset="0"/>
              </a:rPr>
              <a:t>&lt;div class="wrapper"&gt;</a:t>
            </a:r>
          </a:p>
          <a:p>
            <a:r>
              <a:rPr lang="en-IN" dirty="0">
                <a:solidFill>
                  <a:schemeClr val="accent6">
                    <a:lumMod val="75000"/>
                  </a:schemeClr>
                </a:solidFill>
                <a:latin typeface="Cambria" panose="02040503050406030204" pitchFamily="18" charset="0"/>
                <a:ea typeface="Cambria" panose="02040503050406030204" pitchFamily="18" charset="0"/>
              </a:rPr>
              <a:t>  &lt;div id="</a:t>
            </a:r>
            <a:r>
              <a:rPr lang="en-IN" dirty="0" err="1">
                <a:solidFill>
                  <a:schemeClr val="accent6">
                    <a:lumMod val="75000"/>
                  </a:schemeClr>
                </a:solidFill>
                <a:latin typeface="Cambria" panose="02040503050406030204" pitchFamily="18" charset="0"/>
                <a:ea typeface="Cambria" panose="02040503050406030204" pitchFamily="18" charset="0"/>
              </a:rPr>
              <a:t>leftsidebar</a:t>
            </a:r>
            <a:r>
              <a:rPr lang="en-IN" dirty="0">
                <a:solidFill>
                  <a:schemeClr val="accent6">
                    <a:lumMod val="75000"/>
                  </a:schemeClr>
                </a:solidFill>
                <a:latin typeface="Cambria" panose="02040503050406030204" pitchFamily="18" charset="0"/>
                <a:ea typeface="Cambria" panose="02040503050406030204" pitchFamily="18" charset="0"/>
              </a:rPr>
              <a:t>"&gt;</a:t>
            </a:r>
          </a:p>
          <a:p>
            <a:r>
              <a:rPr lang="en-IN" dirty="0">
                <a:solidFill>
                  <a:schemeClr val="accent6">
                    <a:lumMod val="75000"/>
                  </a:schemeClr>
                </a:solidFill>
                <a:latin typeface="Cambria" panose="02040503050406030204" pitchFamily="18" charset="0"/>
                <a:ea typeface="Cambria" panose="02040503050406030204" pitchFamily="18" charset="0"/>
              </a:rPr>
              <a:t>    &lt;</a:t>
            </a:r>
            <a:r>
              <a:rPr lang="en-IN" dirty="0" err="1">
                <a:solidFill>
                  <a:schemeClr val="accent6">
                    <a:lumMod val="75000"/>
                  </a:schemeClr>
                </a:solidFill>
                <a:latin typeface="Cambria" panose="02040503050406030204" pitchFamily="18" charset="0"/>
                <a:ea typeface="Cambria" panose="02040503050406030204" pitchFamily="18" charset="0"/>
              </a:rPr>
              <a:t>ul</a:t>
            </a:r>
            <a:r>
              <a:rPr lang="en-IN" dirty="0">
                <a:solidFill>
                  <a:schemeClr val="accent6">
                    <a:lumMod val="75000"/>
                  </a:schemeClr>
                </a:solidFill>
                <a:latin typeface="Cambria" panose="02040503050406030204" pitchFamily="18" charset="0"/>
                <a:ea typeface="Cambria" panose="02040503050406030204" pitchFamily="18" charset="0"/>
              </a:rPr>
              <a:t> id="</a:t>
            </a:r>
            <a:r>
              <a:rPr lang="en-IN" dirty="0" err="1">
                <a:solidFill>
                  <a:schemeClr val="accent6">
                    <a:lumMod val="75000"/>
                  </a:schemeClr>
                </a:solidFill>
                <a:latin typeface="Cambria" panose="02040503050406030204" pitchFamily="18" charset="0"/>
                <a:ea typeface="Cambria" panose="02040503050406030204" pitchFamily="18" charset="0"/>
              </a:rPr>
              <a:t>menulist</a:t>
            </a:r>
            <a:r>
              <a:rPr lang="en-IN" dirty="0">
                <a:solidFill>
                  <a:schemeClr val="accent6">
                    <a:lumMod val="75000"/>
                  </a:schemeClr>
                </a:solidFill>
                <a:latin typeface="Cambria" panose="02040503050406030204" pitchFamily="18" charset="0"/>
                <a:ea typeface="Cambria" panose="02040503050406030204" pitchFamily="18" charset="0"/>
              </a:rPr>
              <a:t>"&gt;</a:t>
            </a:r>
          </a:p>
          <a:p>
            <a:r>
              <a:rPr lang="en-IN" dirty="0">
                <a:solidFill>
                  <a:schemeClr val="accent6">
                    <a:lumMod val="75000"/>
                  </a:schemeClr>
                </a:solidFill>
                <a:latin typeface="Cambria" panose="02040503050406030204" pitchFamily="18" charset="0"/>
                <a:ea typeface="Cambria" panose="02040503050406030204" pitchFamily="18" charset="0"/>
              </a:rPr>
              <a:t>      &lt;li class="</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"&gt;Menu-item 1&lt;/li&gt;</a:t>
            </a:r>
          </a:p>
          <a:p>
            <a:r>
              <a:rPr lang="en-IN" dirty="0">
                <a:solidFill>
                  <a:schemeClr val="accent6">
                    <a:lumMod val="75000"/>
                  </a:schemeClr>
                </a:solidFill>
                <a:latin typeface="Cambria" panose="02040503050406030204" pitchFamily="18" charset="0"/>
                <a:ea typeface="Cambria" panose="02040503050406030204" pitchFamily="18" charset="0"/>
              </a:rPr>
              <a:t>      &lt;li class="</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"&gt;Menu-item 2&lt;/li&gt;</a:t>
            </a:r>
          </a:p>
          <a:p>
            <a:r>
              <a:rPr lang="en-IN" dirty="0">
                <a:solidFill>
                  <a:schemeClr val="accent6">
                    <a:lumMod val="75000"/>
                  </a:schemeClr>
                </a:solidFill>
                <a:latin typeface="Cambria" panose="02040503050406030204" pitchFamily="18" charset="0"/>
                <a:ea typeface="Cambria" panose="02040503050406030204" pitchFamily="18" charset="0"/>
              </a:rPr>
              <a:t>      &lt;li class="</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"&gt;Menu-item 3&lt;/li&gt;</a:t>
            </a:r>
          </a:p>
          <a:p>
            <a:r>
              <a:rPr lang="en-IN" dirty="0">
                <a:solidFill>
                  <a:schemeClr val="accent6">
                    <a:lumMod val="75000"/>
                  </a:schemeClr>
                </a:solidFill>
                <a:latin typeface="Cambria" panose="02040503050406030204" pitchFamily="18" charset="0"/>
                <a:ea typeface="Cambria" panose="02040503050406030204" pitchFamily="18" charset="0"/>
              </a:rPr>
              <a:t>      &lt;li class="</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"&gt;Menu-item 4&lt;/li&gt;</a:t>
            </a:r>
          </a:p>
          <a:p>
            <a:r>
              <a:rPr lang="en-IN" dirty="0">
                <a:solidFill>
                  <a:schemeClr val="accent6">
                    <a:lumMod val="75000"/>
                  </a:schemeClr>
                </a:solidFill>
                <a:latin typeface="Cambria" panose="02040503050406030204" pitchFamily="18" charset="0"/>
                <a:ea typeface="Cambria" panose="02040503050406030204" pitchFamily="18" charset="0"/>
              </a:rPr>
              <a:t>      &lt;li class="</a:t>
            </a:r>
            <a:r>
              <a:rPr lang="en-IN" dirty="0" err="1">
                <a:solidFill>
                  <a:schemeClr val="accent6">
                    <a:lumMod val="75000"/>
                  </a:schemeClr>
                </a:solidFill>
                <a:latin typeface="Cambria" panose="02040503050406030204" pitchFamily="18" charset="0"/>
                <a:ea typeface="Cambria" panose="02040503050406030204" pitchFamily="18" charset="0"/>
              </a:rPr>
              <a:t>menuitem</a:t>
            </a:r>
            <a:r>
              <a:rPr lang="en-IN" dirty="0">
                <a:solidFill>
                  <a:schemeClr val="accent6">
                    <a:lumMod val="75000"/>
                  </a:schemeClr>
                </a:solidFill>
                <a:latin typeface="Cambria" panose="02040503050406030204" pitchFamily="18" charset="0"/>
                <a:ea typeface="Cambria" panose="02040503050406030204" pitchFamily="18" charset="0"/>
              </a:rPr>
              <a:t>"&gt;Menu-item 5&lt;/li&gt;</a:t>
            </a:r>
          </a:p>
          <a:p>
            <a:r>
              <a:rPr lang="en-IN" dirty="0">
                <a:solidFill>
                  <a:schemeClr val="accent6">
                    <a:lumMod val="75000"/>
                  </a:schemeClr>
                </a:solidFill>
                <a:latin typeface="Cambria" panose="02040503050406030204" pitchFamily="18" charset="0"/>
                <a:ea typeface="Cambria" panose="02040503050406030204" pitchFamily="18" charset="0"/>
              </a:rPr>
              <a:t>    &lt;/</a:t>
            </a:r>
            <a:r>
              <a:rPr lang="en-IN" dirty="0" err="1">
                <a:solidFill>
                  <a:schemeClr val="accent6">
                    <a:lumMod val="75000"/>
                  </a:schemeClr>
                </a:solidFill>
                <a:latin typeface="Cambria" panose="02040503050406030204" pitchFamily="18" charset="0"/>
                <a:ea typeface="Cambria" panose="02040503050406030204" pitchFamily="18" charset="0"/>
              </a:rPr>
              <a:t>ul</a:t>
            </a:r>
            <a:r>
              <a:rPr lang="en-IN" dirty="0">
                <a:solidFill>
                  <a:schemeClr val="accent6">
                    <a:lumMod val="75000"/>
                  </a:schemeClr>
                </a:solidFill>
                <a:latin typeface="Cambria" panose="02040503050406030204" pitchFamily="18" charset="0"/>
                <a:ea typeface="Cambria" panose="02040503050406030204" pitchFamily="18" charset="0"/>
              </a:rPr>
              <a:t>&gt;</a:t>
            </a:r>
          </a:p>
          <a:p>
            <a:r>
              <a:rPr lang="en-IN" dirty="0">
                <a:solidFill>
                  <a:schemeClr val="accent6">
                    <a:lumMod val="75000"/>
                  </a:schemeClr>
                </a:solidFill>
                <a:latin typeface="Cambria" panose="02040503050406030204" pitchFamily="18" charset="0"/>
                <a:ea typeface="Cambria" panose="02040503050406030204" pitchFamily="18" charset="0"/>
              </a:rPr>
              <a:t>  &lt;/div&gt;</a:t>
            </a:r>
          </a:p>
          <a:p>
            <a:r>
              <a:rPr lang="en-IN" dirty="0">
                <a:solidFill>
                  <a:schemeClr val="accent6">
                    <a:lumMod val="75000"/>
                  </a:schemeClr>
                </a:solidFill>
                <a:latin typeface="Cambria" panose="02040503050406030204" pitchFamily="18" charset="0"/>
                <a:ea typeface="Cambria" panose="02040503050406030204" pitchFamily="18" charset="0"/>
              </a:rPr>
              <a:t>  </a:t>
            </a:r>
          </a:p>
          <a:p>
            <a:r>
              <a:rPr lang="en-IN" dirty="0">
                <a:solidFill>
                  <a:schemeClr val="accent6">
                    <a:lumMod val="75000"/>
                  </a:schemeClr>
                </a:solidFill>
                <a:latin typeface="Cambria" panose="02040503050406030204" pitchFamily="18" charset="0"/>
                <a:ea typeface="Cambria" panose="02040503050406030204" pitchFamily="18" charset="0"/>
              </a:rPr>
              <a:t>  &lt;div id="main"&gt;</a:t>
            </a:r>
          </a:p>
          <a:p>
            <a:r>
              <a:rPr lang="en-IN" dirty="0">
                <a:solidFill>
                  <a:schemeClr val="accent6">
                    <a:lumMod val="75000"/>
                  </a:schemeClr>
                </a:solidFill>
                <a:latin typeface="Cambria" panose="02040503050406030204" pitchFamily="18" charset="0"/>
                <a:ea typeface="Cambria" panose="02040503050406030204" pitchFamily="18" charset="0"/>
              </a:rPr>
              <a:t>    &lt;h1&gt;Resize the browser window to see the effect!&lt;/h1&gt;</a:t>
            </a:r>
          </a:p>
          <a:p>
            <a:r>
              <a:rPr lang="en-IN" dirty="0">
                <a:solidFill>
                  <a:schemeClr val="accent6">
                    <a:lumMod val="75000"/>
                  </a:schemeClr>
                </a:solidFill>
                <a:latin typeface="Cambria" panose="02040503050406030204" pitchFamily="18" charset="0"/>
                <a:ea typeface="Cambria" panose="02040503050406030204" pitchFamily="18" charset="0"/>
              </a:rPr>
              <a:t>    &lt;p&gt;This example shows a menu that will float to the left of the page if the viewport is 480 pixels wide or wider. If the viewport is less than 480 pixels, the menu will be on top of the content.&lt;/p&gt;</a:t>
            </a:r>
          </a:p>
          <a:p>
            <a:r>
              <a:rPr lang="en-IN" dirty="0">
                <a:solidFill>
                  <a:schemeClr val="accent6">
                    <a:lumMod val="75000"/>
                  </a:schemeClr>
                </a:solidFill>
                <a:latin typeface="Cambria" panose="02040503050406030204" pitchFamily="18" charset="0"/>
                <a:ea typeface="Cambria" panose="02040503050406030204" pitchFamily="18" charset="0"/>
              </a:rPr>
              <a:t>  &lt;/div&gt;</a:t>
            </a:r>
          </a:p>
          <a:p>
            <a:r>
              <a:rPr lang="en-IN" dirty="0">
                <a:solidFill>
                  <a:schemeClr val="accent6">
                    <a:lumMod val="75000"/>
                  </a:schemeClr>
                </a:solidFill>
                <a:latin typeface="Cambria" panose="02040503050406030204" pitchFamily="18" charset="0"/>
                <a:ea typeface="Cambria" panose="02040503050406030204" pitchFamily="18" charset="0"/>
              </a:rPr>
              <a:t>&lt;/div&gt;</a:t>
            </a:r>
          </a:p>
          <a:p>
            <a:endParaRPr lang="en-IN" dirty="0">
              <a:solidFill>
                <a:schemeClr val="accent6">
                  <a:lumMod val="75000"/>
                </a:schemeClr>
              </a:solidFill>
              <a:latin typeface="Cambria" panose="02040503050406030204" pitchFamily="18" charset="0"/>
              <a:ea typeface="Cambria" panose="02040503050406030204" pitchFamily="18" charset="0"/>
            </a:endParaRPr>
          </a:p>
          <a:p>
            <a:r>
              <a:rPr lang="en-IN" dirty="0">
                <a:solidFill>
                  <a:schemeClr val="accent6">
                    <a:lumMod val="75000"/>
                  </a:schemeClr>
                </a:solidFill>
                <a:latin typeface="Cambria" panose="02040503050406030204" pitchFamily="18" charset="0"/>
                <a:ea typeface="Cambria" panose="02040503050406030204" pitchFamily="18" charset="0"/>
              </a:rPr>
              <a:t>&lt;/body&gt;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sp>
        <p:nvSpPr>
          <p:cNvPr id="5" name="Rectangle 4"/>
          <p:cNvSpPr/>
          <p:nvPr/>
        </p:nvSpPr>
        <p:spPr>
          <a:xfrm>
            <a:off x="2500814" y="2649594"/>
            <a:ext cx="6096000" cy="2031325"/>
          </a:xfrm>
          <a:prstGeom prst="rect">
            <a:avLst/>
          </a:prstGeom>
        </p:spPr>
        <p:txBody>
          <a:bodyPr>
            <a:spAutoFit/>
          </a:bodyPr>
          <a:lstStyle/>
          <a:p>
            <a:endParaRPr lang="en-IN" dirty="0">
              <a:solidFill>
                <a:schemeClr val="accent6">
                  <a:lumMod val="75000"/>
                </a:schemeClr>
              </a:solidFill>
              <a:latin typeface="Cambria" panose="02040503050406030204" pitchFamily="18" charset="0"/>
              <a:ea typeface="Cambria" panose="02040503050406030204" pitchFamily="18" charset="0"/>
            </a:endParaRPr>
          </a:p>
          <a:p>
            <a:r>
              <a:rPr lang="en-IN" dirty="0">
                <a:solidFill>
                  <a:schemeClr val="accent6">
                    <a:lumMod val="75000"/>
                  </a:schemeClr>
                </a:solidFill>
                <a:latin typeface="Cambria" panose="02040503050406030204" pitchFamily="18" charset="0"/>
                <a:ea typeface="Cambria" panose="02040503050406030204" pitchFamily="18" charset="0"/>
              </a:rPr>
              <a:t>@media screen and (min-width: 480px) {</a:t>
            </a:r>
          </a:p>
          <a:p>
            <a:r>
              <a:rPr lang="en-IN"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leftsidebar</a:t>
            </a:r>
            <a:r>
              <a:rPr lang="en-IN" dirty="0">
                <a:solidFill>
                  <a:schemeClr val="accent6">
                    <a:lumMod val="75000"/>
                  </a:schemeClr>
                </a:solidFill>
                <a:latin typeface="Cambria" panose="02040503050406030204" pitchFamily="18" charset="0"/>
                <a:ea typeface="Cambria" panose="02040503050406030204" pitchFamily="18" charset="0"/>
              </a:rPr>
              <a:t> {width: 200px; float: left;}</a:t>
            </a:r>
          </a:p>
          <a:p>
            <a:r>
              <a:rPr lang="en-IN" dirty="0">
                <a:solidFill>
                  <a:schemeClr val="accent6">
                    <a:lumMod val="75000"/>
                  </a:schemeClr>
                </a:solidFill>
                <a:latin typeface="Cambria" panose="02040503050406030204" pitchFamily="18" charset="0"/>
                <a:ea typeface="Cambria" panose="02040503050406030204" pitchFamily="18" charset="0"/>
              </a:rPr>
              <a:t>  #main {margin-left: 216px;}</a:t>
            </a:r>
          </a:p>
          <a:p>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&lt;/style&gt;</a:t>
            </a:r>
          </a:p>
          <a:p>
            <a:r>
              <a:rPr lang="en-IN" dirty="0">
                <a:solidFill>
                  <a:schemeClr val="accent6">
                    <a:lumMod val="75000"/>
                  </a:schemeClr>
                </a:solidFill>
                <a:latin typeface="Cambria" panose="02040503050406030204" pitchFamily="18" charset="0"/>
                <a:ea typeface="Cambria" panose="02040503050406030204" pitchFamily="18" charset="0"/>
              </a:rPr>
              <a:t>&lt;/head&gt;</a:t>
            </a:r>
          </a:p>
        </p:txBody>
      </p:sp>
    </p:spTree>
    <p:extLst>
      <p:ext uri="{BB962C8B-B14F-4D97-AF65-F5344CB8AC3E}">
        <p14:creationId xmlns:p14="http://schemas.microsoft.com/office/powerpoint/2010/main" val="4132461594"/>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257</a:t>
            </a:fld>
            <a:endParaRPr lang="en-IN"/>
          </a:p>
        </p:txBody>
      </p:sp>
      <p:pic>
        <p:nvPicPr>
          <p:cNvPr id="3" name="Picture 2"/>
          <p:cNvPicPr>
            <a:picLocks noChangeAspect="1"/>
          </p:cNvPicPr>
          <p:nvPr/>
        </p:nvPicPr>
        <p:blipFill>
          <a:blip r:embed="rId2"/>
          <a:stretch>
            <a:fillRect/>
          </a:stretch>
        </p:blipFill>
        <p:spPr>
          <a:xfrm>
            <a:off x="403901" y="276732"/>
            <a:ext cx="9010650" cy="2238375"/>
          </a:xfrm>
          <a:prstGeom prst="rect">
            <a:avLst/>
          </a:prstGeom>
        </p:spPr>
      </p:pic>
      <p:pic>
        <p:nvPicPr>
          <p:cNvPr id="4" name="Picture 3"/>
          <p:cNvPicPr>
            <a:picLocks noChangeAspect="1"/>
          </p:cNvPicPr>
          <p:nvPr/>
        </p:nvPicPr>
        <p:blipFill>
          <a:blip r:embed="rId3"/>
          <a:stretch>
            <a:fillRect/>
          </a:stretch>
        </p:blipFill>
        <p:spPr>
          <a:xfrm>
            <a:off x="929903" y="2714625"/>
            <a:ext cx="4962525" cy="4143375"/>
          </a:xfrm>
          <a:prstGeom prst="rect">
            <a:avLst/>
          </a:prstGeom>
        </p:spPr>
      </p:pic>
    </p:spTree>
    <p:extLst>
      <p:ext uri="{BB962C8B-B14F-4D97-AF65-F5344CB8AC3E}">
        <p14:creationId xmlns:p14="http://schemas.microsoft.com/office/powerpoint/2010/main" val="333951987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CSS User Interface</a:t>
            </a:r>
            <a:br>
              <a:rPr lang="en-IN" dirty="0"/>
            </a:br>
            <a:endParaRPr lang="en-IN" dirty="0"/>
          </a:p>
        </p:txBody>
      </p:sp>
      <p:sp>
        <p:nvSpPr>
          <p:cNvPr id="4" name="Content Placeholder 3"/>
          <p:cNvSpPr>
            <a:spLocks noGrp="1"/>
          </p:cNvSpPr>
          <p:nvPr>
            <p:ph idx="1"/>
          </p:nvPr>
        </p:nvSpPr>
        <p:spPr/>
        <p:txBody>
          <a:bodyPr/>
          <a:lstStyle/>
          <a:p>
            <a:r>
              <a:rPr lang="en-US" dirty="0"/>
              <a:t>CSS user interface properties.</a:t>
            </a:r>
          </a:p>
          <a:p>
            <a:r>
              <a:rPr lang="en-US" dirty="0"/>
              <a:t>    resize</a:t>
            </a:r>
          </a:p>
          <a:p>
            <a:r>
              <a:rPr lang="en-US" dirty="0"/>
              <a:t>    outline-offset</a:t>
            </a:r>
          </a:p>
          <a:p>
            <a:r>
              <a:rPr lang="en-IN" b="1" dirty="0"/>
              <a:t>CSS Resizing</a:t>
            </a:r>
          </a:p>
          <a:p>
            <a:r>
              <a:rPr lang="en-US" dirty="0"/>
              <a:t>The resize property specifies if (and how) an element should be resizable by the user.</a:t>
            </a:r>
          </a:p>
          <a:p>
            <a:endParaRPr lang="en-IN"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258</a:t>
            </a:fld>
            <a:endParaRPr lang="en-IN"/>
          </a:p>
        </p:txBody>
      </p:sp>
      <p:pic>
        <p:nvPicPr>
          <p:cNvPr id="5" name="Picture 4"/>
          <p:cNvPicPr>
            <a:picLocks noChangeAspect="1"/>
          </p:cNvPicPr>
          <p:nvPr/>
        </p:nvPicPr>
        <p:blipFill>
          <a:blip r:embed="rId2"/>
          <a:stretch>
            <a:fillRect/>
          </a:stretch>
        </p:blipFill>
        <p:spPr>
          <a:xfrm>
            <a:off x="3894915" y="3758017"/>
            <a:ext cx="6153150" cy="2124075"/>
          </a:xfrm>
          <a:prstGeom prst="rect">
            <a:avLst/>
          </a:prstGeom>
        </p:spPr>
      </p:pic>
    </p:spTree>
    <p:extLst>
      <p:ext uri="{BB962C8B-B14F-4D97-AF65-F5344CB8AC3E}">
        <p14:creationId xmlns:p14="http://schemas.microsoft.com/office/powerpoint/2010/main" val="1291544547"/>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a:bodyPr>
          <a:lstStyle/>
          <a:p>
            <a:r>
              <a:rPr lang="en-US" dirty="0"/>
              <a:t>The following example lets the user resize only the height of a &lt;div&gt; element.</a:t>
            </a:r>
          </a:p>
          <a:p>
            <a:r>
              <a:rPr lang="en-US" dirty="0">
                <a:solidFill>
                  <a:schemeClr val="accent6">
                    <a:lumMod val="75000"/>
                  </a:schemeClr>
                </a:solidFill>
              </a:rPr>
              <a:t>div {</a:t>
            </a:r>
          </a:p>
          <a:p>
            <a:r>
              <a:rPr lang="en-US" dirty="0">
                <a:solidFill>
                  <a:schemeClr val="accent6">
                    <a:lumMod val="75000"/>
                  </a:schemeClr>
                </a:solidFill>
              </a:rPr>
              <a:t>  resize: vertical;</a:t>
            </a:r>
          </a:p>
          <a:p>
            <a:r>
              <a:rPr lang="en-US" dirty="0">
                <a:solidFill>
                  <a:schemeClr val="accent6">
                    <a:lumMod val="75000"/>
                  </a:schemeClr>
                </a:solidFill>
              </a:rPr>
              <a:t>  overflow: auto;</a:t>
            </a:r>
          </a:p>
          <a:p>
            <a:r>
              <a:rPr lang="en-US" dirty="0">
                <a:solidFill>
                  <a:schemeClr val="accent6">
                    <a:lumMod val="75000"/>
                  </a:schemeClr>
                </a:solidFill>
              </a:rPr>
              <a:t>}</a:t>
            </a:r>
          </a:p>
          <a:p>
            <a:r>
              <a:rPr lang="en-US" dirty="0"/>
              <a:t>The following example lets the user resize both the height and width of a &lt;div&gt; element.</a:t>
            </a:r>
          </a:p>
          <a:p>
            <a:r>
              <a:rPr lang="en-US" dirty="0">
                <a:solidFill>
                  <a:schemeClr val="accent6">
                    <a:lumMod val="75000"/>
                  </a:schemeClr>
                </a:solidFill>
              </a:rPr>
              <a:t>div {</a:t>
            </a:r>
          </a:p>
          <a:p>
            <a:r>
              <a:rPr lang="en-US" dirty="0">
                <a:solidFill>
                  <a:schemeClr val="accent6">
                    <a:lumMod val="75000"/>
                  </a:schemeClr>
                </a:solidFill>
              </a:rPr>
              <a:t>  resize: both;</a:t>
            </a:r>
          </a:p>
          <a:p>
            <a:r>
              <a:rPr lang="en-US" dirty="0">
                <a:solidFill>
                  <a:schemeClr val="accent6">
                    <a:lumMod val="75000"/>
                  </a:schemeClr>
                </a:solidFill>
              </a:rPr>
              <a:t>  overflow: auto;</a:t>
            </a:r>
          </a:p>
          <a:p>
            <a:r>
              <a:rPr lang="en-US" dirty="0">
                <a:solidFill>
                  <a:schemeClr val="accent6">
                    <a:lumMod val="75000"/>
                  </a:schemeClr>
                </a:solidFill>
              </a:rPr>
              <a:t>}</a:t>
            </a:r>
            <a:endParaRPr lang="en-IN"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259</a:t>
            </a:fld>
            <a:endParaRPr lang="en-IN" dirty="0"/>
          </a:p>
        </p:txBody>
      </p:sp>
    </p:spTree>
    <p:extLst>
      <p:ext uri="{BB962C8B-B14F-4D97-AF65-F5344CB8AC3E}">
        <p14:creationId xmlns:p14="http://schemas.microsoft.com/office/powerpoint/2010/main" val="3374540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CSS </a:t>
            </a:r>
            <a:r>
              <a:rPr lang="en-US" sz="2400" b="1" dirty="0"/>
              <a:t>[attribute="value"] </a:t>
            </a:r>
            <a:r>
              <a:rPr lang="en-US" b="1" dirty="0"/>
              <a:t>Selector</a:t>
            </a:r>
            <a:br>
              <a:rPr lang="en-US" b="1" dirty="0"/>
            </a:br>
            <a:endParaRPr lang="en-US" dirty="0"/>
          </a:p>
        </p:txBody>
      </p:sp>
      <p:sp>
        <p:nvSpPr>
          <p:cNvPr id="3" name="Content Placeholder 2"/>
          <p:cNvSpPr>
            <a:spLocks noGrp="1"/>
          </p:cNvSpPr>
          <p:nvPr>
            <p:ph idx="1"/>
          </p:nvPr>
        </p:nvSpPr>
        <p:spPr/>
        <p:txBody>
          <a:bodyPr>
            <a:normAutofit fontScale="55000" lnSpcReduction="20000"/>
          </a:bodyPr>
          <a:lstStyle/>
          <a:p>
            <a:r>
              <a:rPr lang="en-US" sz="3300" dirty="0"/>
              <a:t>The [attribute="value"] selector is used to select elements with a specified attribute and value.</a:t>
            </a:r>
          </a:p>
          <a:p>
            <a:r>
              <a:rPr lang="en-US" sz="3300" dirty="0"/>
              <a:t>The following example selects all &lt;a&gt; elements with a target="_blank" attribute:</a:t>
            </a:r>
            <a:endParaRPr lang="en-US" dirty="0"/>
          </a:p>
          <a:p>
            <a:pPr marL="0" indent="0">
              <a:buNone/>
            </a:pPr>
            <a:r>
              <a:rPr lang="en-US" sz="2600" dirty="0">
                <a:solidFill>
                  <a:schemeClr val="accent6">
                    <a:lumMod val="75000"/>
                  </a:schemeClr>
                </a:solidFill>
              </a:rPr>
              <a:t>&lt;!DOCTYPE html&gt;</a:t>
            </a:r>
          </a:p>
          <a:p>
            <a:pPr marL="0" indent="0">
              <a:buNone/>
            </a:pPr>
            <a:r>
              <a:rPr lang="en-US" sz="2600" dirty="0">
                <a:solidFill>
                  <a:schemeClr val="accent6">
                    <a:lumMod val="75000"/>
                  </a:schemeClr>
                </a:solidFill>
              </a:rPr>
              <a:t>&lt;html&gt;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a[target=“_blank”] {</a:t>
            </a:r>
          </a:p>
          <a:p>
            <a:pPr marL="0" indent="0">
              <a:buNone/>
            </a:pPr>
            <a:r>
              <a:rPr lang="en-US" sz="2600" dirty="0">
                <a:solidFill>
                  <a:schemeClr val="accent6">
                    <a:lumMod val="75000"/>
                  </a:schemeClr>
                </a:solidFill>
              </a:rPr>
              <a:t>       			   background-color: yellow;</a:t>
            </a:r>
          </a:p>
          <a:p>
            <a:pPr marL="0" indent="0">
              <a:buNone/>
            </a:pPr>
            <a:r>
              <a:rPr lang="en-US" sz="2600" dirty="0">
                <a:solidFill>
                  <a:schemeClr val="accent6">
                    <a:lumMod val="75000"/>
                  </a:schemeClr>
                </a:solidFill>
              </a:rPr>
              <a:t>   			    }</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&lt;body&gt;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="https://www.w3schools.com"&gt;w3schools.com&lt;/a&gt;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="http://www.disney.com" target="_blank"&gt;disney.com&lt;/a&gt;</a:t>
            </a:r>
          </a:p>
          <a:p>
            <a:pPr marL="900113" lvl="2" indent="0">
              <a:buNone/>
            </a:pPr>
            <a:r>
              <a:rPr lang="en-US" sz="2700" dirty="0">
                <a:solidFill>
                  <a:schemeClr val="accent6">
                    <a:lumMod val="75000"/>
                  </a:schemeClr>
                </a:solidFill>
              </a:rPr>
              <a:t>      &lt;a </a:t>
            </a:r>
            <a:r>
              <a:rPr lang="en-US" sz="2700" dirty="0" err="1">
                <a:solidFill>
                  <a:schemeClr val="accent6">
                    <a:lumMod val="75000"/>
                  </a:schemeClr>
                </a:solidFill>
              </a:rPr>
              <a:t>href</a:t>
            </a:r>
            <a:r>
              <a:rPr lang="en-US" sz="2700" dirty="0">
                <a:solidFill>
                  <a:schemeClr val="accent6">
                    <a:lumMod val="75000"/>
                  </a:schemeClr>
                </a:solidFill>
              </a:rPr>
              <a:t>="http://www.wikipedia.org" target="_top"&gt;wikipedia.org&lt;/a&gt;</a:t>
            </a:r>
          </a:p>
          <a:p>
            <a:pPr marL="0" indent="0">
              <a:buNone/>
            </a:pPr>
            <a:r>
              <a:rPr lang="en-US" sz="2600" dirty="0">
                <a:solidFill>
                  <a:schemeClr val="accent6">
                    <a:lumMod val="75000"/>
                  </a:schemeClr>
                </a:solidFill>
              </a:rPr>
              <a:t>	&lt;/body&gt;</a:t>
            </a:r>
          </a:p>
          <a:p>
            <a:pPr marL="0" indent="0">
              <a:buNone/>
            </a:pPr>
            <a:r>
              <a:rPr lang="en-US" sz="2600" dirty="0">
                <a:solidFill>
                  <a:schemeClr val="accent6">
                    <a:lumMod val="75000"/>
                  </a:schemeClr>
                </a:solidFill>
              </a:rPr>
              <a:t>&lt;/html&gt;			</a:t>
            </a:r>
            <a:r>
              <a:rPr lang="en-US" sz="2600" b="1" dirty="0">
                <a:solidFill>
                  <a:schemeClr val="tx1"/>
                </a:solidFill>
              </a:rPr>
              <a:t>Output:</a:t>
            </a:r>
            <a:endParaRPr lang="en-US" b="1"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26</a:t>
            </a:fld>
            <a:endParaRPr lang="en-IN" dirty="0"/>
          </a:p>
        </p:txBody>
      </p:sp>
      <p:pic>
        <p:nvPicPr>
          <p:cNvPr id="5" name="Picture 4"/>
          <p:cNvPicPr>
            <a:picLocks noChangeAspect="1"/>
          </p:cNvPicPr>
          <p:nvPr/>
        </p:nvPicPr>
        <p:blipFill>
          <a:blip r:embed="rId2"/>
          <a:stretch>
            <a:fillRect/>
          </a:stretch>
        </p:blipFill>
        <p:spPr>
          <a:xfrm>
            <a:off x="6372141" y="5575300"/>
            <a:ext cx="4371975" cy="781050"/>
          </a:xfrm>
          <a:prstGeom prst="rect">
            <a:avLst/>
          </a:prstGeom>
          <a:ln w="28575">
            <a:solidFill>
              <a:schemeClr val="tx1"/>
            </a:solidFill>
          </a:ln>
        </p:spPr>
      </p:pic>
    </p:spTree>
    <p:extLst>
      <p:ext uri="{BB962C8B-B14F-4D97-AF65-F5344CB8AC3E}">
        <p14:creationId xmlns:p14="http://schemas.microsoft.com/office/powerpoint/2010/main" val="3506669047"/>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260</a:t>
            </a:fld>
            <a:endParaRPr lang="en-IN" dirty="0"/>
          </a:p>
        </p:txBody>
      </p:sp>
      <p:sp>
        <p:nvSpPr>
          <p:cNvPr id="5" name="Rectangle 4"/>
          <p:cNvSpPr/>
          <p:nvPr/>
        </p:nvSpPr>
        <p:spPr>
          <a:xfrm>
            <a:off x="175098" y="-79653"/>
            <a:ext cx="8968902" cy="5909310"/>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 </a:t>
            </a:r>
          </a:p>
          <a:p>
            <a:pPr lvl="3"/>
            <a:r>
              <a:rPr lang="en-IN" dirty="0">
                <a:solidFill>
                  <a:schemeClr val="accent6">
                    <a:lumMod val="75000"/>
                  </a:schemeClr>
                </a:solidFill>
                <a:latin typeface="Cambria" panose="02040503050406030204" pitchFamily="18" charset="0"/>
                <a:ea typeface="Cambria" panose="02040503050406030204" pitchFamily="18" charset="0"/>
              </a:rPr>
              <a:t>div {</a:t>
            </a:r>
          </a:p>
          <a:p>
            <a:pPr lvl="3"/>
            <a:r>
              <a:rPr lang="en-IN" dirty="0">
                <a:solidFill>
                  <a:schemeClr val="accent6">
                    <a:lumMod val="75000"/>
                  </a:schemeClr>
                </a:solidFill>
                <a:latin typeface="Cambria" panose="02040503050406030204" pitchFamily="18" charset="0"/>
                <a:ea typeface="Cambria" panose="02040503050406030204" pitchFamily="18" charset="0"/>
              </a:rPr>
              <a:t>  border: 2px solid;</a:t>
            </a:r>
          </a:p>
          <a:p>
            <a:pPr lvl="3"/>
            <a:r>
              <a:rPr lang="en-IN" dirty="0">
                <a:solidFill>
                  <a:schemeClr val="accent6">
                    <a:lumMod val="75000"/>
                  </a:schemeClr>
                </a:solidFill>
                <a:latin typeface="Cambria" panose="02040503050406030204" pitchFamily="18" charset="0"/>
                <a:ea typeface="Cambria" panose="02040503050406030204" pitchFamily="18" charset="0"/>
              </a:rPr>
              <a:t>  padding: 20px; </a:t>
            </a:r>
          </a:p>
          <a:p>
            <a:pPr lvl="3"/>
            <a:r>
              <a:rPr lang="en-IN" dirty="0">
                <a:solidFill>
                  <a:schemeClr val="accent6">
                    <a:lumMod val="75000"/>
                  </a:schemeClr>
                </a:solidFill>
                <a:latin typeface="Cambria" panose="02040503050406030204" pitchFamily="18" charset="0"/>
                <a:ea typeface="Cambria" panose="02040503050406030204" pitchFamily="18" charset="0"/>
              </a:rPr>
              <a:t>  width: 300px;</a:t>
            </a:r>
          </a:p>
          <a:p>
            <a:pPr lvl="3"/>
            <a:r>
              <a:rPr lang="en-IN" dirty="0">
                <a:solidFill>
                  <a:schemeClr val="accent6">
                    <a:lumMod val="75000"/>
                  </a:schemeClr>
                </a:solidFill>
                <a:latin typeface="Cambria" panose="02040503050406030204" pitchFamily="18" charset="0"/>
                <a:ea typeface="Cambria" panose="02040503050406030204" pitchFamily="18" charset="0"/>
              </a:rPr>
              <a:t>  resize: horizontal;</a:t>
            </a:r>
          </a:p>
          <a:p>
            <a:pPr lvl="3"/>
            <a:r>
              <a:rPr lang="en-IN" dirty="0">
                <a:solidFill>
                  <a:schemeClr val="accent6">
                    <a:lumMod val="75000"/>
                  </a:schemeClr>
                </a:solidFill>
                <a:latin typeface="Cambria" panose="02040503050406030204" pitchFamily="18" charset="0"/>
                <a:ea typeface="Cambria" panose="02040503050406030204" pitchFamily="18" charset="0"/>
              </a:rPr>
              <a:t>  overflow: auto;</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&lt;h1&gt;The resize Property&lt;/h1&gt;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pPr lvl="2"/>
            <a:r>
              <a:rPr lang="en-IN" dirty="0">
                <a:solidFill>
                  <a:schemeClr val="accent6">
                    <a:lumMod val="75000"/>
                  </a:schemeClr>
                </a:solidFill>
                <a:latin typeface="Cambria" panose="02040503050406030204" pitchFamily="18" charset="0"/>
                <a:ea typeface="Cambria" panose="02040503050406030204" pitchFamily="18" charset="0"/>
              </a:rPr>
              <a:t>  &lt;p&gt;Let the user resize only the width of this div element.&lt;/p&gt;</a:t>
            </a:r>
          </a:p>
          <a:p>
            <a:pPr lvl="2"/>
            <a:r>
              <a:rPr lang="en-IN" dirty="0">
                <a:solidFill>
                  <a:schemeClr val="accent6">
                    <a:lumMod val="75000"/>
                  </a:schemeClr>
                </a:solidFill>
                <a:latin typeface="Cambria" panose="02040503050406030204" pitchFamily="18" charset="0"/>
                <a:ea typeface="Cambria" panose="02040503050406030204" pitchFamily="18" charset="0"/>
              </a:rPr>
              <a:t>  &lt;p&gt;To resize: Click and drag the bottom right corner of this div element.&lt;/p&gt;</a:t>
            </a:r>
          </a:p>
          <a:p>
            <a:pPr lvl="2"/>
            <a:r>
              <a:rPr lang="en-IN" dirty="0">
                <a:solidFill>
                  <a:schemeClr val="accent6">
                    <a:lumMod val="75000"/>
                  </a:schemeClr>
                </a:solidFill>
                <a:latin typeface="Cambria" panose="02040503050406030204" pitchFamily="18" charset="0"/>
                <a:ea typeface="Cambria" panose="02040503050406030204" pitchFamily="18" charset="0"/>
              </a:rPr>
              <a:t>&lt;/div&gt;</a:t>
            </a:r>
          </a:p>
          <a:p>
            <a:r>
              <a:rPr lang="en-IN" dirty="0">
                <a:solidFill>
                  <a:schemeClr val="accent6">
                    <a:lumMod val="75000"/>
                  </a:schemeClr>
                </a:solidFill>
                <a:latin typeface="Cambria" panose="02040503050406030204" pitchFamily="18" charset="0"/>
                <a:ea typeface="Cambria" panose="02040503050406030204" pitchFamily="18" charset="0"/>
              </a:rPr>
              <a:t>	&lt;/body&gt;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4943881" y="830701"/>
            <a:ext cx="6000750" cy="2647950"/>
          </a:xfrm>
          <a:prstGeom prst="rect">
            <a:avLst/>
          </a:prstGeom>
          <a:ln w="19050">
            <a:solidFill>
              <a:schemeClr val="tx1"/>
            </a:solidFill>
          </a:ln>
        </p:spPr>
      </p:pic>
    </p:spTree>
    <p:extLst>
      <p:ext uri="{BB962C8B-B14F-4D97-AF65-F5344CB8AC3E}">
        <p14:creationId xmlns:p14="http://schemas.microsoft.com/office/powerpoint/2010/main" val="3905294769"/>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In many browsers, &lt;</a:t>
            </a:r>
            <a:r>
              <a:rPr lang="en-US" dirty="0" err="1"/>
              <a:t>textarea</a:t>
            </a:r>
            <a:r>
              <a:rPr lang="en-US" dirty="0"/>
              <a:t>&gt; is resizable by default. Here, we have used the resize property to disable the </a:t>
            </a:r>
            <a:r>
              <a:rPr lang="en-US" dirty="0" err="1"/>
              <a:t>resizability</a:t>
            </a:r>
            <a:r>
              <a:rPr lang="en-US" dirty="0"/>
              <a:t>.</a:t>
            </a:r>
          </a:p>
          <a:p>
            <a:r>
              <a:rPr lang="en-IN" dirty="0" err="1">
                <a:solidFill>
                  <a:schemeClr val="accent6">
                    <a:lumMod val="75000"/>
                  </a:schemeClr>
                </a:solidFill>
              </a:rPr>
              <a:t>textarea</a:t>
            </a:r>
            <a:r>
              <a:rPr lang="en-IN" dirty="0">
                <a:solidFill>
                  <a:schemeClr val="accent6">
                    <a:lumMod val="75000"/>
                  </a:schemeClr>
                </a:solidFill>
              </a:rPr>
              <a:t> {</a:t>
            </a:r>
          </a:p>
          <a:p>
            <a:r>
              <a:rPr lang="en-IN" dirty="0">
                <a:solidFill>
                  <a:schemeClr val="accent6">
                    <a:lumMod val="75000"/>
                  </a:schemeClr>
                </a:solidFill>
              </a:rPr>
              <a:t>  resize: none;</a:t>
            </a:r>
          </a:p>
          <a:p>
            <a:r>
              <a:rPr lang="en-IN"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261</a:t>
            </a:fld>
            <a:endParaRPr lang="en-IN" dirty="0"/>
          </a:p>
        </p:txBody>
      </p:sp>
    </p:spTree>
    <p:extLst>
      <p:ext uri="{BB962C8B-B14F-4D97-AF65-F5344CB8AC3E}">
        <p14:creationId xmlns:p14="http://schemas.microsoft.com/office/powerpoint/2010/main" val="239658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262</a:t>
            </a:fld>
            <a:endParaRPr lang="en-IN" dirty="0"/>
          </a:p>
        </p:txBody>
      </p:sp>
      <p:sp>
        <p:nvSpPr>
          <p:cNvPr id="5" name="Rectangle 4"/>
          <p:cNvSpPr/>
          <p:nvPr/>
        </p:nvSpPr>
        <p:spPr>
          <a:xfrm>
            <a:off x="317769" y="387274"/>
            <a:ext cx="8968902" cy="4247317"/>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 </a:t>
            </a:r>
          </a:p>
          <a:p>
            <a:pPr lvl="3"/>
            <a:r>
              <a:rPr lang="en-IN" dirty="0" err="1">
                <a:solidFill>
                  <a:schemeClr val="accent6">
                    <a:lumMod val="75000"/>
                  </a:schemeClr>
                </a:solidFill>
                <a:latin typeface="Cambria" panose="02040503050406030204" pitchFamily="18" charset="0"/>
                <a:ea typeface="Cambria" panose="02040503050406030204" pitchFamily="18" charset="0"/>
              </a:rPr>
              <a:t>textarea#test</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resize: none;</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a:solidFill>
                  <a:schemeClr val="accent6">
                    <a:lumMod val="75000"/>
                  </a:schemeClr>
                </a:solidFill>
                <a:latin typeface="Cambria" panose="02040503050406030204" pitchFamily="18" charset="0"/>
                <a:ea typeface="Cambria" panose="02040503050406030204" pitchFamily="18" charset="0"/>
              </a:rPr>
              <a:t>		&lt;/style&gt;</a:t>
            </a:r>
          </a:p>
          <a:p>
            <a:pPr lvl="1"/>
            <a:r>
              <a:rPr lang="en-IN" dirty="0">
                <a:solidFill>
                  <a:schemeClr val="accent6">
                    <a:lumMod val="75000"/>
                  </a:schemeClr>
                </a:solidFill>
                <a:latin typeface="Cambria" panose="02040503050406030204" pitchFamily="18" charset="0"/>
                <a:ea typeface="Cambria" panose="02040503050406030204" pitchFamily="18" charset="0"/>
              </a:rPr>
              <a:t>&lt;/head&gt;</a:t>
            </a:r>
          </a:p>
          <a:p>
            <a:pPr lvl="1"/>
            <a:r>
              <a:rPr lang="en-IN"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 id="test"&gt;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 - Not resizable&lt;/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&gt;</a:t>
            </a:r>
          </a:p>
          <a:p>
            <a:pPr lvl="2"/>
            <a:r>
              <a:rPr lang="en-IN" dirty="0">
                <a:solidFill>
                  <a:schemeClr val="accent6">
                    <a:lumMod val="75000"/>
                  </a:schemeClr>
                </a:solidFill>
                <a:latin typeface="Cambria" panose="02040503050406030204" pitchFamily="18" charset="0"/>
                <a:ea typeface="Cambria" panose="02040503050406030204" pitchFamily="18" charset="0"/>
              </a:rPr>
              <a:t>&lt;</a:t>
            </a:r>
            <a:r>
              <a:rPr lang="en-IN" dirty="0" err="1">
                <a:solidFill>
                  <a:schemeClr val="accent6">
                    <a:lumMod val="75000"/>
                  </a:schemeClr>
                </a:solidFill>
                <a:latin typeface="Cambria" panose="02040503050406030204" pitchFamily="18" charset="0"/>
                <a:ea typeface="Cambria" panose="02040503050406030204" pitchFamily="18" charset="0"/>
              </a:rPr>
              <a:t>br</a:t>
            </a:r>
            <a:r>
              <a:rPr lang="en-IN" dirty="0">
                <a:solidFill>
                  <a:schemeClr val="accent6">
                    <a:lumMod val="75000"/>
                  </a:schemeClr>
                </a:solidFill>
                <a:latin typeface="Cambria" panose="02040503050406030204" pitchFamily="18" charset="0"/>
                <a:ea typeface="Cambria" panose="02040503050406030204" pitchFamily="18" charset="0"/>
              </a:rPr>
              <a:t>&gt;&lt;</a:t>
            </a:r>
            <a:r>
              <a:rPr lang="en-IN" dirty="0" err="1">
                <a:solidFill>
                  <a:schemeClr val="accent6">
                    <a:lumMod val="75000"/>
                  </a:schemeClr>
                </a:solidFill>
                <a:latin typeface="Cambria" panose="02040503050406030204" pitchFamily="18" charset="0"/>
                <a:ea typeface="Cambria" panose="02040503050406030204" pitchFamily="18" charset="0"/>
              </a:rPr>
              <a:t>br</a:t>
            </a:r>
            <a:r>
              <a:rPr lang="en-IN" dirty="0">
                <a:solidFill>
                  <a:schemeClr val="accent6">
                    <a:lumMod val="75000"/>
                  </a:schemeClr>
                </a:solidFill>
                <a:latin typeface="Cambria" panose="02040503050406030204" pitchFamily="18" charset="0"/>
                <a:ea typeface="Cambria" panose="02040503050406030204" pitchFamily="18" charset="0"/>
              </a:rPr>
              <a:t>&gt;</a:t>
            </a:r>
          </a:p>
          <a:p>
            <a:pPr lvl="2"/>
            <a:r>
              <a:rPr lang="en-IN" dirty="0">
                <a:solidFill>
                  <a:schemeClr val="accent6">
                    <a:lumMod val="75000"/>
                  </a:schemeClr>
                </a:solidFill>
                <a:latin typeface="Cambria" panose="02040503050406030204" pitchFamily="18" charset="0"/>
                <a:ea typeface="Cambria" panose="02040503050406030204" pitchFamily="18" charset="0"/>
              </a:rPr>
              <a:t>&lt;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&gt;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 - Resizable (default)&lt;/</a:t>
            </a:r>
            <a:r>
              <a:rPr lang="en-IN" dirty="0" err="1">
                <a:solidFill>
                  <a:schemeClr val="accent6">
                    <a:lumMod val="75000"/>
                  </a:schemeClr>
                </a:solidFill>
                <a:latin typeface="Cambria" panose="02040503050406030204" pitchFamily="18" charset="0"/>
                <a:ea typeface="Cambria" panose="02040503050406030204" pitchFamily="18" charset="0"/>
              </a:rPr>
              <a:t>textarea</a:t>
            </a:r>
            <a:r>
              <a:rPr lang="en-IN" dirty="0">
                <a:solidFill>
                  <a:schemeClr val="accent6">
                    <a:lumMod val="75000"/>
                  </a:schemeClr>
                </a:solidFill>
                <a:latin typeface="Cambria" panose="02040503050406030204" pitchFamily="18" charset="0"/>
                <a:ea typeface="Cambria" panose="02040503050406030204" pitchFamily="18" charset="0"/>
              </a:rPr>
              <a:t>&gt;</a:t>
            </a:r>
          </a:p>
          <a:p>
            <a:pPr lvl="2"/>
            <a:r>
              <a:rPr lang="en-IN" dirty="0">
                <a:solidFill>
                  <a:schemeClr val="accent6">
                    <a:lumMod val="75000"/>
                  </a:schemeClr>
                </a:solidFill>
                <a:latin typeface="Cambria" panose="02040503050406030204" pitchFamily="18" charset="0"/>
                <a:ea typeface="Cambria" panose="02040503050406030204" pitchFamily="18" charset="0"/>
              </a:rPr>
              <a:t>&lt;/body&gt;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8234159" y="904570"/>
            <a:ext cx="2105025" cy="1819275"/>
          </a:xfrm>
          <a:prstGeom prst="rect">
            <a:avLst/>
          </a:prstGeom>
          <a:ln w="12700">
            <a:solidFill>
              <a:schemeClr val="tx1"/>
            </a:solidFill>
          </a:ln>
        </p:spPr>
      </p:pic>
    </p:spTree>
    <p:extLst>
      <p:ext uri="{BB962C8B-B14F-4D97-AF65-F5344CB8AC3E}">
        <p14:creationId xmlns:p14="http://schemas.microsoft.com/office/powerpoint/2010/main" val="2791655066"/>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CSS Outline Offset</a:t>
            </a:r>
            <a:br>
              <a:rPr lang="en-IN" dirty="0"/>
            </a:br>
            <a:endParaRPr lang="en-IN" dirty="0"/>
          </a:p>
        </p:txBody>
      </p:sp>
      <p:sp>
        <p:nvSpPr>
          <p:cNvPr id="3" name="Content Placeholder 2"/>
          <p:cNvSpPr>
            <a:spLocks noGrp="1"/>
          </p:cNvSpPr>
          <p:nvPr>
            <p:ph idx="1"/>
          </p:nvPr>
        </p:nvSpPr>
        <p:spPr/>
        <p:txBody>
          <a:bodyPr/>
          <a:lstStyle/>
          <a:p>
            <a:r>
              <a:rPr lang="en-US" dirty="0"/>
              <a:t>The outline-offset property adds space between an outline and the edge or border of an element.</a:t>
            </a:r>
          </a:p>
          <a:p>
            <a:endParaRPr lang="en-US" dirty="0"/>
          </a:p>
          <a:p>
            <a:endParaRPr lang="en-US" dirty="0"/>
          </a:p>
          <a:p>
            <a:endParaRPr lang="en-US" dirty="0"/>
          </a:p>
          <a:p>
            <a:r>
              <a:rPr lang="en-US" b="1" dirty="0"/>
              <a:t>Note:</a:t>
            </a:r>
            <a:r>
              <a:rPr lang="en-US" dirty="0"/>
              <a:t> Outline differs from borders! Unlike border, the outline is drawn outside the element's border, and may overlap other content. Also, the outline is NOT a part of the element's dimensions; the element's total width and height is not affected by the width of the outline.</a:t>
            </a:r>
          </a:p>
          <a:p>
            <a:endParaRPr lang="en-IN"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263</a:t>
            </a:fld>
            <a:endParaRPr lang="en-IN" dirty="0"/>
          </a:p>
        </p:txBody>
      </p:sp>
      <p:pic>
        <p:nvPicPr>
          <p:cNvPr id="5" name="Picture 4"/>
          <p:cNvPicPr>
            <a:picLocks noChangeAspect="1"/>
          </p:cNvPicPr>
          <p:nvPr/>
        </p:nvPicPr>
        <p:blipFill>
          <a:blip r:embed="rId2"/>
          <a:stretch>
            <a:fillRect/>
          </a:stretch>
        </p:blipFill>
        <p:spPr>
          <a:xfrm>
            <a:off x="3716777" y="1955765"/>
            <a:ext cx="7820227" cy="962025"/>
          </a:xfrm>
          <a:prstGeom prst="rect">
            <a:avLst/>
          </a:prstGeom>
        </p:spPr>
      </p:pic>
    </p:spTree>
    <p:extLst>
      <p:ext uri="{BB962C8B-B14F-4D97-AF65-F5344CB8AC3E}">
        <p14:creationId xmlns:p14="http://schemas.microsoft.com/office/powerpoint/2010/main" val="135889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264</a:t>
            </a:fld>
            <a:endParaRPr lang="en-IN" dirty="0"/>
          </a:p>
        </p:txBody>
      </p:sp>
      <p:sp>
        <p:nvSpPr>
          <p:cNvPr id="5" name="Rectangle 4"/>
          <p:cNvSpPr/>
          <p:nvPr/>
        </p:nvSpPr>
        <p:spPr>
          <a:xfrm>
            <a:off x="155643" y="145041"/>
            <a:ext cx="8910536" cy="5078313"/>
          </a:xfrm>
          <a:prstGeom prst="rect">
            <a:avLst/>
          </a:prstGeom>
        </p:spPr>
        <p:txBody>
          <a:bodyPr wrap="square">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&lt;!DOCTYPE html&gt;</a:t>
            </a:r>
          </a:p>
          <a:p>
            <a:r>
              <a:rPr lang="en-IN" dirty="0">
                <a:solidFill>
                  <a:schemeClr val="accent6">
                    <a:lumMod val="75000"/>
                  </a:schemeClr>
                </a:solidFill>
                <a:latin typeface="Cambria" panose="02040503050406030204" pitchFamily="18" charset="0"/>
                <a:ea typeface="Cambria" panose="02040503050406030204" pitchFamily="18" charset="0"/>
              </a:rPr>
              <a:t>&lt;html&gt;</a:t>
            </a:r>
          </a:p>
          <a:p>
            <a:r>
              <a:rPr lang="en-IN" dirty="0">
                <a:solidFill>
                  <a:schemeClr val="accent6">
                    <a:lumMod val="75000"/>
                  </a:schemeClr>
                </a:solidFill>
                <a:latin typeface="Cambria" panose="02040503050406030204" pitchFamily="18" charset="0"/>
                <a:ea typeface="Cambria" panose="02040503050406030204" pitchFamily="18" charset="0"/>
              </a:rPr>
              <a:t>	&lt;head&gt;</a:t>
            </a:r>
          </a:p>
          <a:p>
            <a:r>
              <a:rPr lang="en-IN" dirty="0">
                <a:solidFill>
                  <a:schemeClr val="accent6">
                    <a:lumMod val="75000"/>
                  </a:schemeClr>
                </a:solidFill>
                <a:latin typeface="Cambria" panose="02040503050406030204" pitchFamily="18" charset="0"/>
                <a:ea typeface="Cambria" panose="02040503050406030204" pitchFamily="18" charset="0"/>
              </a:rPr>
              <a:t>		&lt;style&gt; </a:t>
            </a:r>
          </a:p>
          <a:p>
            <a:pPr lvl="3"/>
            <a:r>
              <a:rPr lang="en-IN" dirty="0">
                <a:solidFill>
                  <a:schemeClr val="accent6">
                    <a:lumMod val="75000"/>
                  </a:schemeClr>
                </a:solidFill>
                <a:latin typeface="Cambria" panose="02040503050406030204" pitchFamily="18" charset="0"/>
                <a:ea typeface="Cambria" panose="02040503050406030204" pitchFamily="18" charset="0"/>
              </a:rPr>
              <a:t>div.ex1 {</a:t>
            </a:r>
          </a:p>
          <a:p>
            <a:pPr lvl="3"/>
            <a:r>
              <a:rPr lang="en-IN" dirty="0">
                <a:solidFill>
                  <a:schemeClr val="accent6">
                    <a:lumMod val="75000"/>
                  </a:schemeClr>
                </a:solidFill>
                <a:latin typeface="Cambria" panose="02040503050406030204" pitchFamily="18" charset="0"/>
                <a:ea typeface="Cambria" panose="02040503050406030204" pitchFamily="18" charset="0"/>
              </a:rPr>
              <a:t>  margin: 20px;</a:t>
            </a:r>
          </a:p>
          <a:p>
            <a:pPr lvl="3"/>
            <a:r>
              <a:rPr lang="en-IN"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IN" dirty="0">
                <a:solidFill>
                  <a:schemeClr val="accent6">
                    <a:lumMod val="75000"/>
                  </a:schemeClr>
                </a:solidFill>
                <a:latin typeface="Cambria" panose="02040503050406030204" pitchFamily="18" charset="0"/>
                <a:ea typeface="Cambria" panose="02040503050406030204" pitchFamily="18" charset="0"/>
              </a:rPr>
              <a:t>  outline: 4px solid red;</a:t>
            </a:r>
          </a:p>
          <a:p>
            <a:pPr lvl="3"/>
            <a:r>
              <a:rPr lang="en-IN" dirty="0">
                <a:solidFill>
                  <a:schemeClr val="accent6">
                    <a:lumMod val="75000"/>
                  </a:schemeClr>
                </a:solidFill>
                <a:latin typeface="Cambria" panose="02040503050406030204" pitchFamily="18" charset="0"/>
                <a:ea typeface="Cambria" panose="02040503050406030204" pitchFamily="18" charset="0"/>
              </a:rPr>
              <a:t>  outline-offset: 15px;</a:t>
            </a:r>
          </a:p>
          <a:p>
            <a:pPr lvl="3"/>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div.ex2 {</a:t>
            </a:r>
          </a:p>
          <a:p>
            <a:pPr lvl="3"/>
            <a:r>
              <a:rPr lang="en-IN" dirty="0">
                <a:solidFill>
                  <a:schemeClr val="accent6">
                    <a:lumMod val="75000"/>
                  </a:schemeClr>
                </a:solidFill>
                <a:latin typeface="Cambria" panose="02040503050406030204" pitchFamily="18" charset="0"/>
                <a:ea typeface="Cambria" panose="02040503050406030204" pitchFamily="18" charset="0"/>
              </a:rPr>
              <a:t>  margin: 10px;</a:t>
            </a:r>
          </a:p>
          <a:p>
            <a:pPr lvl="3"/>
            <a:r>
              <a:rPr lang="en-IN" dirty="0">
                <a:solidFill>
                  <a:schemeClr val="accent6">
                    <a:lumMod val="75000"/>
                  </a:schemeClr>
                </a:solidFill>
                <a:latin typeface="Cambria" panose="02040503050406030204" pitchFamily="18" charset="0"/>
                <a:ea typeface="Cambria" panose="02040503050406030204" pitchFamily="18" charset="0"/>
              </a:rPr>
              <a:t>  border: 1px solid black;</a:t>
            </a:r>
          </a:p>
          <a:p>
            <a:pPr lvl="3"/>
            <a:r>
              <a:rPr lang="en-IN" dirty="0">
                <a:solidFill>
                  <a:schemeClr val="accent6">
                    <a:lumMod val="75000"/>
                  </a:schemeClr>
                </a:solidFill>
                <a:latin typeface="Cambria" panose="02040503050406030204" pitchFamily="18" charset="0"/>
                <a:ea typeface="Cambria" panose="02040503050406030204" pitchFamily="18" charset="0"/>
              </a:rPr>
              <a:t>  outline: 5px dashed blue;</a:t>
            </a:r>
          </a:p>
          <a:p>
            <a:pPr lvl="3"/>
            <a:r>
              <a:rPr lang="en-IN" dirty="0">
                <a:solidFill>
                  <a:schemeClr val="accent6">
                    <a:lumMod val="75000"/>
                  </a:schemeClr>
                </a:solidFill>
                <a:latin typeface="Cambria" panose="02040503050406030204" pitchFamily="18" charset="0"/>
                <a:ea typeface="Cambria" panose="02040503050406030204" pitchFamily="18" charset="0"/>
              </a:rPr>
              <a:t>  outline-offset: 5px;</a:t>
            </a:r>
          </a:p>
          <a:p>
            <a:pPr lvl="3"/>
            <a:r>
              <a:rPr lang="en-IN" dirty="0">
                <a:solidFill>
                  <a:schemeClr val="accent6">
                    <a:lumMod val="75000"/>
                  </a:schemeClr>
                </a:solidFill>
                <a:latin typeface="Cambria" panose="02040503050406030204" pitchFamily="18" charset="0"/>
                <a:ea typeface="Cambria" panose="02040503050406030204" pitchFamily="18" charset="0"/>
              </a:rPr>
              <a:t>} </a:t>
            </a:r>
          </a:p>
          <a:p>
            <a:r>
              <a:rPr lang="en-IN" dirty="0">
                <a:solidFill>
                  <a:schemeClr val="accent6">
                    <a:lumMod val="75000"/>
                  </a:schemeClr>
                </a:solidFill>
                <a:latin typeface="Cambria" panose="02040503050406030204" pitchFamily="18" charset="0"/>
                <a:ea typeface="Cambria" panose="02040503050406030204" pitchFamily="18" charset="0"/>
              </a:rPr>
              <a:t>		&lt;/style&gt;</a:t>
            </a:r>
          </a:p>
          <a:p>
            <a:r>
              <a:rPr lang="en-IN"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6" name="Rectangle 5"/>
          <p:cNvSpPr/>
          <p:nvPr/>
        </p:nvSpPr>
        <p:spPr>
          <a:xfrm>
            <a:off x="4974076" y="735556"/>
            <a:ext cx="6096000" cy="2585323"/>
          </a:xfrm>
          <a:prstGeom prst="rect">
            <a:avLst/>
          </a:prstGeom>
        </p:spPr>
        <p:txBody>
          <a:bodyPr>
            <a:spAutoFit/>
          </a:bodyPr>
          <a:lstStyle/>
          <a:p>
            <a:r>
              <a:rPr lang="en-IN" dirty="0">
                <a:solidFill>
                  <a:schemeClr val="accent6">
                    <a:lumMod val="75000"/>
                  </a:schemeClr>
                </a:solidFill>
                <a:latin typeface="Cambria" panose="02040503050406030204" pitchFamily="18" charset="0"/>
                <a:ea typeface="Cambria" panose="02040503050406030204" pitchFamily="18" charset="0"/>
              </a:rPr>
              <a:t>&lt;body&gt;</a:t>
            </a:r>
          </a:p>
          <a:p>
            <a:r>
              <a:rPr lang="en-IN" dirty="0">
                <a:solidFill>
                  <a:schemeClr val="accent6">
                    <a:lumMod val="75000"/>
                  </a:schemeClr>
                </a:solidFill>
                <a:latin typeface="Cambria" panose="02040503050406030204" pitchFamily="18" charset="0"/>
                <a:ea typeface="Cambria" panose="02040503050406030204" pitchFamily="18" charset="0"/>
              </a:rPr>
              <a:t>	&lt;h1&gt;The outline-offset Property&lt;/h1&gt;</a:t>
            </a:r>
          </a:p>
          <a:p>
            <a:r>
              <a:rPr lang="en-IN" dirty="0">
                <a:solidFill>
                  <a:schemeClr val="accent6">
                    <a:lumMod val="75000"/>
                  </a:schemeClr>
                </a:solidFill>
                <a:latin typeface="Cambria" panose="02040503050406030204" pitchFamily="18" charset="0"/>
                <a:ea typeface="Cambria" panose="02040503050406030204" pitchFamily="18" charset="0"/>
              </a:rPr>
              <a:t>	&lt;div class="ex1"&gt;This div has a 4 pixels solid red 	outline 15 pixels outside the border edge.&lt;/div&gt;</a:t>
            </a:r>
          </a:p>
          <a:p>
            <a:r>
              <a:rPr lang="en-IN" dirty="0">
                <a:solidFill>
                  <a:schemeClr val="accent6">
                    <a:lumMod val="75000"/>
                  </a:schemeClr>
                </a:solidFill>
                <a:latin typeface="Cambria" panose="02040503050406030204" pitchFamily="18" charset="0"/>
                <a:ea typeface="Cambria" panose="02040503050406030204" pitchFamily="18" charset="0"/>
              </a:rPr>
              <a:t>	&lt;</a:t>
            </a:r>
            <a:r>
              <a:rPr lang="en-IN" dirty="0" err="1">
                <a:solidFill>
                  <a:schemeClr val="accent6">
                    <a:lumMod val="75000"/>
                  </a:schemeClr>
                </a:solidFill>
                <a:latin typeface="Cambria" panose="02040503050406030204" pitchFamily="18" charset="0"/>
                <a:ea typeface="Cambria" panose="02040503050406030204" pitchFamily="18" charset="0"/>
              </a:rPr>
              <a:t>br</a:t>
            </a:r>
            <a:r>
              <a:rPr lang="en-IN" dirty="0">
                <a:solidFill>
                  <a:schemeClr val="accent6">
                    <a:lumMod val="75000"/>
                  </a:schemeClr>
                </a:solidFill>
                <a:latin typeface="Cambria" panose="02040503050406030204" pitchFamily="18" charset="0"/>
                <a:ea typeface="Cambria" panose="02040503050406030204" pitchFamily="18" charset="0"/>
              </a:rPr>
              <a:t>&gt;</a:t>
            </a:r>
          </a:p>
          <a:p>
            <a:r>
              <a:rPr lang="en-IN" dirty="0">
                <a:solidFill>
                  <a:schemeClr val="accent6">
                    <a:lumMod val="75000"/>
                  </a:schemeClr>
                </a:solidFill>
                <a:latin typeface="Cambria" panose="02040503050406030204" pitchFamily="18" charset="0"/>
                <a:ea typeface="Cambria" panose="02040503050406030204" pitchFamily="18" charset="0"/>
              </a:rPr>
              <a:t>	&lt;div class="ex2"&gt;This div has a 5 pixels dashed blue 	outline 5 pixels outside the border edge.&lt;/div&gt;</a:t>
            </a:r>
          </a:p>
          <a:p>
            <a:r>
              <a:rPr lang="en-IN" dirty="0">
                <a:solidFill>
                  <a:schemeClr val="accent6">
                    <a:lumMod val="75000"/>
                  </a:schemeClr>
                </a:solidFill>
                <a:latin typeface="Cambria" panose="02040503050406030204" pitchFamily="18" charset="0"/>
                <a:ea typeface="Cambria" panose="02040503050406030204" pitchFamily="18" charset="0"/>
              </a:rPr>
              <a:t>&lt;/body&gt;</a:t>
            </a:r>
          </a:p>
          <a:p>
            <a:r>
              <a:rPr lang="en-IN"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4784893" y="3609889"/>
            <a:ext cx="6143625" cy="2457450"/>
          </a:xfrm>
          <a:prstGeom prst="rect">
            <a:avLst/>
          </a:prstGeom>
          <a:ln w="19050">
            <a:solidFill>
              <a:schemeClr val="tx1"/>
            </a:solidFill>
          </a:ln>
        </p:spPr>
      </p:pic>
    </p:spTree>
    <p:extLst>
      <p:ext uri="{BB962C8B-B14F-4D97-AF65-F5344CB8AC3E}">
        <p14:creationId xmlns:p14="http://schemas.microsoft.com/office/powerpoint/2010/main" val="2622149922"/>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265</a:t>
            </a:fld>
            <a:endParaRPr lang="en-IN"/>
          </a:p>
        </p:txBody>
      </p:sp>
      <p:sp>
        <p:nvSpPr>
          <p:cNvPr id="3" name="Rectangle 2"/>
          <p:cNvSpPr/>
          <p:nvPr/>
        </p:nvSpPr>
        <p:spPr>
          <a:xfrm>
            <a:off x="1815395" y="1644373"/>
            <a:ext cx="8911415" cy="2800767"/>
          </a:xfrm>
          <a:prstGeom prst="rect">
            <a:avLst/>
          </a:prstGeom>
          <a:noFill/>
        </p:spPr>
        <p:txBody>
          <a:bodyPr wrap="none" lIns="91440" tIns="45720" rIns="91440" bIns="45720">
            <a:spAutoFit/>
          </a:bodyPr>
          <a:lstStyle/>
          <a:p>
            <a:pPr algn="ctr"/>
            <a:r>
              <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a:t>
            </a:r>
          </a:p>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Happy Learning…</a:t>
            </a:r>
            <a:endPar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151264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27</a:t>
            </a:fld>
            <a:endParaRPr lang="en-IN" dirty="0"/>
          </a:p>
        </p:txBody>
      </p:sp>
      <p:pic>
        <p:nvPicPr>
          <p:cNvPr id="5" name="Picture 4"/>
          <p:cNvPicPr>
            <a:picLocks noChangeAspect="1"/>
          </p:cNvPicPr>
          <p:nvPr/>
        </p:nvPicPr>
        <p:blipFill>
          <a:blip r:embed="rId2"/>
          <a:stretch>
            <a:fillRect/>
          </a:stretch>
        </p:blipFill>
        <p:spPr>
          <a:xfrm>
            <a:off x="100012" y="733425"/>
            <a:ext cx="11991975" cy="5391150"/>
          </a:xfrm>
          <a:prstGeom prst="rect">
            <a:avLst/>
          </a:prstGeom>
        </p:spPr>
      </p:pic>
      <p:sp>
        <p:nvSpPr>
          <p:cNvPr id="6" name="Rectangle 5"/>
          <p:cNvSpPr/>
          <p:nvPr/>
        </p:nvSpPr>
        <p:spPr>
          <a:xfrm>
            <a:off x="214902" y="6352143"/>
            <a:ext cx="8575746" cy="369332"/>
          </a:xfrm>
          <a:prstGeom prst="rect">
            <a:avLst/>
          </a:prstGeom>
        </p:spPr>
        <p:txBody>
          <a:bodyPr wrap="none">
            <a:spAutoFit/>
          </a:bodyPr>
          <a:lstStyle/>
          <a:p>
            <a:r>
              <a:rPr lang="en-US" b="1" dirty="0">
                <a:solidFill>
                  <a:schemeClr val="accent6">
                    <a:lumMod val="75000"/>
                  </a:schemeClr>
                </a:solidFill>
              </a:rPr>
              <a:t>Click here for more info: https://www.w3schools.com/css/css_attribute_selectors.asp</a:t>
            </a:r>
          </a:p>
        </p:txBody>
      </p:sp>
    </p:spTree>
    <p:extLst>
      <p:ext uri="{BB962C8B-B14F-4D97-AF65-F5344CB8AC3E}">
        <p14:creationId xmlns:p14="http://schemas.microsoft.com/office/powerpoint/2010/main" val="29757802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 of CSS</a:t>
            </a:r>
          </a:p>
        </p:txBody>
      </p:sp>
      <p:sp>
        <p:nvSpPr>
          <p:cNvPr id="3" name="Content Placeholder 2"/>
          <p:cNvSpPr>
            <a:spLocks noGrp="1"/>
          </p:cNvSpPr>
          <p:nvPr>
            <p:ph idx="1"/>
          </p:nvPr>
        </p:nvSpPr>
        <p:spPr/>
        <p:txBody>
          <a:bodyPr>
            <a:normAutofit fontScale="92500" lnSpcReduction="10000"/>
          </a:bodyPr>
          <a:lstStyle/>
          <a:p>
            <a:r>
              <a:rPr lang="en-US" b="1" dirty="0">
                <a:solidFill>
                  <a:schemeClr val="tx1"/>
                </a:solidFill>
              </a:rPr>
              <a:t>CSS saves time</a:t>
            </a:r>
            <a:r>
              <a:rPr lang="en-US" dirty="0">
                <a:solidFill>
                  <a:schemeClr val="tx1"/>
                </a:solidFill>
              </a:rPr>
              <a:t> − You can write CSS once and then reuse same sheet in multiple HTML pages. You can define a style for each HTML element and apply it to as many Web pages as you want.</a:t>
            </a:r>
          </a:p>
          <a:p>
            <a:r>
              <a:rPr lang="en-US" b="1" dirty="0">
                <a:solidFill>
                  <a:schemeClr val="tx1"/>
                </a:solidFill>
              </a:rPr>
              <a:t>Pages load faster</a:t>
            </a:r>
            <a:r>
              <a:rPr lang="en-US" dirty="0">
                <a:solidFill>
                  <a:schemeClr val="tx1"/>
                </a:solidFill>
              </a:rPr>
              <a:t> − If you are using CSS, you do not need to write HTML tag attributes every time. Just write one CSS rule of a tag and apply it to all the occurrences of that tag. So less code means faster download times.</a:t>
            </a:r>
            <a:r>
              <a:rPr lang="en-US" b="1" dirty="0">
                <a:solidFill>
                  <a:schemeClr val="tx1"/>
                </a:solidFill>
              </a:rPr>
              <a:t> </a:t>
            </a:r>
          </a:p>
          <a:p>
            <a:r>
              <a:rPr lang="en-US" b="1" dirty="0">
                <a:solidFill>
                  <a:schemeClr val="tx1"/>
                </a:solidFill>
              </a:rPr>
              <a:t>Easy maintenance</a:t>
            </a:r>
            <a:r>
              <a:rPr lang="en-US" dirty="0">
                <a:solidFill>
                  <a:schemeClr val="tx1"/>
                </a:solidFill>
              </a:rPr>
              <a:t> − To make a global change, simply change the style, and all elements in all the web pages will be updated automatically.</a:t>
            </a:r>
          </a:p>
          <a:p>
            <a:r>
              <a:rPr lang="en-US" b="1" dirty="0">
                <a:solidFill>
                  <a:schemeClr val="tx1"/>
                </a:solidFill>
              </a:rPr>
              <a:t>Superior styles to HTML</a:t>
            </a:r>
            <a:r>
              <a:rPr lang="en-US" dirty="0">
                <a:solidFill>
                  <a:schemeClr val="tx1"/>
                </a:solidFill>
              </a:rPr>
              <a:t> − CSS has a much wider array of attributes than HTML, so you can give a far better look to your HTML page in comparison to HTML attributes.</a:t>
            </a:r>
          </a:p>
          <a:p>
            <a:endParaRPr lang="en-US" dirty="0">
              <a:solidFill>
                <a:schemeClr val="tx1"/>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28</a:t>
            </a:fld>
            <a:endParaRPr lang="en-IN" dirty="0"/>
          </a:p>
        </p:txBody>
      </p:sp>
    </p:spTree>
    <p:extLst>
      <p:ext uri="{BB962C8B-B14F-4D97-AF65-F5344CB8AC3E}">
        <p14:creationId xmlns:p14="http://schemas.microsoft.com/office/powerpoint/2010/main" val="4294369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 of CSS</a:t>
            </a:r>
          </a:p>
        </p:txBody>
      </p:sp>
      <p:sp>
        <p:nvSpPr>
          <p:cNvPr id="3" name="Content Placeholder 2"/>
          <p:cNvSpPr>
            <a:spLocks noGrp="1"/>
          </p:cNvSpPr>
          <p:nvPr>
            <p:ph idx="1"/>
          </p:nvPr>
        </p:nvSpPr>
        <p:spPr/>
        <p:txBody>
          <a:bodyPr>
            <a:normAutofit fontScale="92500"/>
          </a:bodyPr>
          <a:lstStyle/>
          <a:p>
            <a:r>
              <a:rPr lang="en-US" b="1" dirty="0">
                <a:solidFill>
                  <a:schemeClr val="tx1"/>
                </a:solidFill>
              </a:rPr>
              <a:t>Multiple Device Compatibility</a:t>
            </a:r>
            <a:r>
              <a:rPr lang="en-US" dirty="0">
                <a:solidFill>
                  <a:schemeClr val="tx1"/>
                </a:solidFill>
              </a:rPr>
              <a:t> − Style sheets allow content to be optimized for more than one type of device. By using the same HTML document, different versions of a website can be presented for handheld devices such as PDAs and cell phones or for printing.</a:t>
            </a:r>
          </a:p>
          <a:p>
            <a:r>
              <a:rPr lang="en-US" b="1" dirty="0">
                <a:solidFill>
                  <a:schemeClr val="tx1"/>
                </a:solidFill>
              </a:rPr>
              <a:t>Offline Browsing</a:t>
            </a:r>
            <a:r>
              <a:rPr lang="en-US" dirty="0">
                <a:solidFill>
                  <a:schemeClr val="tx1"/>
                </a:solidFill>
              </a:rPr>
              <a:t> − CSS can store web applications locally with the help of an offline cache. Using of this, we can view offline websites. The cache also ensures faster loading and better overall performance of the website.</a:t>
            </a:r>
          </a:p>
          <a:p>
            <a:r>
              <a:rPr lang="en-US" b="1" dirty="0">
                <a:solidFill>
                  <a:schemeClr val="tx1"/>
                </a:solidFill>
              </a:rPr>
              <a:t>Platform Independence</a:t>
            </a:r>
            <a:r>
              <a:rPr lang="en-US" dirty="0">
                <a:solidFill>
                  <a:schemeClr val="tx1"/>
                </a:solidFill>
              </a:rPr>
              <a:t> − The Script offer consistent platform independence and can support latest browsers as well.</a:t>
            </a:r>
          </a:p>
          <a:p>
            <a:endParaRPr lang="en-US" dirty="0">
              <a:solidFill>
                <a:schemeClr val="tx1"/>
              </a:solidFill>
            </a:endParaRPr>
          </a:p>
          <a:p>
            <a:pPr marL="0" indent="0">
              <a:buNone/>
            </a:pPr>
            <a:endParaRPr lang="en-IN"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29</a:t>
            </a:fld>
            <a:endParaRPr lang="en-IN" dirty="0"/>
          </a:p>
        </p:txBody>
      </p:sp>
    </p:spTree>
    <p:extLst>
      <p:ext uri="{BB962C8B-B14F-4D97-AF65-F5344CB8AC3E}">
        <p14:creationId xmlns:p14="http://schemas.microsoft.com/office/powerpoint/2010/main" val="1683535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 Mapping</a:t>
            </a:r>
          </a:p>
        </p:txBody>
      </p:sp>
      <p:sp>
        <p:nvSpPr>
          <p:cNvPr id="3" name="Content Placeholder 2"/>
          <p:cNvSpPr>
            <a:spLocks noGrp="1"/>
          </p:cNvSpPr>
          <p:nvPr>
            <p:ph idx="1"/>
          </p:nvPr>
        </p:nvSpPr>
        <p:spPr/>
        <p:txBody>
          <a:bodyPr/>
          <a:lstStyle/>
          <a:p>
            <a:endParaRPr lang="en-US" b="1" dirty="0"/>
          </a:p>
          <a:p>
            <a:endParaRPr lang="en-US" b="1" dirty="0"/>
          </a:p>
          <a:p>
            <a:endParaRPr lang="en-US" b="1" dirty="0"/>
          </a:p>
          <a:p>
            <a:endParaRPr lang="en-US" b="1" dirty="0"/>
          </a:p>
          <a:p>
            <a:pPr marL="0" indent="0">
              <a:buNone/>
            </a:pPr>
            <a:r>
              <a:rPr lang="en-US" b="1" dirty="0"/>
              <a:t>CO2: Select various HTML 4, HTML 5 and CSS 3 tags to create an interactive pages. (Apply) </a:t>
            </a:r>
            <a:r>
              <a:rPr lang="en-US" dirty="0"/>
              <a:t>	</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3</a:t>
            </a:fld>
            <a:endParaRPr lang="en-IN" dirty="0"/>
          </a:p>
        </p:txBody>
      </p:sp>
    </p:spTree>
    <p:extLst>
      <p:ext uri="{BB962C8B-B14F-4D97-AF65-F5344CB8AC3E}">
        <p14:creationId xmlns:p14="http://schemas.microsoft.com/office/powerpoint/2010/main" val="333241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CSS</a:t>
            </a:r>
          </a:p>
        </p:txBody>
      </p:sp>
      <p:sp>
        <p:nvSpPr>
          <p:cNvPr id="3" name="Content Placeholder 2"/>
          <p:cNvSpPr>
            <a:spLocks noGrp="1"/>
          </p:cNvSpPr>
          <p:nvPr>
            <p:ph idx="1"/>
          </p:nvPr>
        </p:nvSpPr>
        <p:spPr/>
        <p:txBody>
          <a:bodyPr>
            <a:normAutofit fontScale="92500" lnSpcReduction="20000"/>
          </a:bodyPr>
          <a:lstStyle/>
          <a:p>
            <a:r>
              <a:rPr lang="en-US" b="1" dirty="0">
                <a:solidFill>
                  <a:schemeClr val="tx1"/>
                </a:solidFill>
              </a:rPr>
              <a:t>There are three ways of inserting a style sheet:</a:t>
            </a:r>
          </a:p>
          <a:p>
            <a:r>
              <a:rPr lang="en-US" dirty="0">
                <a:solidFill>
                  <a:schemeClr val="tx1"/>
                </a:solidFill>
              </a:rPr>
              <a:t>    External CSS</a:t>
            </a:r>
          </a:p>
          <a:p>
            <a:r>
              <a:rPr lang="en-US" dirty="0">
                <a:solidFill>
                  <a:schemeClr val="tx1"/>
                </a:solidFill>
              </a:rPr>
              <a:t>    Internal CSS</a:t>
            </a:r>
          </a:p>
          <a:p>
            <a:r>
              <a:rPr lang="en-US" dirty="0">
                <a:solidFill>
                  <a:schemeClr val="tx1"/>
                </a:solidFill>
              </a:rPr>
              <a:t>    Inline CSS</a:t>
            </a:r>
          </a:p>
          <a:p>
            <a:r>
              <a:rPr lang="en-IN" b="1" dirty="0">
                <a:solidFill>
                  <a:schemeClr val="tx1"/>
                </a:solidFill>
              </a:rPr>
              <a:t>External CSS:</a:t>
            </a:r>
          </a:p>
          <a:p>
            <a:r>
              <a:rPr lang="en-US" dirty="0">
                <a:solidFill>
                  <a:schemeClr val="tx1"/>
                </a:solidFill>
              </a:rPr>
              <a:t>With an external style sheet, you can change the look of an entire website by changing just one file!</a:t>
            </a:r>
          </a:p>
          <a:p>
            <a:r>
              <a:rPr lang="en-US" dirty="0">
                <a:solidFill>
                  <a:schemeClr val="tx1"/>
                </a:solidFill>
              </a:rPr>
              <a:t>Each HTML page must include a reference to the external style sheet file inside the &lt;link&gt; element, inside the head section.</a:t>
            </a:r>
          </a:p>
          <a:p>
            <a:r>
              <a:rPr lang="en-US" dirty="0">
                <a:solidFill>
                  <a:schemeClr val="tx1"/>
                </a:solidFill>
              </a:rPr>
              <a:t>External styles are defined within the &lt;link&gt; element, inside the &lt;head&gt; section of an HTML page:</a:t>
            </a:r>
          </a:p>
          <a:p>
            <a:r>
              <a:rPr lang="en-US" dirty="0">
                <a:solidFill>
                  <a:schemeClr val="tx1"/>
                </a:solidFill>
              </a:rPr>
              <a:t>An external style sheet can be written in any text editor, and must be saved with a .</a:t>
            </a:r>
            <a:r>
              <a:rPr lang="en-US" dirty="0" err="1">
                <a:solidFill>
                  <a:schemeClr val="tx1"/>
                </a:solidFill>
              </a:rPr>
              <a:t>css</a:t>
            </a:r>
            <a:r>
              <a:rPr lang="en-US" dirty="0">
                <a:solidFill>
                  <a:schemeClr val="tx1"/>
                </a:solidFill>
              </a:rPr>
              <a:t> extension.</a:t>
            </a:r>
          </a:p>
          <a:p>
            <a:r>
              <a:rPr lang="en-US" dirty="0">
                <a:solidFill>
                  <a:schemeClr val="tx1"/>
                </a:solidFill>
              </a:rPr>
              <a:t>The external .</a:t>
            </a:r>
            <a:r>
              <a:rPr lang="en-US" dirty="0" err="1">
                <a:solidFill>
                  <a:schemeClr val="tx1"/>
                </a:solidFill>
              </a:rPr>
              <a:t>css</a:t>
            </a:r>
            <a:r>
              <a:rPr lang="en-US" dirty="0">
                <a:solidFill>
                  <a:schemeClr val="tx1"/>
                </a:solidFill>
              </a:rPr>
              <a:t> file should not contain any HTML tags.</a:t>
            </a:r>
          </a:p>
          <a:p>
            <a:endParaRPr lang="en-US" b="1"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30</a:t>
            </a:fld>
            <a:endParaRPr lang="en-IN" dirty="0"/>
          </a:p>
        </p:txBody>
      </p:sp>
    </p:spTree>
    <p:extLst>
      <p:ext uri="{BB962C8B-B14F-4D97-AF65-F5344CB8AC3E}">
        <p14:creationId xmlns:p14="http://schemas.microsoft.com/office/powerpoint/2010/main" val="1112902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31</a:t>
            </a:fld>
            <a:endParaRPr lang="en-IN"/>
          </a:p>
        </p:txBody>
      </p:sp>
      <p:sp>
        <p:nvSpPr>
          <p:cNvPr id="3" name="Rectangle 2"/>
          <p:cNvSpPr/>
          <p:nvPr/>
        </p:nvSpPr>
        <p:spPr>
          <a:xfrm>
            <a:off x="275617" y="137545"/>
            <a:ext cx="7243864" cy="4893647"/>
          </a:xfrm>
          <a:prstGeom prst="rect">
            <a:avLst/>
          </a:prstGeom>
        </p:spPr>
        <p:txBody>
          <a:bodyPr wrap="square">
            <a:spAutoFit/>
          </a:bodyPr>
          <a:lstStyle/>
          <a:p>
            <a:r>
              <a:rPr lang="en-US" sz="2400" b="1" dirty="0">
                <a:latin typeface="Cambria" panose="02040503050406030204" pitchFamily="18" charset="0"/>
                <a:ea typeface="Cambria" panose="02040503050406030204" pitchFamily="18" charset="0"/>
              </a:rPr>
              <a:t>HTML FILE:</a:t>
            </a:r>
          </a:p>
          <a:p>
            <a:r>
              <a:rPr lang="en-US" sz="2400" dirty="0">
                <a:solidFill>
                  <a:schemeClr val="accent6">
                    <a:lumMod val="75000"/>
                  </a:schemeClr>
                </a:solidFill>
                <a:latin typeface="Cambria" panose="02040503050406030204" pitchFamily="18" charset="0"/>
                <a:ea typeface="Cambria" panose="02040503050406030204" pitchFamily="18" charset="0"/>
              </a:rPr>
              <a:t>&lt;!DOCTYPE html&gt;</a:t>
            </a:r>
          </a:p>
          <a:p>
            <a:r>
              <a:rPr lang="en-US" sz="2400" dirty="0">
                <a:solidFill>
                  <a:schemeClr val="accent6">
                    <a:lumMod val="75000"/>
                  </a:schemeClr>
                </a:solidFill>
                <a:latin typeface="Cambria" panose="02040503050406030204" pitchFamily="18" charset="0"/>
                <a:ea typeface="Cambria" panose="02040503050406030204" pitchFamily="18" charset="0"/>
              </a:rPr>
              <a:t>&lt;html&gt;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&lt;head&gt;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&lt;link </a:t>
            </a:r>
            <a:r>
              <a:rPr lang="en-US" sz="2400" dirty="0" err="1">
                <a:solidFill>
                  <a:schemeClr val="accent6">
                    <a:lumMod val="75000"/>
                  </a:schemeClr>
                </a:solidFill>
                <a:latin typeface="Cambria" panose="02040503050406030204" pitchFamily="18" charset="0"/>
                <a:ea typeface="Cambria" panose="02040503050406030204" pitchFamily="18" charset="0"/>
              </a:rPr>
              <a:t>rel</a:t>
            </a:r>
            <a:r>
              <a:rPr lang="en-US" sz="2400" dirty="0">
                <a:solidFill>
                  <a:schemeClr val="accent6">
                    <a:lumMod val="75000"/>
                  </a:schemeClr>
                </a:solidFill>
                <a:latin typeface="Cambria" panose="02040503050406030204" pitchFamily="18" charset="0"/>
                <a:ea typeface="Cambria" panose="02040503050406030204" pitchFamily="18" charset="0"/>
              </a:rPr>
              <a:t>="stylesheet" type="text/</a:t>
            </a:r>
            <a:r>
              <a:rPr lang="en-US" sz="2400" dirty="0" err="1">
                <a:solidFill>
                  <a:schemeClr val="accent6">
                    <a:lumMod val="75000"/>
                  </a:schemeClr>
                </a:solidFill>
                <a:latin typeface="Cambria" panose="02040503050406030204" pitchFamily="18" charset="0"/>
                <a:ea typeface="Cambria" panose="02040503050406030204" pitchFamily="18" charset="0"/>
              </a:rPr>
              <a:t>css</a:t>
            </a:r>
            <a:r>
              <a:rPr lang="en-US" sz="2400" dirty="0">
                <a:solidFill>
                  <a:schemeClr val="accent6">
                    <a:lumMod val="75000"/>
                  </a:schemeClr>
                </a:solidFill>
                <a:latin typeface="Cambria" panose="02040503050406030204" pitchFamily="18" charset="0"/>
                <a:ea typeface="Cambria" panose="02040503050406030204" pitchFamily="18" charset="0"/>
              </a:rPr>
              <a:t>" </a:t>
            </a:r>
            <a:r>
              <a:rPr lang="en-US" sz="2400" dirty="0" err="1">
                <a:solidFill>
                  <a:schemeClr val="accent6">
                    <a:lumMod val="75000"/>
                  </a:schemeClr>
                </a:solidFill>
                <a:latin typeface="Cambria" panose="02040503050406030204" pitchFamily="18" charset="0"/>
                <a:ea typeface="Cambria" panose="02040503050406030204" pitchFamily="18" charset="0"/>
              </a:rPr>
              <a:t>href</a:t>
            </a:r>
            <a:r>
              <a:rPr lang="en-US" sz="2400" dirty="0">
                <a:solidFill>
                  <a:schemeClr val="accent6">
                    <a:lumMod val="75000"/>
                  </a:schemeClr>
                </a:solidFill>
                <a:latin typeface="Cambria" panose="02040503050406030204" pitchFamily="18" charset="0"/>
                <a:ea typeface="Cambria" panose="02040503050406030204" pitchFamily="18" charset="0"/>
              </a:rPr>
              <a:t>=“Style.css"&gt;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&lt;/head&gt;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&lt;body&gt;</a:t>
            </a:r>
            <a:br>
              <a:rPr lang="en-US" sz="2400" dirty="0">
                <a:solidFill>
                  <a:schemeClr val="accent6">
                    <a:lumMod val="75000"/>
                  </a:schemeClr>
                </a:solidFill>
                <a:latin typeface="Cambria" panose="02040503050406030204" pitchFamily="18" charset="0"/>
                <a:ea typeface="Cambria" panose="02040503050406030204" pitchFamily="18" charset="0"/>
              </a:rPr>
            </a:b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&lt;h1&gt;This is a heading&lt;/h1&gt;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&lt;p&gt;This is a paragraph.&lt;/p&gt;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&lt;/body&gt;							             </a:t>
            </a:r>
            <a:r>
              <a:rPr lang="en-US" sz="2400" b="1" dirty="0">
                <a:latin typeface="Cambria" panose="02040503050406030204" pitchFamily="18" charset="0"/>
                <a:ea typeface="Cambria" panose="02040503050406030204" pitchFamily="18" charset="0"/>
              </a:rPr>
              <a:t>Output: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&lt;/html&gt;</a:t>
            </a:r>
            <a:endParaRPr lang="en-IN" sz="2400" dirty="0">
              <a:solidFill>
                <a:schemeClr val="accent6">
                  <a:lumMod val="75000"/>
                </a:schemeClr>
              </a:solidFill>
              <a:latin typeface="Cambria" panose="02040503050406030204" pitchFamily="18" charset="0"/>
              <a:ea typeface="Cambria" panose="02040503050406030204" pitchFamily="18" charset="0"/>
            </a:endParaRPr>
          </a:p>
        </p:txBody>
      </p:sp>
      <p:sp>
        <p:nvSpPr>
          <p:cNvPr id="4" name="Rectangle 3"/>
          <p:cNvSpPr/>
          <p:nvPr/>
        </p:nvSpPr>
        <p:spPr>
          <a:xfrm>
            <a:off x="7114162" y="276044"/>
            <a:ext cx="6096000" cy="3416320"/>
          </a:xfrm>
          <a:prstGeom prst="rect">
            <a:avLst/>
          </a:prstGeom>
        </p:spPr>
        <p:txBody>
          <a:bodyPr>
            <a:spAutoFit/>
          </a:bodyPr>
          <a:lstStyle/>
          <a:p>
            <a:r>
              <a:rPr lang="en-US" sz="2400" b="1" dirty="0">
                <a:latin typeface="Cambria" panose="02040503050406030204" pitchFamily="18" charset="0"/>
                <a:ea typeface="Cambria" panose="02040503050406030204" pitchFamily="18" charset="0"/>
              </a:rPr>
              <a:t>Style.css:</a:t>
            </a:r>
          </a:p>
          <a:p>
            <a:r>
              <a:rPr lang="en-US" sz="2400" dirty="0">
                <a:solidFill>
                  <a:schemeClr val="accent6">
                    <a:lumMod val="75000"/>
                  </a:schemeClr>
                </a:solidFill>
                <a:latin typeface="Cambria" panose="02040503050406030204" pitchFamily="18" charset="0"/>
                <a:ea typeface="Cambria" panose="02040503050406030204" pitchFamily="18" charset="0"/>
              </a:rPr>
              <a:t>body {</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background-color: </a:t>
            </a:r>
            <a:r>
              <a:rPr lang="en-US" sz="2400" dirty="0" err="1">
                <a:solidFill>
                  <a:schemeClr val="accent6">
                    <a:lumMod val="75000"/>
                  </a:schemeClr>
                </a:solidFill>
                <a:latin typeface="Cambria" panose="02040503050406030204" pitchFamily="18" charset="0"/>
                <a:ea typeface="Cambria" panose="02040503050406030204" pitchFamily="18" charset="0"/>
              </a:rPr>
              <a:t>lightblue</a:t>
            </a:r>
            <a:r>
              <a:rPr lang="en-US" sz="2400" dirty="0">
                <a:solidFill>
                  <a:schemeClr val="accent6">
                    <a:lumMod val="75000"/>
                  </a:schemeClr>
                </a:solidFill>
                <a:latin typeface="Cambria" panose="02040503050406030204" pitchFamily="18" charset="0"/>
                <a:ea typeface="Cambria" panose="02040503050406030204" pitchFamily="18" charset="0"/>
              </a:rPr>
              <a:t>;</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a:t>
            </a:r>
            <a:br>
              <a:rPr lang="en-US" sz="2400" dirty="0">
                <a:solidFill>
                  <a:schemeClr val="accent6">
                    <a:lumMod val="75000"/>
                  </a:schemeClr>
                </a:solidFill>
                <a:latin typeface="Cambria" panose="02040503050406030204" pitchFamily="18" charset="0"/>
                <a:ea typeface="Cambria" panose="02040503050406030204" pitchFamily="18" charset="0"/>
              </a:rPr>
            </a:b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h1 {</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color: navy;</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  margin-left: 20px;</a:t>
            </a:r>
            <a:br>
              <a:rPr lang="en-US" sz="2400" dirty="0">
                <a:solidFill>
                  <a:schemeClr val="accent6">
                    <a:lumMod val="75000"/>
                  </a:schemeClr>
                </a:solidFill>
                <a:latin typeface="Cambria" panose="02040503050406030204" pitchFamily="18" charset="0"/>
                <a:ea typeface="Cambria" panose="02040503050406030204" pitchFamily="18" charset="0"/>
              </a:rPr>
            </a:br>
            <a:r>
              <a:rPr lang="en-US" sz="2400" dirty="0">
                <a:solidFill>
                  <a:schemeClr val="accent6">
                    <a:lumMod val="75000"/>
                  </a:schemeClr>
                </a:solidFill>
                <a:latin typeface="Cambria" panose="02040503050406030204" pitchFamily="18" charset="0"/>
                <a:ea typeface="Cambria" panose="02040503050406030204" pitchFamily="18" charset="0"/>
              </a:rPr>
              <a:t>}</a:t>
            </a:r>
            <a:endParaRPr lang="en-IN" sz="2400" dirty="0">
              <a:solidFill>
                <a:schemeClr val="accent6">
                  <a:lumMod val="75000"/>
                </a:schemeClr>
              </a:solidFill>
              <a:latin typeface="Cambria" panose="02040503050406030204" pitchFamily="18" charset="0"/>
              <a:ea typeface="Cambria" panose="02040503050406030204" pitchFamily="18" charset="0"/>
            </a:endParaRPr>
          </a:p>
        </p:txBody>
      </p:sp>
      <p:pic>
        <p:nvPicPr>
          <p:cNvPr id="5" name="Picture 4"/>
          <p:cNvPicPr>
            <a:picLocks noChangeAspect="1"/>
          </p:cNvPicPr>
          <p:nvPr/>
        </p:nvPicPr>
        <p:blipFill>
          <a:blip r:embed="rId2"/>
          <a:stretch>
            <a:fillRect/>
          </a:stretch>
        </p:blipFill>
        <p:spPr>
          <a:xfrm>
            <a:off x="5774278" y="4616450"/>
            <a:ext cx="4962525" cy="2105025"/>
          </a:xfrm>
          <a:prstGeom prst="rect">
            <a:avLst/>
          </a:prstGeom>
          <a:ln w="19050">
            <a:solidFill>
              <a:schemeClr val="tx1"/>
            </a:solidFill>
          </a:ln>
        </p:spPr>
      </p:pic>
    </p:spTree>
    <p:extLst>
      <p:ext uri="{BB962C8B-B14F-4D97-AF65-F5344CB8AC3E}">
        <p14:creationId xmlns:p14="http://schemas.microsoft.com/office/powerpoint/2010/main" val="395821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IN" dirty="0"/>
            </a:br>
            <a:r>
              <a:rPr lang="en-IN" dirty="0"/>
              <a:t>Internal CSS</a:t>
            </a:r>
            <a:br>
              <a:rPr lang="en-IN" dirty="0"/>
            </a:br>
            <a:endParaRPr lang="en-US" dirty="0"/>
          </a:p>
        </p:txBody>
      </p:sp>
      <p:sp>
        <p:nvSpPr>
          <p:cNvPr id="3" name="Content Placeholder 2"/>
          <p:cNvSpPr>
            <a:spLocks noGrp="1"/>
          </p:cNvSpPr>
          <p:nvPr>
            <p:ph idx="1"/>
          </p:nvPr>
        </p:nvSpPr>
        <p:spPr/>
        <p:txBody>
          <a:bodyPr>
            <a:noAutofit/>
          </a:bodyPr>
          <a:lstStyle/>
          <a:p>
            <a:r>
              <a:rPr lang="en-US" dirty="0">
                <a:solidFill>
                  <a:schemeClr val="tx1"/>
                </a:solidFill>
              </a:rPr>
              <a:t>An internal style sheet may be used if one single HTML page has a unique style.</a:t>
            </a:r>
          </a:p>
          <a:p>
            <a:r>
              <a:rPr lang="en-US" dirty="0">
                <a:solidFill>
                  <a:schemeClr val="tx1"/>
                </a:solidFill>
              </a:rPr>
              <a:t>The internal style is defined inside the &lt;style&gt; element, inside the head section.</a:t>
            </a:r>
          </a:p>
          <a:p>
            <a:r>
              <a:rPr lang="en-US" dirty="0">
                <a:solidFill>
                  <a:schemeClr val="tx1"/>
                </a:solidFill>
              </a:rPr>
              <a:t>Internal styles are defined within the &lt;style&gt; element, inside the &lt;head&gt; section of an HTML page</a:t>
            </a:r>
          </a:p>
          <a:p>
            <a:r>
              <a:rPr lang="en-US" b="1" i="1" dirty="0">
                <a:solidFill>
                  <a:schemeClr val="tx1"/>
                </a:solidFill>
              </a:rPr>
              <a:t>Advantages</a:t>
            </a:r>
          </a:p>
          <a:p>
            <a:pPr lvl="1"/>
            <a:r>
              <a:rPr lang="en-US" sz="2400" dirty="0">
                <a:solidFill>
                  <a:schemeClr val="tx1"/>
                </a:solidFill>
              </a:rPr>
              <a:t>Helps to decide the layout of the web page</a:t>
            </a:r>
          </a:p>
          <a:p>
            <a:pPr lvl="1"/>
            <a:r>
              <a:rPr lang="en-US" sz="2400" dirty="0">
                <a:solidFill>
                  <a:schemeClr val="tx1"/>
                </a:solidFill>
              </a:rPr>
              <a:t>Useful when we want to apply a unique style sheet for the web page</a:t>
            </a:r>
          </a:p>
          <a:p>
            <a:r>
              <a:rPr lang="en-US" b="1" i="1" dirty="0">
                <a:solidFill>
                  <a:schemeClr val="tx1"/>
                </a:solidFill>
              </a:rPr>
              <a:t>Disadvantage</a:t>
            </a:r>
          </a:p>
          <a:p>
            <a:pPr lvl="1"/>
            <a:r>
              <a:rPr lang="en-US" sz="2400" dirty="0">
                <a:solidFill>
                  <a:schemeClr val="tx1"/>
                </a:solidFill>
              </a:rPr>
              <a:t>Applicable to a single page only</a:t>
            </a:r>
            <a:endParaRPr lang="en-IN" sz="2400" dirty="0">
              <a:solidFill>
                <a:schemeClr val="tx1"/>
              </a:solidFill>
            </a:endParaRPr>
          </a:p>
          <a:p>
            <a:endParaRPr lang="en-US" dirty="0">
              <a:solidFill>
                <a:schemeClr val="tx1"/>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32</a:t>
            </a:fld>
            <a:endParaRPr lang="en-IN" dirty="0"/>
          </a:p>
        </p:txBody>
      </p:sp>
    </p:spTree>
    <p:extLst>
      <p:ext uri="{BB962C8B-B14F-4D97-AF65-F5344CB8AC3E}">
        <p14:creationId xmlns:p14="http://schemas.microsoft.com/office/powerpoint/2010/main" val="56293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33</a:t>
            </a:fld>
            <a:endParaRPr lang="en-IN"/>
          </a:p>
        </p:txBody>
      </p:sp>
      <p:sp>
        <p:nvSpPr>
          <p:cNvPr id="3" name="Rectangle 2"/>
          <p:cNvSpPr/>
          <p:nvPr/>
        </p:nvSpPr>
        <p:spPr>
          <a:xfrm>
            <a:off x="168613" y="0"/>
            <a:ext cx="8664102" cy="7171194"/>
          </a:xfrm>
          <a:prstGeom prst="rect">
            <a:avLst/>
          </a:prstGeom>
        </p:spPr>
        <p:txBody>
          <a:bodyPr wrap="square">
            <a:spAutoFit/>
          </a:bodyPr>
          <a:lstStyle/>
          <a:p>
            <a:r>
              <a:rPr lang="en-US" sz="2300" dirty="0">
                <a:solidFill>
                  <a:schemeClr val="accent6">
                    <a:lumMod val="75000"/>
                  </a:schemeClr>
                </a:solidFill>
                <a:latin typeface="Cambria" panose="02040503050406030204" pitchFamily="18" charset="0"/>
                <a:ea typeface="Cambria" panose="02040503050406030204" pitchFamily="18" charset="0"/>
              </a:rPr>
              <a:t>&lt;!DOCTYPE html&gt;</a:t>
            </a:r>
          </a:p>
          <a:p>
            <a:r>
              <a:rPr lang="en-US" sz="2300" dirty="0">
                <a:solidFill>
                  <a:schemeClr val="accent6">
                    <a:lumMod val="75000"/>
                  </a:schemeClr>
                </a:solidFill>
                <a:latin typeface="Cambria" panose="02040503050406030204" pitchFamily="18" charset="0"/>
                <a:ea typeface="Cambria" panose="02040503050406030204" pitchFamily="18" charset="0"/>
              </a:rPr>
              <a:t>&lt;html&gt;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&lt;head&gt;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&lt;style&gt;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body {</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background-color: linen;</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a:t>
            </a:r>
            <a:br>
              <a:rPr lang="en-US" sz="2300" dirty="0">
                <a:solidFill>
                  <a:schemeClr val="accent6">
                    <a:lumMod val="75000"/>
                  </a:schemeClr>
                </a:solidFill>
                <a:latin typeface="Cambria" panose="02040503050406030204" pitchFamily="18" charset="0"/>
                <a:ea typeface="Cambria" panose="02040503050406030204" pitchFamily="18" charset="0"/>
              </a:rPr>
            </a:b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h1 {											</a:t>
            </a:r>
            <a:r>
              <a:rPr lang="en-US" sz="2300" b="1" dirty="0">
                <a:latin typeface="Cambria" panose="02040503050406030204" pitchFamily="18" charset="0"/>
                <a:ea typeface="Cambria" panose="02040503050406030204" pitchFamily="18" charset="0"/>
              </a:rPr>
              <a:t>Output:</a:t>
            </a:r>
            <a:br>
              <a:rPr lang="en-US" sz="2300" b="1" dirty="0">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color: maroon;</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margin-left: 40px;</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 </a:t>
            </a:r>
          </a:p>
          <a:p>
            <a:r>
              <a:rPr lang="en-US" sz="2300" dirty="0">
                <a:solidFill>
                  <a:schemeClr val="accent6">
                    <a:lumMod val="75000"/>
                  </a:schemeClr>
                </a:solidFill>
                <a:latin typeface="Cambria" panose="02040503050406030204" pitchFamily="18" charset="0"/>
                <a:ea typeface="Cambria" panose="02040503050406030204" pitchFamily="18" charset="0"/>
              </a:rPr>
              <a:t>	&lt;/style&gt;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&lt;/head&gt;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&lt;body&gt;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&lt;h1&gt;This is a heading&lt;/h1&gt;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&lt;p&gt;This is a paragraph.&lt;/p&gt;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	&lt;/body&gt;</a:t>
            </a:r>
            <a:br>
              <a:rPr lang="en-US" sz="2300" dirty="0">
                <a:solidFill>
                  <a:schemeClr val="accent6">
                    <a:lumMod val="75000"/>
                  </a:schemeClr>
                </a:solidFill>
                <a:latin typeface="Cambria" panose="02040503050406030204" pitchFamily="18" charset="0"/>
                <a:ea typeface="Cambria" panose="02040503050406030204" pitchFamily="18" charset="0"/>
              </a:rPr>
            </a:br>
            <a:r>
              <a:rPr lang="en-US" sz="2300" dirty="0">
                <a:solidFill>
                  <a:schemeClr val="accent6">
                    <a:lumMod val="75000"/>
                  </a:schemeClr>
                </a:solidFill>
                <a:latin typeface="Cambria" panose="02040503050406030204" pitchFamily="18" charset="0"/>
                <a:ea typeface="Cambria" panose="02040503050406030204" pitchFamily="18" charset="0"/>
              </a:rPr>
              <a:t>&lt;/html&gt;</a:t>
            </a:r>
            <a:endParaRPr lang="en-IN" sz="2300" dirty="0">
              <a:solidFill>
                <a:schemeClr val="accent6">
                  <a:lumMod val="75000"/>
                </a:schemeClr>
              </a:solidFill>
              <a:latin typeface="Cambria" panose="02040503050406030204" pitchFamily="18" charset="0"/>
              <a:ea typeface="Cambria" panose="02040503050406030204" pitchFamily="18" charset="0"/>
            </a:endParaRPr>
          </a:p>
          <a:p>
            <a:endParaRPr lang="en-IN" sz="2300" dirty="0">
              <a:solidFill>
                <a:schemeClr val="accent6">
                  <a:lumMod val="75000"/>
                </a:schemeClr>
              </a:solidFill>
              <a:latin typeface="Cambria" panose="02040503050406030204" pitchFamily="18" charset="0"/>
              <a:ea typeface="Cambria" panose="02040503050406030204" pitchFamily="18" charset="0"/>
            </a:endParaRPr>
          </a:p>
        </p:txBody>
      </p:sp>
      <p:pic>
        <p:nvPicPr>
          <p:cNvPr id="4" name="Picture 3"/>
          <p:cNvPicPr>
            <a:picLocks noChangeAspect="1"/>
          </p:cNvPicPr>
          <p:nvPr/>
        </p:nvPicPr>
        <p:blipFill>
          <a:blip r:embed="rId2"/>
          <a:stretch>
            <a:fillRect/>
          </a:stretch>
        </p:blipFill>
        <p:spPr>
          <a:xfrm>
            <a:off x="6837123" y="3484427"/>
            <a:ext cx="4562475" cy="2009775"/>
          </a:xfrm>
          <a:prstGeom prst="rect">
            <a:avLst/>
          </a:prstGeom>
          <a:ln w="19050">
            <a:solidFill>
              <a:schemeClr val="tx1"/>
            </a:solidFill>
          </a:ln>
        </p:spPr>
      </p:pic>
    </p:spTree>
    <p:extLst>
      <p:ext uri="{BB962C8B-B14F-4D97-AF65-F5344CB8AC3E}">
        <p14:creationId xmlns:p14="http://schemas.microsoft.com/office/powerpoint/2010/main" val="17091713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Inline CSS</a:t>
            </a:r>
            <a:endParaRPr lang="en-US" dirty="0"/>
          </a:p>
        </p:txBody>
      </p:sp>
      <p:sp>
        <p:nvSpPr>
          <p:cNvPr id="3" name="Content Placeholder 2"/>
          <p:cNvSpPr>
            <a:spLocks noGrp="1"/>
          </p:cNvSpPr>
          <p:nvPr>
            <p:ph idx="1"/>
          </p:nvPr>
        </p:nvSpPr>
        <p:spPr/>
        <p:txBody>
          <a:bodyPr>
            <a:noAutofit/>
          </a:bodyPr>
          <a:lstStyle/>
          <a:p>
            <a:r>
              <a:rPr lang="en-US" sz="1900" dirty="0">
                <a:solidFill>
                  <a:schemeClr val="tx1"/>
                </a:solidFill>
              </a:rPr>
              <a:t>An inline style may be used to apply a unique style for a single element.</a:t>
            </a:r>
          </a:p>
          <a:p>
            <a:r>
              <a:rPr lang="en-US" sz="1900" dirty="0">
                <a:solidFill>
                  <a:schemeClr val="tx1"/>
                </a:solidFill>
              </a:rPr>
              <a:t>To use inline styles, add the style attribute to the relevant element. The style attribute can contain any CSS property</a:t>
            </a:r>
          </a:p>
          <a:p>
            <a:r>
              <a:rPr lang="en-US" sz="1900" dirty="0">
                <a:solidFill>
                  <a:schemeClr val="tx1"/>
                </a:solidFill>
              </a:rPr>
              <a:t>Inline styles are defined within the "style" attribute of the relevant element.</a:t>
            </a:r>
          </a:p>
          <a:p>
            <a:r>
              <a:rPr lang="en-US" sz="1900" b="1" i="1" dirty="0">
                <a:solidFill>
                  <a:schemeClr val="tx1"/>
                </a:solidFill>
              </a:rPr>
              <a:t>Advantages</a:t>
            </a:r>
          </a:p>
          <a:p>
            <a:pPr lvl="1"/>
            <a:r>
              <a:rPr lang="en-US" sz="1900" dirty="0">
                <a:solidFill>
                  <a:schemeClr val="tx1"/>
                </a:solidFill>
              </a:rPr>
              <a:t>We can apply a uniform style on tags for the whole document</a:t>
            </a:r>
          </a:p>
          <a:p>
            <a:r>
              <a:rPr lang="en-US" sz="1900" b="1" i="1" dirty="0">
                <a:solidFill>
                  <a:schemeClr val="tx1"/>
                </a:solidFill>
              </a:rPr>
              <a:t>Disadvantages</a:t>
            </a:r>
          </a:p>
          <a:p>
            <a:pPr lvl="1"/>
            <a:r>
              <a:rPr lang="en-US" sz="1900" dirty="0">
                <a:solidFill>
                  <a:schemeClr val="tx1"/>
                </a:solidFill>
              </a:rPr>
              <a:t>The actual content is mixed with the presentation.</a:t>
            </a:r>
          </a:p>
          <a:p>
            <a:r>
              <a:rPr lang="en-US" sz="1900" b="1" dirty="0">
                <a:solidFill>
                  <a:schemeClr val="tx1"/>
                </a:solidFill>
              </a:rPr>
              <a:t>Cascading order:</a:t>
            </a:r>
          </a:p>
          <a:p>
            <a:r>
              <a:rPr lang="en-US" sz="1900" dirty="0">
                <a:solidFill>
                  <a:schemeClr val="tx1"/>
                </a:solidFill>
              </a:rPr>
              <a:t>All the styles in a page will "cascade" into a new "virtual" style sheet by the following rules, where number one has the highest priority:</a:t>
            </a:r>
          </a:p>
          <a:p>
            <a:pPr lvl="1"/>
            <a:r>
              <a:rPr lang="en-US" sz="1900" dirty="0">
                <a:solidFill>
                  <a:schemeClr val="tx1"/>
                </a:solidFill>
              </a:rPr>
              <a:t>Inline style (inside an HTML element)</a:t>
            </a:r>
          </a:p>
          <a:p>
            <a:pPr lvl="1"/>
            <a:r>
              <a:rPr lang="en-US" sz="1900" dirty="0">
                <a:solidFill>
                  <a:schemeClr val="tx1"/>
                </a:solidFill>
              </a:rPr>
              <a:t>External and internal style sheets (in the head section)</a:t>
            </a:r>
          </a:p>
          <a:p>
            <a:pPr lvl="1"/>
            <a:r>
              <a:rPr lang="en-US" sz="1900" dirty="0">
                <a:solidFill>
                  <a:schemeClr val="tx1"/>
                </a:solidFill>
              </a:rPr>
              <a:t>Browser default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34</a:t>
            </a:fld>
            <a:endParaRPr lang="en-IN" dirty="0"/>
          </a:p>
        </p:txBody>
      </p:sp>
    </p:spTree>
    <p:extLst>
      <p:ext uri="{BB962C8B-B14F-4D97-AF65-F5344CB8AC3E}">
        <p14:creationId xmlns:p14="http://schemas.microsoft.com/office/powerpoint/2010/main" val="334628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35</a:t>
            </a:fld>
            <a:endParaRPr lang="en-IN" dirty="0"/>
          </a:p>
        </p:txBody>
      </p:sp>
      <p:sp>
        <p:nvSpPr>
          <p:cNvPr id="3" name="Content Placeholder 2"/>
          <p:cNvSpPr>
            <a:spLocks noGrp="1"/>
          </p:cNvSpPr>
          <p:nvPr>
            <p:ph idx="4294967295"/>
          </p:nvPr>
        </p:nvSpPr>
        <p:spPr>
          <a:xfrm>
            <a:off x="212589" y="85387"/>
            <a:ext cx="10974219" cy="5121275"/>
          </a:xfrm>
        </p:spPr>
        <p:txBody>
          <a:bodyPr/>
          <a:lstStyle/>
          <a:p>
            <a:pPr marL="0" indent="0">
              <a:buNone/>
            </a:pPr>
            <a:r>
              <a:rPr lang="en-US" sz="2400" dirty="0">
                <a:solidFill>
                  <a:schemeClr val="accent6">
                    <a:lumMod val="75000"/>
                  </a:schemeClr>
                </a:solidFill>
              </a:rPr>
              <a:t>&lt;!DOCTYPE html&gt;</a:t>
            </a:r>
          </a:p>
          <a:p>
            <a:pPr marL="0" indent="0">
              <a:buNone/>
            </a:pPr>
            <a:r>
              <a:rPr lang="en-US" sz="2400" dirty="0">
                <a:solidFill>
                  <a:schemeClr val="accent6">
                    <a:lumMod val="75000"/>
                  </a:schemeClr>
                </a:solidFill>
              </a:rPr>
              <a:t>&lt;html&gt;</a:t>
            </a:r>
          </a:p>
          <a:p>
            <a:pPr marL="0" indent="0">
              <a:buNone/>
            </a:pPr>
            <a:r>
              <a:rPr lang="en-US" sz="2400" dirty="0">
                <a:solidFill>
                  <a:schemeClr val="accent6">
                    <a:lumMod val="75000"/>
                  </a:schemeClr>
                </a:solidFill>
              </a:rPr>
              <a:t>	&lt;body&gt;</a:t>
            </a:r>
          </a:p>
          <a:p>
            <a:pPr marL="0" indent="0">
              <a:buNone/>
            </a:pPr>
            <a:r>
              <a:rPr lang="en-US" sz="2400" dirty="0">
                <a:solidFill>
                  <a:schemeClr val="accent6">
                    <a:lumMod val="75000"/>
                  </a:schemeClr>
                </a:solidFill>
              </a:rPr>
              <a:t>		&lt;h1 style="</a:t>
            </a:r>
            <a:r>
              <a:rPr lang="en-US" sz="2400" dirty="0" err="1">
                <a:solidFill>
                  <a:schemeClr val="accent6">
                    <a:lumMod val="75000"/>
                  </a:schemeClr>
                </a:solidFill>
              </a:rPr>
              <a:t>color:blue;text-align:center</a:t>
            </a:r>
            <a:r>
              <a:rPr lang="en-US" sz="2400" dirty="0">
                <a:solidFill>
                  <a:schemeClr val="accent6">
                    <a:lumMod val="75000"/>
                  </a:schemeClr>
                </a:solidFill>
              </a:rPr>
              <a:t>;"&gt;This is a heading&lt;/h1&gt;</a:t>
            </a:r>
          </a:p>
          <a:p>
            <a:pPr marL="0" indent="0">
              <a:buNone/>
            </a:pPr>
            <a:r>
              <a:rPr lang="en-US" sz="2400" dirty="0">
                <a:solidFill>
                  <a:schemeClr val="accent6">
                    <a:lumMod val="75000"/>
                  </a:schemeClr>
                </a:solidFill>
              </a:rPr>
              <a:t>		&lt;p style="</a:t>
            </a:r>
            <a:r>
              <a:rPr lang="en-US" sz="2400" dirty="0" err="1">
                <a:solidFill>
                  <a:schemeClr val="accent6">
                    <a:lumMod val="75000"/>
                  </a:schemeClr>
                </a:solidFill>
              </a:rPr>
              <a:t>color:red</a:t>
            </a:r>
            <a:r>
              <a:rPr lang="en-US" sz="2400" dirty="0">
                <a:solidFill>
                  <a:schemeClr val="accent6">
                    <a:lumMod val="75000"/>
                  </a:schemeClr>
                </a:solidFill>
              </a:rPr>
              <a:t>;"&gt;This is a paragraph.&lt;/p&gt;</a:t>
            </a:r>
          </a:p>
          <a:p>
            <a:pPr marL="0" indent="0">
              <a:buNone/>
            </a:pPr>
            <a:r>
              <a:rPr lang="en-US" sz="2400" dirty="0">
                <a:solidFill>
                  <a:schemeClr val="accent6">
                    <a:lumMod val="75000"/>
                  </a:schemeClr>
                </a:solidFill>
              </a:rPr>
              <a:t>	&lt;/body&gt;</a:t>
            </a:r>
          </a:p>
          <a:p>
            <a:pPr marL="0" indent="0">
              <a:buNone/>
            </a:pPr>
            <a:r>
              <a:rPr lang="en-US" sz="2400" dirty="0">
                <a:solidFill>
                  <a:schemeClr val="accent6">
                    <a:lumMod val="75000"/>
                  </a:schemeClr>
                </a:solidFill>
              </a:rPr>
              <a:t>&lt;/html&gt;</a:t>
            </a:r>
          </a:p>
          <a:p>
            <a:pPr marL="3200400" lvl="7" indent="0">
              <a:buNone/>
            </a:pPr>
            <a:r>
              <a:rPr lang="en-US" sz="2000" b="1" dirty="0">
                <a:solidFill>
                  <a:schemeClr val="tx1"/>
                </a:solidFill>
                <a:latin typeface="Cambria" panose="02040503050406030204" pitchFamily="18" charset="0"/>
                <a:ea typeface="Cambria" panose="02040503050406030204" pitchFamily="18" charset="0"/>
              </a:rPr>
              <a:t>OUTPUT:</a:t>
            </a:r>
          </a:p>
          <a:p>
            <a:endParaRPr lang="en-US" dirty="0"/>
          </a:p>
        </p:txBody>
      </p:sp>
      <p:pic>
        <p:nvPicPr>
          <p:cNvPr id="5" name="Picture 4"/>
          <p:cNvPicPr>
            <a:picLocks noChangeAspect="1"/>
          </p:cNvPicPr>
          <p:nvPr/>
        </p:nvPicPr>
        <p:blipFill>
          <a:blip r:embed="rId2"/>
          <a:stretch>
            <a:fillRect/>
          </a:stretch>
        </p:blipFill>
        <p:spPr>
          <a:xfrm>
            <a:off x="2746138" y="4749800"/>
            <a:ext cx="7439025" cy="1971675"/>
          </a:xfrm>
          <a:prstGeom prst="rect">
            <a:avLst/>
          </a:prstGeom>
          <a:ln w="19050">
            <a:solidFill>
              <a:schemeClr val="tx1"/>
            </a:solidFill>
          </a:ln>
        </p:spPr>
      </p:pic>
    </p:spTree>
    <p:extLst>
      <p:ext uri="{BB962C8B-B14F-4D97-AF65-F5344CB8AC3E}">
        <p14:creationId xmlns:p14="http://schemas.microsoft.com/office/powerpoint/2010/main" val="11370427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BACKGROUND</a:t>
            </a:r>
          </a:p>
        </p:txBody>
      </p:sp>
      <p:sp>
        <p:nvSpPr>
          <p:cNvPr id="3" name="Content Placeholder 2"/>
          <p:cNvSpPr>
            <a:spLocks noGrp="1"/>
          </p:cNvSpPr>
          <p:nvPr>
            <p:ph idx="1"/>
          </p:nvPr>
        </p:nvSpPr>
        <p:spPr/>
        <p:txBody>
          <a:bodyPr/>
          <a:lstStyle/>
          <a:p>
            <a:r>
              <a:rPr lang="en-US" dirty="0">
                <a:solidFill>
                  <a:schemeClr val="tx1"/>
                </a:solidFill>
              </a:rPr>
              <a:t>The CSS background properties are used to define the background effects for elements.</a:t>
            </a:r>
          </a:p>
          <a:p>
            <a:r>
              <a:rPr lang="en-US" dirty="0">
                <a:solidFill>
                  <a:schemeClr val="tx1"/>
                </a:solidFill>
              </a:rPr>
              <a:t>you will learn about the following CSS background properties:</a:t>
            </a:r>
          </a:p>
          <a:p>
            <a:endParaRPr lang="en-US" dirty="0">
              <a:solidFill>
                <a:schemeClr val="tx1"/>
              </a:solidFill>
            </a:endParaRPr>
          </a:p>
          <a:p>
            <a:r>
              <a:rPr lang="en-US" dirty="0">
                <a:solidFill>
                  <a:schemeClr val="tx1"/>
                </a:solidFill>
              </a:rPr>
              <a:t>    background-color</a:t>
            </a:r>
          </a:p>
          <a:p>
            <a:r>
              <a:rPr lang="en-US" dirty="0">
                <a:solidFill>
                  <a:schemeClr val="tx1"/>
                </a:solidFill>
              </a:rPr>
              <a:t>    background-image</a:t>
            </a:r>
          </a:p>
          <a:p>
            <a:r>
              <a:rPr lang="en-US" dirty="0">
                <a:solidFill>
                  <a:schemeClr val="tx1"/>
                </a:solidFill>
              </a:rPr>
              <a:t>    background-repeat</a:t>
            </a:r>
          </a:p>
          <a:p>
            <a:r>
              <a:rPr lang="en-US" dirty="0">
                <a:solidFill>
                  <a:schemeClr val="tx1"/>
                </a:solidFill>
              </a:rPr>
              <a:t>    background-attachment</a:t>
            </a:r>
          </a:p>
          <a:p>
            <a:r>
              <a:rPr lang="en-US" dirty="0">
                <a:solidFill>
                  <a:schemeClr val="tx1"/>
                </a:solidFill>
              </a:rPr>
              <a:t>    background-position</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36</a:t>
            </a:fld>
            <a:endParaRPr lang="en-IN" dirty="0"/>
          </a:p>
        </p:txBody>
      </p:sp>
    </p:spTree>
    <p:extLst>
      <p:ext uri="{BB962C8B-B14F-4D97-AF65-F5344CB8AC3E}">
        <p14:creationId xmlns:p14="http://schemas.microsoft.com/office/powerpoint/2010/main" val="816096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Background property	</a:t>
            </a:r>
            <a:endParaRPr lang="en-US" dirty="0"/>
          </a:p>
        </p:txBody>
      </p:sp>
      <p:pic>
        <p:nvPicPr>
          <p:cNvPr id="5" name="Content Placeholder 4"/>
          <p:cNvPicPr>
            <a:picLocks noGrp="1" noChangeAspect="1"/>
          </p:cNvPicPr>
          <p:nvPr>
            <p:ph idx="1"/>
          </p:nvPr>
        </p:nvPicPr>
        <p:blipFill>
          <a:blip r:embed="rId2"/>
          <a:stretch>
            <a:fillRect/>
          </a:stretch>
        </p:blipFill>
        <p:spPr>
          <a:xfrm>
            <a:off x="4027250" y="707958"/>
            <a:ext cx="7344383" cy="5576110"/>
          </a:xfrm>
          <a:prstGeom prst="rect">
            <a:avLst/>
          </a:prstGeom>
        </p:spPr>
      </p:pic>
      <p:sp>
        <p:nvSpPr>
          <p:cNvPr id="4" name="Slide Number Placeholder 3"/>
          <p:cNvSpPr>
            <a:spLocks noGrp="1"/>
          </p:cNvSpPr>
          <p:nvPr>
            <p:ph type="sldNum" sz="quarter" idx="12"/>
          </p:nvPr>
        </p:nvSpPr>
        <p:spPr/>
        <p:txBody>
          <a:bodyPr/>
          <a:lstStyle/>
          <a:p>
            <a:fld id="{9C11CE39-2868-44A2-A0C6-827D458F7A8B}" type="slidenum">
              <a:rPr lang="en-IN" smtClean="0"/>
              <a:pPr/>
              <a:t>37</a:t>
            </a:fld>
            <a:endParaRPr lang="en-IN" dirty="0"/>
          </a:p>
        </p:txBody>
      </p:sp>
    </p:spTree>
    <p:extLst>
      <p:ext uri="{BB962C8B-B14F-4D97-AF65-F5344CB8AC3E}">
        <p14:creationId xmlns:p14="http://schemas.microsoft.com/office/powerpoint/2010/main" val="11102626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Background Image </a:t>
            </a:r>
            <a:endParaRPr lang="en-US" dirty="0"/>
          </a:p>
        </p:txBody>
      </p:sp>
      <p:sp>
        <p:nvSpPr>
          <p:cNvPr id="3" name="Content Placeholder 2"/>
          <p:cNvSpPr>
            <a:spLocks noGrp="1"/>
          </p:cNvSpPr>
          <p:nvPr>
            <p:ph idx="1"/>
          </p:nvPr>
        </p:nvSpPr>
        <p:spPr/>
        <p:txBody>
          <a:bodyPr>
            <a:normAutofit fontScale="92500" lnSpcReduction="10000"/>
          </a:bodyPr>
          <a:lstStyle/>
          <a:p>
            <a:pPr lvl="0" eaLnBrk="0" fontAlgn="base" hangingPunct="0">
              <a:spcBef>
                <a:spcPct val="0"/>
              </a:spcBef>
              <a:spcAft>
                <a:spcPct val="0"/>
              </a:spcAft>
            </a:pPr>
            <a:r>
              <a:rPr lang="en-US" dirty="0">
                <a:solidFill>
                  <a:schemeClr val="tx1"/>
                </a:solidFill>
              </a:rPr>
              <a:t>The background-image property sets one or more background images for an element or else we can use the repetitive image in the background.</a:t>
            </a:r>
          </a:p>
          <a:p>
            <a:pPr lvl="0" eaLnBrk="0" fontAlgn="base" hangingPunct="0">
              <a:spcBef>
                <a:spcPct val="0"/>
              </a:spcBef>
              <a:spcAft>
                <a:spcPct val="0"/>
              </a:spcAft>
            </a:pPr>
            <a:r>
              <a:rPr lang="en-US" dirty="0">
                <a:solidFill>
                  <a:schemeClr val="tx1"/>
                </a:solidFill>
              </a:rPr>
              <a:t>By default, a background-image is placed at the top-left corner of an element and repeated both vertically and horizontally.</a:t>
            </a:r>
          </a:p>
          <a:p>
            <a:pPr eaLnBrk="0" fontAlgn="base" hangingPunct="0">
              <a:spcBef>
                <a:spcPct val="0"/>
              </a:spcBef>
              <a:spcAft>
                <a:spcPct val="0"/>
              </a:spcAft>
            </a:pPr>
            <a:r>
              <a:rPr lang="en-IN" b="1" dirty="0">
                <a:solidFill>
                  <a:schemeClr val="tx1"/>
                </a:solidFill>
              </a:rPr>
              <a:t>CSS Syntax</a:t>
            </a:r>
          </a:p>
          <a:p>
            <a:pPr eaLnBrk="0" fontAlgn="base" hangingPunct="0">
              <a:spcBef>
                <a:spcPct val="0"/>
              </a:spcBef>
              <a:spcAft>
                <a:spcPct val="0"/>
              </a:spcAft>
            </a:pPr>
            <a:r>
              <a:rPr lang="en-US" b="1" dirty="0">
                <a:solidFill>
                  <a:schemeClr val="tx1"/>
                </a:solidFill>
              </a:rPr>
              <a:t>background-image: </a:t>
            </a:r>
            <a:r>
              <a:rPr lang="en-US" b="1" i="1" dirty="0" err="1">
                <a:solidFill>
                  <a:schemeClr val="tx1"/>
                </a:solidFill>
              </a:rPr>
              <a:t>url</a:t>
            </a:r>
            <a:r>
              <a:rPr lang="en-US" b="1" dirty="0" err="1">
                <a:solidFill>
                  <a:schemeClr val="tx1"/>
                </a:solidFill>
              </a:rPr>
              <a:t>|none|initial|inherit</a:t>
            </a:r>
            <a:r>
              <a:rPr lang="en-US" b="1" dirty="0">
                <a:solidFill>
                  <a:schemeClr val="tx1"/>
                </a:solidFill>
              </a:rPr>
              <a:t>;</a:t>
            </a:r>
            <a:endParaRPr lang="en-IN" b="1" dirty="0">
              <a:solidFill>
                <a:schemeClr val="tx1"/>
              </a:solidFill>
            </a:endParaRPr>
          </a:p>
          <a:p>
            <a:pPr lvl="0" eaLnBrk="0" fontAlgn="base" hangingPunct="0">
              <a:spcBef>
                <a:spcPct val="0"/>
              </a:spcBef>
              <a:spcAft>
                <a:spcPct val="0"/>
              </a:spcAft>
            </a:pPr>
            <a:r>
              <a:rPr lang="en-US" b="1" dirty="0" err="1">
                <a:solidFill>
                  <a:schemeClr val="tx1"/>
                </a:solidFill>
              </a:rPr>
              <a:t>url</a:t>
            </a:r>
            <a:r>
              <a:rPr lang="en-US" b="1" dirty="0">
                <a:solidFill>
                  <a:schemeClr val="tx1"/>
                </a:solidFill>
              </a:rPr>
              <a:t>(‘path’)</a:t>
            </a:r>
            <a:r>
              <a:rPr lang="en-US" dirty="0">
                <a:solidFill>
                  <a:schemeClr val="tx1"/>
                </a:solidFill>
              </a:rPr>
              <a:t>: The URL to the image. To specify more than one image, separate the URLs with a comma</a:t>
            </a:r>
          </a:p>
          <a:p>
            <a:pPr lvl="0" eaLnBrk="0" fontAlgn="base" hangingPunct="0">
              <a:spcBef>
                <a:spcPct val="0"/>
              </a:spcBef>
              <a:spcAft>
                <a:spcPct val="0"/>
              </a:spcAft>
            </a:pPr>
            <a:r>
              <a:rPr lang="en-US" b="1" dirty="0">
                <a:solidFill>
                  <a:schemeClr val="tx1"/>
                </a:solidFill>
              </a:rPr>
              <a:t>none</a:t>
            </a:r>
            <a:r>
              <a:rPr lang="en-US" dirty="0">
                <a:solidFill>
                  <a:schemeClr val="tx1"/>
                </a:solidFill>
              </a:rPr>
              <a:t>: No background image will be displayed. This is the default.</a:t>
            </a:r>
          </a:p>
          <a:p>
            <a:pPr lvl="0" eaLnBrk="0" fontAlgn="base" hangingPunct="0">
              <a:spcBef>
                <a:spcPct val="0"/>
              </a:spcBef>
              <a:spcAft>
                <a:spcPct val="0"/>
              </a:spcAft>
            </a:pPr>
            <a:r>
              <a:rPr lang="en-US" b="1" dirty="0">
                <a:solidFill>
                  <a:schemeClr val="tx1"/>
                </a:solidFill>
              </a:rPr>
              <a:t>initial</a:t>
            </a:r>
            <a:r>
              <a:rPr lang="en-US" dirty="0">
                <a:solidFill>
                  <a:schemeClr val="tx1"/>
                </a:solidFill>
              </a:rPr>
              <a:t>: Sets this property to its default value. </a:t>
            </a:r>
          </a:p>
          <a:p>
            <a:pPr lvl="0" eaLnBrk="0" fontAlgn="base" hangingPunct="0">
              <a:spcBef>
                <a:spcPct val="0"/>
              </a:spcBef>
              <a:spcAft>
                <a:spcPct val="0"/>
              </a:spcAft>
            </a:pPr>
            <a:r>
              <a:rPr lang="en-US" b="1" dirty="0">
                <a:solidFill>
                  <a:schemeClr val="tx1"/>
                </a:solidFill>
              </a:rPr>
              <a:t>inherit</a:t>
            </a:r>
            <a:r>
              <a:rPr lang="en-US" dirty="0">
                <a:solidFill>
                  <a:schemeClr val="tx1"/>
                </a:solidFill>
              </a:rPr>
              <a:t>: Inherits this property from its parent element</a:t>
            </a:r>
            <a:r>
              <a:rPr lang="en-US" dirty="0"/>
              <a:t>.</a:t>
            </a:r>
            <a:endParaRPr lang="en-US" dirty="0">
              <a:solidFill>
                <a:schemeClr val="tx1"/>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38</a:t>
            </a:fld>
            <a:endParaRPr lang="en-IN" dirty="0"/>
          </a:p>
        </p:txBody>
      </p:sp>
    </p:spTree>
    <p:extLst>
      <p:ext uri="{BB962C8B-B14F-4D97-AF65-F5344CB8AC3E}">
        <p14:creationId xmlns:p14="http://schemas.microsoft.com/office/powerpoint/2010/main" val="1273648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Background-image</a:t>
            </a:r>
          </a:p>
        </p:txBody>
      </p:sp>
      <p:sp>
        <p:nvSpPr>
          <p:cNvPr id="3" name="Content Placeholder 2"/>
          <p:cNvSpPr>
            <a:spLocks noGrp="1"/>
          </p:cNvSpPr>
          <p:nvPr>
            <p:ph idx="1"/>
          </p:nvPr>
        </p:nvSpPr>
        <p:spPr/>
        <p:txBody>
          <a:bodyPr>
            <a:noAutofit/>
          </a:bodyPr>
          <a:lstStyle/>
          <a:p>
            <a:pPr marL="0" indent="0">
              <a:buNone/>
            </a:pPr>
            <a:r>
              <a:rPr lang="en-US" sz="2000" dirty="0">
                <a:solidFill>
                  <a:schemeClr val="accent6">
                    <a:lumMod val="75000"/>
                  </a:schemeClr>
                </a:solidFill>
              </a:rPr>
              <a:t>&lt;!DOCTYPE html&gt;</a:t>
            </a:r>
          </a:p>
          <a:p>
            <a:pPr marL="0" indent="0">
              <a:buNone/>
            </a:pPr>
            <a:r>
              <a:rPr lang="en-US" sz="2000" dirty="0">
                <a:solidFill>
                  <a:schemeClr val="accent6">
                    <a:lumMod val="75000"/>
                  </a:schemeClr>
                </a:solidFill>
              </a:rPr>
              <a:t>&lt;html&gt;</a:t>
            </a:r>
          </a:p>
          <a:p>
            <a:pPr marL="0" indent="0">
              <a:buNone/>
            </a:pPr>
            <a:r>
              <a:rPr lang="en-US" sz="2000" dirty="0">
                <a:solidFill>
                  <a:schemeClr val="accent6">
                    <a:lumMod val="75000"/>
                  </a:schemeClr>
                </a:solidFill>
              </a:rPr>
              <a:t>	&lt;head&gt;</a:t>
            </a:r>
          </a:p>
          <a:p>
            <a:pPr marL="0" indent="0">
              <a:buNone/>
            </a:pPr>
            <a:r>
              <a:rPr lang="en-US" sz="2000" dirty="0">
                <a:solidFill>
                  <a:schemeClr val="accent6">
                    <a:lumMod val="75000"/>
                  </a:schemeClr>
                </a:solidFill>
              </a:rPr>
              <a:t>  		&lt;style&gt;</a:t>
            </a:r>
          </a:p>
          <a:p>
            <a:pPr marL="0" indent="0">
              <a:buNone/>
            </a:pPr>
            <a:r>
              <a:rPr lang="en-US" sz="2000" dirty="0">
                <a:solidFill>
                  <a:schemeClr val="accent6">
                    <a:lumMod val="75000"/>
                  </a:schemeClr>
                </a:solidFill>
              </a:rPr>
              <a:t>    			  body {</a:t>
            </a:r>
          </a:p>
          <a:p>
            <a:pPr marL="0" indent="0">
              <a:buNone/>
            </a:pPr>
            <a:r>
              <a:rPr lang="en-US" sz="2000" dirty="0">
                <a:solidFill>
                  <a:schemeClr val="accent6">
                    <a:lumMod val="75000"/>
                  </a:schemeClr>
                </a:solidFill>
              </a:rPr>
              <a:t>       				 background-image: </a:t>
            </a:r>
            <a:r>
              <a:rPr lang="en-US" sz="2000" dirty="0" err="1">
                <a:solidFill>
                  <a:schemeClr val="accent6">
                    <a:lumMod val="75000"/>
                  </a:schemeClr>
                </a:solidFill>
              </a:rPr>
              <a:t>url</a:t>
            </a:r>
            <a:r>
              <a:rPr lang="en-US" sz="2000" dirty="0">
                <a:solidFill>
                  <a:schemeClr val="accent6">
                    <a:lumMod val="75000"/>
                  </a:schemeClr>
                </a:solidFill>
              </a:rPr>
              <a:t>("paper.gif");</a:t>
            </a:r>
          </a:p>
          <a:p>
            <a:pPr marL="0" indent="0">
              <a:buNone/>
            </a:pPr>
            <a:r>
              <a:rPr lang="en-US" sz="2000" dirty="0">
                <a:solidFill>
                  <a:schemeClr val="accent6">
                    <a:lumMod val="75000"/>
                  </a:schemeClr>
                </a:solidFill>
              </a:rPr>
              <a:t>       			 }</a:t>
            </a:r>
          </a:p>
          <a:p>
            <a:pPr marL="0" indent="0">
              <a:buNone/>
            </a:pPr>
            <a:r>
              <a:rPr lang="en-US" sz="2000" dirty="0">
                <a:solidFill>
                  <a:schemeClr val="accent6">
                    <a:lumMod val="75000"/>
                  </a:schemeClr>
                </a:solidFill>
              </a:rPr>
              <a:t>    		&lt;/style&gt;</a:t>
            </a:r>
          </a:p>
          <a:p>
            <a:pPr marL="0" indent="0">
              <a:buNone/>
            </a:pPr>
            <a:r>
              <a:rPr lang="en-US" sz="2000" dirty="0">
                <a:solidFill>
                  <a:schemeClr val="accent6">
                    <a:lumMod val="75000"/>
                  </a:schemeClr>
                </a:solidFill>
              </a:rPr>
              <a:t>	&lt;/head&gt;</a:t>
            </a:r>
          </a:p>
          <a:p>
            <a:pPr marL="0" indent="0">
              <a:buNone/>
            </a:pPr>
            <a:r>
              <a:rPr lang="en-US" sz="2000" dirty="0">
                <a:solidFill>
                  <a:schemeClr val="accent6">
                    <a:lumMod val="75000"/>
                  </a:schemeClr>
                </a:solidFill>
              </a:rPr>
              <a:t>	&lt;body&gt;</a:t>
            </a:r>
          </a:p>
          <a:p>
            <a:pPr marL="0" indent="0">
              <a:buNone/>
            </a:pPr>
            <a:r>
              <a:rPr lang="en-US" sz="2000" dirty="0">
                <a:solidFill>
                  <a:schemeClr val="accent6">
                    <a:lumMod val="75000"/>
                  </a:schemeClr>
                </a:solidFill>
              </a:rPr>
              <a:t>		&lt;h1&gt;Hello World!&lt;/h1&gt;</a:t>
            </a:r>
          </a:p>
          <a:p>
            <a:pPr marL="0" indent="0">
              <a:buNone/>
            </a:pPr>
            <a:r>
              <a:rPr lang="en-US" sz="2000" dirty="0">
                <a:solidFill>
                  <a:schemeClr val="accent6">
                    <a:lumMod val="75000"/>
                  </a:schemeClr>
                </a:solidFill>
              </a:rPr>
              <a:t>		&lt;p&gt;This page has an image as the background!&lt;/p&gt;</a:t>
            </a:r>
          </a:p>
          <a:p>
            <a:pPr marL="0" indent="0">
              <a:buNone/>
            </a:pPr>
            <a:r>
              <a:rPr lang="en-US" sz="2000" dirty="0">
                <a:solidFill>
                  <a:schemeClr val="accent6">
                    <a:lumMod val="75000"/>
                  </a:schemeClr>
                </a:solidFill>
              </a:rPr>
              <a:t>	&lt;/body&gt;</a:t>
            </a:r>
          </a:p>
          <a:p>
            <a:pPr marL="0" indent="0">
              <a:buNone/>
            </a:pPr>
            <a:r>
              <a:rPr lang="en-US" sz="2000" dirty="0">
                <a:solidFill>
                  <a:schemeClr val="accent6">
                    <a:lumMod val="75000"/>
                  </a:schemeClr>
                </a:solidFill>
              </a:rPr>
              <a:t>&lt;/html&gt;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39</a:t>
            </a:fld>
            <a:endParaRPr lang="en-IN" dirty="0"/>
          </a:p>
        </p:txBody>
      </p:sp>
      <p:pic>
        <p:nvPicPr>
          <p:cNvPr id="5" name="Picture 4"/>
          <p:cNvPicPr>
            <a:picLocks noChangeAspect="1"/>
          </p:cNvPicPr>
          <p:nvPr/>
        </p:nvPicPr>
        <p:blipFill>
          <a:blip r:embed="rId2"/>
          <a:stretch>
            <a:fillRect/>
          </a:stretch>
        </p:blipFill>
        <p:spPr>
          <a:xfrm>
            <a:off x="7237379" y="170627"/>
            <a:ext cx="4523463" cy="1906419"/>
          </a:xfrm>
          <a:prstGeom prst="rect">
            <a:avLst/>
          </a:prstGeom>
          <a:ln w="19050">
            <a:solidFill>
              <a:schemeClr val="tx1"/>
            </a:solidFill>
          </a:ln>
        </p:spPr>
      </p:pic>
    </p:spTree>
    <p:extLst>
      <p:ext uri="{BB962C8B-B14F-4D97-AF65-F5344CB8AC3E}">
        <p14:creationId xmlns:p14="http://schemas.microsoft.com/office/powerpoint/2010/main" val="2152053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CSS</a:t>
            </a:r>
          </a:p>
        </p:txBody>
      </p:sp>
      <p:sp>
        <p:nvSpPr>
          <p:cNvPr id="3" name="Content Placeholder 2"/>
          <p:cNvSpPr>
            <a:spLocks noGrp="1"/>
          </p:cNvSpPr>
          <p:nvPr>
            <p:ph idx="1"/>
          </p:nvPr>
        </p:nvSpPr>
        <p:spPr/>
        <p:txBody>
          <a:bodyPr/>
          <a:lstStyle/>
          <a:p>
            <a:r>
              <a:rPr lang="en-US" dirty="0">
                <a:solidFill>
                  <a:schemeClr val="tx1"/>
                </a:solidFill>
              </a:rPr>
              <a:t>CSS stands for </a:t>
            </a:r>
            <a:r>
              <a:rPr lang="en-US" b="1" i="1" dirty="0">
                <a:solidFill>
                  <a:schemeClr val="tx1"/>
                </a:solidFill>
              </a:rPr>
              <a:t>Cascading Style Sheets</a:t>
            </a:r>
          </a:p>
          <a:p>
            <a:r>
              <a:rPr lang="en-US" dirty="0">
                <a:solidFill>
                  <a:schemeClr val="tx1"/>
                </a:solidFill>
              </a:rPr>
              <a:t>CSS is the language for describing the presentation of Web pages, including colors, layout, and fonts. </a:t>
            </a:r>
          </a:p>
          <a:p>
            <a:r>
              <a:rPr lang="en-US" dirty="0">
                <a:solidFill>
                  <a:schemeClr val="tx1"/>
                </a:solidFill>
              </a:rPr>
              <a:t>It allows one to adapt the presentation to different types of devices, such as large screens, small screens, or printers. CSS is independent of HTML and can be used with any XML-based markup language. </a:t>
            </a:r>
          </a:p>
          <a:p>
            <a:r>
              <a:rPr lang="en-US" dirty="0">
                <a:solidFill>
                  <a:schemeClr val="tx1"/>
                </a:solidFill>
              </a:rPr>
              <a:t>The separation of HTML from CSS makes it easier to maintain sites, share style sheets across pages, and tailor pages to different environments. This is referred to as the </a:t>
            </a:r>
            <a:r>
              <a:rPr lang="en-US" i="1" dirty="0">
                <a:solidFill>
                  <a:schemeClr val="tx1"/>
                </a:solidFill>
              </a:rPr>
              <a:t>separation of structure from presentation.</a:t>
            </a:r>
            <a:r>
              <a:rPr lang="en-US" dirty="0">
                <a:solidFill>
                  <a:schemeClr val="tx1"/>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4</a:t>
            </a:fld>
            <a:endParaRPr lang="en-IN" dirty="0"/>
          </a:p>
        </p:txBody>
      </p:sp>
    </p:spTree>
    <p:extLst>
      <p:ext uri="{BB962C8B-B14F-4D97-AF65-F5344CB8AC3E}">
        <p14:creationId xmlns:p14="http://schemas.microsoft.com/office/powerpoint/2010/main" val="3453578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40</a:t>
            </a:fld>
            <a:endParaRPr lang="en-IN" dirty="0"/>
          </a:p>
        </p:txBody>
      </p:sp>
      <p:sp>
        <p:nvSpPr>
          <p:cNvPr id="2" name="Title 1"/>
          <p:cNvSpPr>
            <a:spLocks noGrp="1"/>
          </p:cNvSpPr>
          <p:nvPr>
            <p:ph type="title" idx="4294967295"/>
          </p:nvPr>
        </p:nvSpPr>
        <p:spPr>
          <a:xfrm>
            <a:off x="0" y="1123950"/>
            <a:ext cx="2947988" cy="4600575"/>
          </a:xfrm>
        </p:spPr>
        <p:txBody>
          <a:bodyPr/>
          <a:lstStyle/>
          <a:p>
            <a:r>
              <a:rPr lang="en-US" dirty="0"/>
              <a:t>Set 2 </a:t>
            </a:r>
            <a:r>
              <a:rPr lang="en-IN" dirty="0"/>
              <a:t>Background Image</a:t>
            </a:r>
            <a:endParaRPr lang="en-US" dirty="0"/>
          </a:p>
        </p:txBody>
      </p:sp>
      <p:sp>
        <p:nvSpPr>
          <p:cNvPr id="3" name="Content Placeholder 2"/>
          <p:cNvSpPr>
            <a:spLocks noGrp="1"/>
          </p:cNvSpPr>
          <p:nvPr>
            <p:ph idx="4294967295"/>
          </p:nvPr>
        </p:nvSpPr>
        <p:spPr>
          <a:xfrm>
            <a:off x="436326" y="603250"/>
            <a:ext cx="10507291" cy="5121275"/>
          </a:xfrm>
        </p:spPr>
        <p:txBody>
          <a:bodyPr/>
          <a:lstStyle/>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body  {</a:t>
            </a:r>
          </a:p>
          <a:p>
            <a:pPr marL="0" indent="0">
              <a:buNone/>
            </a:pPr>
            <a:r>
              <a:rPr lang="en-US" dirty="0">
                <a:solidFill>
                  <a:schemeClr val="accent6">
                    <a:lumMod val="75000"/>
                  </a:schemeClr>
                </a:solidFill>
              </a:rPr>
              <a:t>				background-image: </a:t>
            </a:r>
            <a:r>
              <a:rPr lang="en-US" dirty="0" err="1">
                <a:solidFill>
                  <a:schemeClr val="accent6">
                    <a:lumMod val="75000"/>
                  </a:schemeClr>
                </a:solidFill>
              </a:rPr>
              <a:t>url</a:t>
            </a:r>
            <a:r>
              <a:rPr lang="en-US" dirty="0">
                <a:solidFill>
                  <a:schemeClr val="accent6">
                    <a:lumMod val="75000"/>
                  </a:schemeClr>
                </a:solidFill>
              </a:rPr>
              <a:t>(“img_tree.gif"), </a:t>
            </a:r>
            <a:r>
              <a:rPr lang="en-IN" dirty="0" err="1">
                <a:solidFill>
                  <a:schemeClr val="accent6">
                    <a:lumMod val="75000"/>
                  </a:schemeClr>
                </a:solidFill>
              </a:rPr>
              <a:t>url</a:t>
            </a:r>
            <a:r>
              <a:rPr lang="en-IN" dirty="0">
                <a:solidFill>
                  <a:schemeClr val="accent6">
                    <a:lumMod val="75000"/>
                  </a:schemeClr>
                </a:solidFill>
              </a:rPr>
              <a:t>("paper.gif");</a:t>
            </a:r>
            <a:endParaRPr lang="en-US" dirty="0">
              <a:solidFill>
                <a:schemeClr val="accent6">
                  <a:lumMod val="75000"/>
                </a:schemeClr>
              </a:solidFill>
            </a:endParaRPr>
          </a:p>
          <a:p>
            <a:pPr marL="0" indent="0">
              <a:buNone/>
            </a:pPr>
            <a:r>
              <a:rPr lang="en-US" dirty="0">
                <a:solidFill>
                  <a:schemeClr val="accent6">
                    <a:lumMod val="75000"/>
                  </a:schemeClr>
                </a:solidFill>
              </a:rPr>
              <a:t>				}</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&lt;/html&gt;</a:t>
            </a:r>
          </a:p>
        </p:txBody>
      </p:sp>
      <p:pic>
        <p:nvPicPr>
          <p:cNvPr id="5" name="Picture 4"/>
          <p:cNvPicPr>
            <a:picLocks noChangeAspect="1"/>
          </p:cNvPicPr>
          <p:nvPr/>
        </p:nvPicPr>
        <p:blipFill>
          <a:blip r:embed="rId2"/>
          <a:stretch>
            <a:fillRect/>
          </a:stretch>
        </p:blipFill>
        <p:spPr>
          <a:xfrm>
            <a:off x="6325208" y="3878161"/>
            <a:ext cx="5172886" cy="2843314"/>
          </a:xfrm>
          <a:prstGeom prst="rect">
            <a:avLst/>
          </a:prstGeom>
          <a:ln w="19050">
            <a:solidFill>
              <a:schemeClr val="tx1"/>
            </a:solidFill>
          </a:ln>
        </p:spPr>
      </p:pic>
    </p:spTree>
    <p:extLst>
      <p:ext uri="{BB962C8B-B14F-4D97-AF65-F5344CB8AC3E}">
        <p14:creationId xmlns:p14="http://schemas.microsoft.com/office/powerpoint/2010/main" val="1496234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CSS Background Image Repeat</a:t>
            </a:r>
            <a:br>
              <a:rPr lang="en-US" b="1" dirty="0"/>
            </a:br>
            <a:endParaRPr lang="en-US" dirty="0"/>
          </a:p>
        </p:txBody>
      </p:sp>
      <p:sp>
        <p:nvSpPr>
          <p:cNvPr id="3" name="Content Placeholder 2"/>
          <p:cNvSpPr>
            <a:spLocks noGrp="1"/>
          </p:cNvSpPr>
          <p:nvPr>
            <p:ph idx="1"/>
          </p:nvPr>
        </p:nvSpPr>
        <p:spPr>
          <a:xfrm>
            <a:off x="3603009" y="291831"/>
            <a:ext cx="8323102" cy="6429644"/>
          </a:xfrm>
        </p:spPr>
        <p:txBody>
          <a:bodyPr>
            <a:normAutofit/>
          </a:bodyPr>
          <a:lstStyle/>
          <a:p>
            <a:r>
              <a:rPr lang="en-US" dirty="0"/>
              <a:t>By default, the background-image property repeats an image both horizontally and vertically.</a:t>
            </a:r>
          </a:p>
          <a:p>
            <a:r>
              <a:rPr lang="en-US" dirty="0"/>
              <a:t>Some images should be repeated only horizontally or vertically, or they will look strange.</a:t>
            </a:r>
          </a:p>
          <a:p>
            <a:pPr eaLnBrk="0" fontAlgn="base" hangingPunct="0">
              <a:spcBef>
                <a:spcPct val="0"/>
              </a:spcBef>
              <a:spcAft>
                <a:spcPct val="0"/>
              </a:spcAft>
            </a:pPr>
            <a:r>
              <a:rPr lang="en-IN" b="1" dirty="0">
                <a:solidFill>
                  <a:schemeClr val="tx1"/>
                </a:solidFill>
              </a:rPr>
              <a:t>CSS Syntax:</a:t>
            </a:r>
          </a:p>
          <a:p>
            <a:pPr eaLnBrk="0" fontAlgn="base" hangingPunct="0">
              <a:spcBef>
                <a:spcPct val="0"/>
              </a:spcBef>
              <a:spcAft>
                <a:spcPct val="0"/>
              </a:spcAft>
            </a:pPr>
            <a:r>
              <a:rPr lang="en-US" b="1" dirty="0">
                <a:solidFill>
                  <a:schemeClr val="tx1"/>
                </a:solidFill>
              </a:rPr>
              <a:t>background-repeat: </a:t>
            </a:r>
            <a:r>
              <a:rPr lang="en-US" b="1" dirty="0" err="1">
                <a:solidFill>
                  <a:schemeClr val="tx1"/>
                </a:solidFill>
              </a:rPr>
              <a:t>repeat|no-repeat|repeat-x|repeat-y</a:t>
            </a:r>
            <a:r>
              <a:rPr lang="en-US" b="1" dirty="0">
                <a:solidFill>
                  <a:schemeClr val="tx1"/>
                </a:solidFill>
              </a:rPr>
              <a:t>;</a:t>
            </a:r>
          </a:p>
          <a:p>
            <a:pPr eaLnBrk="0" fontAlgn="base" hangingPunct="0">
              <a:spcBef>
                <a:spcPct val="0"/>
              </a:spcBef>
              <a:spcAft>
                <a:spcPct val="0"/>
              </a:spcAft>
            </a:pPr>
            <a:endParaRPr lang="en-IN" b="1" dirty="0">
              <a:solidFill>
                <a:schemeClr val="tx1"/>
              </a:solidFill>
            </a:endParaRPr>
          </a:p>
          <a:p>
            <a:r>
              <a:rPr lang="en-US" dirty="0">
                <a:solidFill>
                  <a:schemeClr val="accent6">
                    <a:lumMod val="75000"/>
                  </a:schemeClr>
                </a:solidFill>
              </a:rPr>
              <a:t>repeat: repeat images horizontally and vertically.</a:t>
            </a:r>
          </a:p>
          <a:p>
            <a:r>
              <a:rPr lang="en-US" dirty="0">
                <a:solidFill>
                  <a:schemeClr val="accent6">
                    <a:lumMod val="75000"/>
                  </a:schemeClr>
                </a:solidFill>
              </a:rPr>
              <a:t>repeat-x: repeat the image horizontally.</a:t>
            </a:r>
          </a:p>
          <a:p>
            <a:r>
              <a:rPr lang="en-US" dirty="0">
                <a:solidFill>
                  <a:schemeClr val="accent6">
                    <a:lumMod val="75000"/>
                  </a:schemeClr>
                </a:solidFill>
              </a:rPr>
              <a:t>repeat-y: repeat images vertically.</a:t>
            </a:r>
          </a:p>
          <a:p>
            <a:r>
              <a:rPr lang="en-US" dirty="0">
                <a:solidFill>
                  <a:schemeClr val="accent6">
                    <a:lumMod val="75000"/>
                  </a:schemeClr>
                </a:solidFill>
              </a:rPr>
              <a:t>no-repeat: the image will not be repeated</a:t>
            </a:r>
            <a:r>
              <a:rPr lang="en-US" dirty="0"/>
              <a:t>.</a:t>
            </a:r>
          </a:p>
          <a:p>
            <a:pPr marL="0" indent="0">
              <a:buNone/>
            </a:pPr>
            <a:endParaRPr lang="en-US" sz="2000"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41</a:t>
            </a:fld>
            <a:endParaRPr lang="en-IN" dirty="0"/>
          </a:p>
        </p:txBody>
      </p:sp>
    </p:spTree>
    <p:extLst>
      <p:ext uri="{BB962C8B-B14F-4D97-AF65-F5344CB8AC3E}">
        <p14:creationId xmlns:p14="http://schemas.microsoft.com/office/powerpoint/2010/main" val="142864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42</a:t>
            </a:fld>
            <a:endParaRPr lang="en-IN"/>
          </a:p>
        </p:txBody>
      </p:sp>
      <p:sp>
        <p:nvSpPr>
          <p:cNvPr id="3" name="Rectangle 2"/>
          <p:cNvSpPr/>
          <p:nvPr/>
        </p:nvSpPr>
        <p:spPr>
          <a:xfrm>
            <a:off x="207522" y="400670"/>
            <a:ext cx="6952035" cy="3970318"/>
          </a:xfrm>
          <a:prstGeom prst="rect">
            <a:avLst/>
          </a:prstGeom>
        </p:spPr>
        <p:txBody>
          <a:bodyPr wrap="square">
            <a:spAutoFit/>
          </a:bodyPr>
          <a:lstStyle/>
          <a:p>
            <a:r>
              <a:rPr lang="en-US" dirty="0">
                <a:solidFill>
                  <a:schemeClr val="accent6">
                    <a:lumMod val="75000"/>
                  </a:schemeClr>
                </a:solidFill>
              </a:rPr>
              <a:t>&lt;!DOCTYPE html&gt;</a:t>
            </a:r>
          </a:p>
          <a:p>
            <a:r>
              <a:rPr lang="en-US" dirty="0">
                <a:solidFill>
                  <a:schemeClr val="accent6">
                    <a:lumMod val="75000"/>
                  </a:schemeClr>
                </a:solidFill>
              </a:rPr>
              <a:t>&lt;html&gt;</a:t>
            </a:r>
          </a:p>
          <a:p>
            <a:r>
              <a:rPr lang="en-US" dirty="0">
                <a:solidFill>
                  <a:schemeClr val="accent6">
                    <a:lumMod val="75000"/>
                  </a:schemeClr>
                </a:solidFill>
              </a:rPr>
              <a:t>	&lt;head&gt;</a:t>
            </a:r>
          </a:p>
          <a:p>
            <a:r>
              <a:rPr lang="en-US" dirty="0">
                <a:solidFill>
                  <a:schemeClr val="accent6">
                    <a:lumMod val="75000"/>
                  </a:schemeClr>
                </a:solidFill>
              </a:rPr>
              <a:t>		&lt;style&gt;</a:t>
            </a:r>
          </a:p>
          <a:p>
            <a:r>
              <a:rPr lang="en-US" dirty="0">
                <a:solidFill>
                  <a:schemeClr val="accent6">
                    <a:lumMod val="75000"/>
                  </a:schemeClr>
                </a:solidFill>
              </a:rPr>
              <a:t>			body {</a:t>
            </a:r>
          </a:p>
          <a:p>
            <a:r>
              <a:rPr lang="en-US" dirty="0">
                <a:solidFill>
                  <a:schemeClr val="accent6">
                    <a:lumMod val="75000"/>
                  </a:schemeClr>
                </a:solidFill>
              </a:rPr>
              <a:t>				  background-image: </a:t>
            </a:r>
            <a:r>
              <a:rPr lang="en-US" dirty="0" err="1">
                <a:solidFill>
                  <a:schemeClr val="accent6">
                    <a:lumMod val="75000"/>
                  </a:schemeClr>
                </a:solidFill>
              </a:rPr>
              <a:t>url</a:t>
            </a:r>
            <a:r>
              <a:rPr lang="en-US" dirty="0">
                <a:solidFill>
                  <a:schemeClr val="accent6">
                    <a:lumMod val="75000"/>
                  </a:schemeClr>
                </a:solidFill>
              </a:rPr>
              <a:t>("gradient_bg.png");</a:t>
            </a:r>
          </a:p>
          <a:p>
            <a:r>
              <a:rPr lang="en-US" dirty="0">
                <a:solidFill>
                  <a:schemeClr val="accent6">
                    <a:lumMod val="75000"/>
                  </a:schemeClr>
                </a:solidFill>
              </a:rPr>
              <a:t>			}</a:t>
            </a:r>
          </a:p>
          <a:p>
            <a:r>
              <a:rPr lang="en-US" dirty="0">
                <a:solidFill>
                  <a:schemeClr val="accent6">
                    <a:lumMod val="75000"/>
                  </a:schemeClr>
                </a:solidFill>
              </a:rPr>
              <a:t>		&lt;/style&gt;</a:t>
            </a:r>
          </a:p>
          <a:p>
            <a:r>
              <a:rPr lang="en-US" dirty="0">
                <a:solidFill>
                  <a:schemeClr val="accent6">
                    <a:lumMod val="75000"/>
                  </a:schemeClr>
                </a:solidFill>
              </a:rPr>
              <a:t>	&lt;/head&gt;</a:t>
            </a:r>
          </a:p>
          <a:p>
            <a:r>
              <a:rPr lang="en-US" dirty="0">
                <a:solidFill>
                  <a:schemeClr val="accent6">
                    <a:lumMod val="75000"/>
                  </a:schemeClr>
                </a:solidFill>
              </a:rPr>
              <a:t>	&lt;body&gt;</a:t>
            </a:r>
          </a:p>
          <a:p>
            <a:r>
              <a:rPr lang="en-US" dirty="0">
                <a:solidFill>
                  <a:schemeClr val="accent6">
                    <a:lumMod val="75000"/>
                  </a:schemeClr>
                </a:solidFill>
              </a:rPr>
              <a:t>		&lt;h1&gt;Hello World!&lt;/h1&gt;</a:t>
            </a:r>
          </a:p>
          <a:p>
            <a:r>
              <a:rPr lang="en-US" dirty="0">
                <a:solidFill>
                  <a:schemeClr val="accent6">
                    <a:lumMod val="75000"/>
                  </a:schemeClr>
                </a:solidFill>
              </a:rPr>
              <a:t>		&lt;p&gt;Strange background image...&lt;/p&gt;</a:t>
            </a:r>
          </a:p>
          <a:p>
            <a:r>
              <a:rPr lang="en-US" dirty="0">
                <a:solidFill>
                  <a:schemeClr val="accent6">
                    <a:lumMod val="75000"/>
                  </a:schemeClr>
                </a:solidFill>
              </a:rPr>
              <a:t>	&lt;/body&gt;</a:t>
            </a:r>
          </a:p>
          <a:p>
            <a:r>
              <a:rPr lang="en-US" dirty="0">
                <a:solidFill>
                  <a:schemeClr val="accent6">
                    <a:lumMod val="75000"/>
                  </a:schemeClr>
                </a:solidFill>
              </a:rPr>
              <a:t>&lt;/html&gt;</a:t>
            </a:r>
            <a:endParaRPr lang="en-US" dirty="0"/>
          </a:p>
        </p:txBody>
      </p:sp>
      <p:pic>
        <p:nvPicPr>
          <p:cNvPr id="4" name="Picture 3"/>
          <p:cNvPicPr>
            <a:picLocks noChangeAspect="1"/>
          </p:cNvPicPr>
          <p:nvPr/>
        </p:nvPicPr>
        <p:blipFill>
          <a:blip r:embed="rId2"/>
          <a:stretch>
            <a:fillRect/>
          </a:stretch>
        </p:blipFill>
        <p:spPr>
          <a:xfrm>
            <a:off x="6759718" y="323951"/>
            <a:ext cx="4809214" cy="1709130"/>
          </a:xfrm>
          <a:prstGeom prst="rect">
            <a:avLst/>
          </a:prstGeom>
          <a:ln w="19050">
            <a:solidFill>
              <a:schemeClr val="tx1"/>
            </a:solidFill>
          </a:ln>
        </p:spPr>
      </p:pic>
    </p:spTree>
    <p:extLst>
      <p:ext uri="{BB962C8B-B14F-4D97-AF65-F5344CB8AC3E}">
        <p14:creationId xmlns:p14="http://schemas.microsoft.com/office/powerpoint/2010/main" val="18280659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43</a:t>
            </a:fld>
            <a:endParaRPr lang="en-IN"/>
          </a:p>
        </p:txBody>
      </p:sp>
      <p:pic>
        <p:nvPicPr>
          <p:cNvPr id="3" name="Picture 2"/>
          <p:cNvPicPr>
            <a:picLocks noChangeAspect="1"/>
          </p:cNvPicPr>
          <p:nvPr/>
        </p:nvPicPr>
        <p:blipFill>
          <a:blip r:embed="rId2"/>
          <a:stretch>
            <a:fillRect/>
          </a:stretch>
        </p:blipFill>
        <p:spPr>
          <a:xfrm>
            <a:off x="7568119" y="564215"/>
            <a:ext cx="4365474" cy="4857750"/>
          </a:xfrm>
          <a:prstGeom prst="rect">
            <a:avLst/>
          </a:prstGeom>
          <a:ln w="19050">
            <a:solidFill>
              <a:schemeClr val="tx1"/>
            </a:solidFill>
          </a:ln>
        </p:spPr>
      </p:pic>
      <p:sp>
        <p:nvSpPr>
          <p:cNvPr id="4" name="Rectangle 3"/>
          <p:cNvSpPr/>
          <p:nvPr/>
        </p:nvSpPr>
        <p:spPr>
          <a:xfrm>
            <a:off x="830094" y="869431"/>
            <a:ext cx="6096000" cy="4247317"/>
          </a:xfrm>
          <a:prstGeom prst="rect">
            <a:avLst/>
          </a:prstGeom>
        </p:spPr>
        <p:txBody>
          <a:bodyPr>
            <a:spAutoFit/>
          </a:bodyPr>
          <a:lstStyle/>
          <a:p>
            <a:r>
              <a:rPr lang="en-US" dirty="0">
                <a:solidFill>
                  <a:schemeClr val="accent6">
                    <a:lumMod val="75000"/>
                  </a:schemeClr>
                </a:solidFill>
              </a:rPr>
              <a:t>&lt;!DOCTYPE html&gt;</a:t>
            </a:r>
          </a:p>
          <a:p>
            <a:r>
              <a:rPr lang="en-US" dirty="0">
                <a:solidFill>
                  <a:schemeClr val="accent6">
                    <a:lumMod val="75000"/>
                  </a:schemeClr>
                </a:solidFill>
              </a:rPr>
              <a:t>&lt;html&gt;</a:t>
            </a:r>
          </a:p>
          <a:p>
            <a:r>
              <a:rPr lang="en-US" dirty="0">
                <a:solidFill>
                  <a:schemeClr val="accent6">
                    <a:lumMod val="75000"/>
                  </a:schemeClr>
                </a:solidFill>
              </a:rPr>
              <a:t>	&lt;head&gt;</a:t>
            </a:r>
          </a:p>
          <a:p>
            <a:r>
              <a:rPr lang="en-US" dirty="0">
                <a:solidFill>
                  <a:schemeClr val="accent6">
                    <a:lumMod val="75000"/>
                  </a:schemeClr>
                </a:solidFill>
              </a:rPr>
              <a:t>		&lt;style&gt;</a:t>
            </a:r>
          </a:p>
          <a:p>
            <a:r>
              <a:rPr lang="en-US" dirty="0">
                <a:solidFill>
                  <a:schemeClr val="accent6">
                    <a:lumMod val="75000"/>
                  </a:schemeClr>
                </a:solidFill>
              </a:rPr>
              <a:t>			body {</a:t>
            </a:r>
          </a:p>
          <a:p>
            <a:r>
              <a:rPr lang="en-US" dirty="0">
                <a:solidFill>
                  <a:schemeClr val="accent6">
                    <a:lumMod val="75000"/>
                  </a:schemeClr>
                </a:solidFill>
              </a:rPr>
              <a:t>				  background-image: </a:t>
            </a:r>
            <a:r>
              <a:rPr lang="en-US" dirty="0" err="1">
                <a:solidFill>
                  <a:schemeClr val="accent6">
                    <a:lumMod val="75000"/>
                  </a:schemeClr>
                </a:solidFill>
              </a:rPr>
              <a:t>url</a:t>
            </a:r>
            <a:r>
              <a:rPr lang="en-US" dirty="0">
                <a:solidFill>
                  <a:schemeClr val="accent6">
                    <a:lumMod val="75000"/>
                  </a:schemeClr>
                </a:solidFill>
              </a:rPr>
              <a:t>("img_tree.png");</a:t>
            </a:r>
          </a:p>
          <a:p>
            <a:r>
              <a:rPr lang="en-US" dirty="0">
                <a:solidFill>
                  <a:schemeClr val="accent6">
                    <a:lumMod val="75000"/>
                  </a:schemeClr>
                </a:solidFill>
              </a:rPr>
              <a:t>				 background-repeat: no-repeat;	</a:t>
            </a:r>
          </a:p>
          <a:p>
            <a:r>
              <a:rPr lang="en-US" dirty="0">
                <a:solidFill>
                  <a:schemeClr val="accent6">
                    <a:lumMod val="75000"/>
                  </a:schemeClr>
                </a:solidFill>
              </a:rPr>
              <a:t>		}</a:t>
            </a:r>
          </a:p>
          <a:p>
            <a:r>
              <a:rPr lang="en-US" dirty="0">
                <a:solidFill>
                  <a:schemeClr val="accent6">
                    <a:lumMod val="75000"/>
                  </a:schemeClr>
                </a:solidFill>
              </a:rPr>
              <a:t>		&lt;/style&gt;</a:t>
            </a:r>
          </a:p>
          <a:p>
            <a:r>
              <a:rPr lang="en-US" dirty="0">
                <a:solidFill>
                  <a:schemeClr val="accent6">
                    <a:lumMod val="75000"/>
                  </a:schemeClr>
                </a:solidFill>
              </a:rPr>
              <a:t>	&lt;/head&gt;</a:t>
            </a:r>
          </a:p>
          <a:p>
            <a:r>
              <a:rPr lang="en-US" dirty="0">
                <a:solidFill>
                  <a:schemeClr val="accent6">
                    <a:lumMod val="75000"/>
                  </a:schemeClr>
                </a:solidFill>
              </a:rPr>
              <a:t>	&lt;body&gt;</a:t>
            </a:r>
          </a:p>
          <a:p>
            <a:r>
              <a:rPr lang="en-US" dirty="0">
                <a:solidFill>
                  <a:schemeClr val="accent6">
                    <a:lumMod val="75000"/>
                  </a:schemeClr>
                </a:solidFill>
              </a:rPr>
              <a:t>		&lt;h1&gt;Hello World!&lt;/h1&gt;</a:t>
            </a:r>
          </a:p>
          <a:p>
            <a:r>
              <a:rPr lang="en-US" dirty="0">
                <a:solidFill>
                  <a:schemeClr val="accent6">
                    <a:lumMod val="75000"/>
                  </a:schemeClr>
                </a:solidFill>
              </a:rPr>
              <a:t>		&lt;p&gt;Strange background image...&lt;/p&gt;</a:t>
            </a:r>
          </a:p>
          <a:p>
            <a:r>
              <a:rPr lang="en-US" dirty="0">
                <a:solidFill>
                  <a:schemeClr val="accent6">
                    <a:lumMod val="75000"/>
                  </a:schemeClr>
                </a:solidFill>
              </a:rPr>
              <a:t>	&lt;/body&gt;</a:t>
            </a:r>
          </a:p>
          <a:p>
            <a:r>
              <a:rPr lang="en-US" dirty="0">
                <a:solidFill>
                  <a:schemeClr val="accent6">
                    <a:lumMod val="75000"/>
                  </a:schemeClr>
                </a:solidFill>
              </a:rPr>
              <a:t>&lt;/html&gt;</a:t>
            </a:r>
            <a:endParaRPr lang="en-US" dirty="0"/>
          </a:p>
        </p:txBody>
      </p:sp>
    </p:spTree>
    <p:extLst>
      <p:ext uri="{BB962C8B-B14F-4D97-AF65-F5344CB8AC3E}">
        <p14:creationId xmlns:p14="http://schemas.microsoft.com/office/powerpoint/2010/main" val="818363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Position</a:t>
            </a:r>
          </a:p>
        </p:txBody>
      </p:sp>
      <p:sp>
        <p:nvSpPr>
          <p:cNvPr id="3" name="Content Placeholder 2"/>
          <p:cNvSpPr>
            <a:spLocks noGrp="1"/>
          </p:cNvSpPr>
          <p:nvPr>
            <p:ph idx="1"/>
          </p:nvPr>
        </p:nvSpPr>
        <p:spPr/>
        <p:txBody>
          <a:bodyPr>
            <a:normAutofit lnSpcReduction="10000"/>
          </a:bodyPr>
          <a:lstStyle/>
          <a:p>
            <a:r>
              <a:rPr lang="en-US" sz="1800" dirty="0"/>
              <a:t>The background-position property sets the starting position of a background image.</a:t>
            </a:r>
          </a:p>
          <a:p>
            <a:endParaRPr lang="en-US" sz="1800" dirty="0"/>
          </a:p>
          <a:p>
            <a:pPr eaLnBrk="0" fontAlgn="base" hangingPunct="0">
              <a:spcBef>
                <a:spcPct val="0"/>
              </a:spcBef>
              <a:spcAft>
                <a:spcPct val="0"/>
              </a:spcAft>
            </a:pPr>
            <a:r>
              <a:rPr lang="en-IN" sz="1800" b="1" dirty="0">
                <a:solidFill>
                  <a:schemeClr val="tx1"/>
                </a:solidFill>
              </a:rPr>
              <a:t>CSS Syntax:</a:t>
            </a:r>
          </a:p>
          <a:p>
            <a:pPr eaLnBrk="0" fontAlgn="base" hangingPunct="0">
              <a:spcBef>
                <a:spcPct val="0"/>
              </a:spcBef>
              <a:spcAft>
                <a:spcPct val="0"/>
              </a:spcAft>
            </a:pPr>
            <a:r>
              <a:rPr lang="en-US" sz="1800" b="1" dirty="0">
                <a:solidFill>
                  <a:schemeClr val="tx1"/>
                </a:solidFill>
              </a:rPr>
              <a:t>background-repeat: left top| left </a:t>
            </a:r>
            <a:r>
              <a:rPr lang="en-US" sz="1800" b="1" dirty="0" err="1">
                <a:solidFill>
                  <a:schemeClr val="tx1"/>
                </a:solidFill>
              </a:rPr>
              <a:t>center|left</a:t>
            </a:r>
            <a:r>
              <a:rPr lang="en-US" sz="1800" b="1" dirty="0">
                <a:solidFill>
                  <a:schemeClr val="tx1"/>
                </a:solidFill>
              </a:rPr>
              <a:t> </a:t>
            </a:r>
            <a:r>
              <a:rPr lang="en-US" sz="1800" b="1" dirty="0" err="1">
                <a:solidFill>
                  <a:schemeClr val="tx1"/>
                </a:solidFill>
              </a:rPr>
              <a:t>bottom|right</a:t>
            </a:r>
            <a:r>
              <a:rPr lang="en-US" sz="1800" b="1" dirty="0">
                <a:solidFill>
                  <a:schemeClr val="tx1"/>
                </a:solidFill>
              </a:rPr>
              <a:t> </a:t>
            </a:r>
            <a:r>
              <a:rPr lang="en-US" sz="1800" b="1" dirty="0" err="1">
                <a:solidFill>
                  <a:schemeClr val="tx1"/>
                </a:solidFill>
              </a:rPr>
              <a:t>top|right</a:t>
            </a:r>
            <a:r>
              <a:rPr lang="en-US" sz="1800" b="1" dirty="0">
                <a:solidFill>
                  <a:schemeClr val="tx1"/>
                </a:solidFill>
              </a:rPr>
              <a:t> </a:t>
            </a:r>
            <a:r>
              <a:rPr lang="en-US" sz="1800" b="1" dirty="0" err="1">
                <a:solidFill>
                  <a:schemeClr val="tx1"/>
                </a:solidFill>
              </a:rPr>
              <a:t>center|right</a:t>
            </a:r>
            <a:r>
              <a:rPr lang="en-US" sz="1800" b="1" dirty="0">
                <a:solidFill>
                  <a:schemeClr val="tx1"/>
                </a:solidFill>
              </a:rPr>
              <a:t> </a:t>
            </a:r>
            <a:r>
              <a:rPr lang="en-US" sz="1800" b="1" dirty="0" err="1">
                <a:solidFill>
                  <a:schemeClr val="tx1"/>
                </a:solidFill>
              </a:rPr>
              <a:t>bottom|center</a:t>
            </a:r>
            <a:r>
              <a:rPr lang="en-US" sz="1800" b="1" dirty="0">
                <a:solidFill>
                  <a:schemeClr val="tx1"/>
                </a:solidFill>
              </a:rPr>
              <a:t> </a:t>
            </a:r>
            <a:r>
              <a:rPr lang="en-US" sz="1800" b="1" dirty="0" err="1">
                <a:solidFill>
                  <a:schemeClr val="tx1"/>
                </a:solidFill>
              </a:rPr>
              <a:t>top|center</a:t>
            </a:r>
            <a:r>
              <a:rPr lang="en-US" sz="1800" b="1" dirty="0">
                <a:solidFill>
                  <a:schemeClr val="tx1"/>
                </a:solidFill>
              </a:rPr>
              <a:t> </a:t>
            </a:r>
            <a:r>
              <a:rPr lang="en-US" sz="1800" b="1" dirty="0" err="1">
                <a:solidFill>
                  <a:schemeClr val="tx1"/>
                </a:solidFill>
              </a:rPr>
              <a:t>center|center</a:t>
            </a:r>
            <a:r>
              <a:rPr lang="en-US" sz="1800" b="1" dirty="0">
                <a:solidFill>
                  <a:schemeClr val="tx1"/>
                </a:solidFill>
              </a:rPr>
              <a:t> </a:t>
            </a:r>
            <a:r>
              <a:rPr lang="en-US" sz="1800" b="1" dirty="0" err="1">
                <a:solidFill>
                  <a:schemeClr val="tx1"/>
                </a:solidFill>
              </a:rPr>
              <a:t>bottom|x-pos|y-pos|x</a:t>
            </a:r>
            <a:r>
              <a:rPr lang="en-US" sz="1800" b="1" dirty="0">
                <a:solidFill>
                  <a:schemeClr val="tx1"/>
                </a:solidFill>
              </a:rPr>
              <a:t>-%|y-%;</a:t>
            </a:r>
          </a:p>
          <a:p>
            <a:pPr eaLnBrk="0" fontAlgn="base" hangingPunct="0">
              <a:spcBef>
                <a:spcPct val="0"/>
              </a:spcBef>
              <a:spcAft>
                <a:spcPct val="0"/>
              </a:spcAft>
            </a:pPr>
            <a:endParaRPr lang="en-US" sz="1600" dirty="0">
              <a:solidFill>
                <a:schemeClr val="tx1"/>
              </a:solidFill>
            </a:endParaRPr>
          </a:p>
          <a:p>
            <a:pPr marL="0" indent="0">
              <a:buNone/>
            </a:pPr>
            <a:r>
              <a:rPr lang="en-US" sz="1600" dirty="0">
                <a:solidFill>
                  <a:schemeClr val="accent6">
                    <a:lumMod val="75000"/>
                  </a:schemeClr>
                </a:solidFill>
              </a:rPr>
              <a:t>&lt;!DOCTYPE html&gt;</a:t>
            </a:r>
          </a:p>
          <a:p>
            <a:pPr marL="0" indent="0">
              <a:buNone/>
            </a:pPr>
            <a:r>
              <a:rPr lang="en-US" sz="1600" dirty="0">
                <a:solidFill>
                  <a:schemeClr val="accent6">
                    <a:lumMod val="75000"/>
                  </a:schemeClr>
                </a:solidFill>
              </a:rPr>
              <a:t>&lt;html&gt;</a:t>
            </a:r>
          </a:p>
          <a:p>
            <a:pPr marL="0" indent="0">
              <a:buNone/>
            </a:pPr>
            <a:r>
              <a:rPr lang="en-US" sz="1600" dirty="0">
                <a:solidFill>
                  <a:schemeClr val="accent6">
                    <a:lumMod val="75000"/>
                  </a:schemeClr>
                </a:solidFill>
              </a:rPr>
              <a:t>	&lt;head&gt;</a:t>
            </a:r>
          </a:p>
          <a:p>
            <a:pPr marL="0" indent="0">
              <a:buNone/>
            </a:pPr>
            <a:r>
              <a:rPr lang="en-US" sz="1600" dirty="0">
                <a:solidFill>
                  <a:schemeClr val="accent6">
                    <a:lumMod val="75000"/>
                  </a:schemeClr>
                </a:solidFill>
              </a:rPr>
              <a:t>		&lt;style&gt;</a:t>
            </a:r>
          </a:p>
          <a:p>
            <a:pPr marL="0" indent="0">
              <a:buNone/>
            </a:pPr>
            <a:r>
              <a:rPr lang="en-US" sz="1600" dirty="0">
                <a:solidFill>
                  <a:schemeClr val="accent6">
                    <a:lumMod val="75000"/>
                  </a:schemeClr>
                </a:solidFill>
              </a:rPr>
              <a:t>			body { </a:t>
            </a:r>
          </a:p>
          <a:p>
            <a:pPr marL="0" indent="0">
              <a:buNone/>
            </a:pPr>
            <a:r>
              <a:rPr lang="en-US" sz="1600" dirty="0">
                <a:solidFill>
                  <a:schemeClr val="accent6">
                    <a:lumMod val="75000"/>
                  </a:schemeClr>
                </a:solidFill>
              </a:rPr>
              <a:t> 				 background-image: </a:t>
            </a:r>
            <a:r>
              <a:rPr lang="en-US" sz="1600" dirty="0" err="1">
                <a:solidFill>
                  <a:schemeClr val="accent6">
                    <a:lumMod val="75000"/>
                  </a:schemeClr>
                </a:solidFill>
              </a:rPr>
              <a:t>url</a:t>
            </a:r>
            <a:r>
              <a:rPr lang="en-US" sz="1600" dirty="0">
                <a:solidFill>
                  <a:schemeClr val="accent6">
                    <a:lumMod val="75000"/>
                  </a:schemeClr>
                </a:solidFill>
              </a:rPr>
              <a:t>('w3css.gif');</a:t>
            </a:r>
          </a:p>
          <a:p>
            <a:pPr marL="0" indent="0">
              <a:buNone/>
            </a:pPr>
            <a:r>
              <a:rPr lang="en-US" sz="1600" dirty="0">
                <a:solidFill>
                  <a:schemeClr val="accent6">
                    <a:lumMod val="75000"/>
                  </a:schemeClr>
                </a:solidFill>
              </a:rPr>
              <a:t>  				background-repeat: no-repeat;</a:t>
            </a:r>
          </a:p>
          <a:p>
            <a:pPr marL="0" indent="0">
              <a:buNone/>
            </a:pPr>
            <a:r>
              <a:rPr lang="en-US" sz="1600" dirty="0">
                <a:solidFill>
                  <a:schemeClr val="accent6">
                    <a:lumMod val="75000"/>
                  </a:schemeClr>
                </a:solidFill>
              </a:rPr>
              <a:t>    				background-position: top right; </a:t>
            </a:r>
          </a:p>
          <a:p>
            <a:pPr marL="0" indent="0">
              <a:buNone/>
            </a:pPr>
            <a:r>
              <a:rPr lang="en-US" sz="1600" dirty="0">
                <a:solidFill>
                  <a:schemeClr val="accent6">
                    <a:lumMod val="75000"/>
                  </a:schemeClr>
                </a:solidFill>
              </a:rPr>
              <a:t>			}</a:t>
            </a:r>
          </a:p>
        </p:txBody>
      </p:sp>
      <p:sp>
        <p:nvSpPr>
          <p:cNvPr id="4" name="Slide Number Placeholder 3"/>
          <p:cNvSpPr>
            <a:spLocks noGrp="1"/>
          </p:cNvSpPr>
          <p:nvPr>
            <p:ph type="sldNum" sz="quarter" idx="12"/>
          </p:nvPr>
        </p:nvSpPr>
        <p:spPr/>
        <p:txBody>
          <a:bodyPr/>
          <a:lstStyle/>
          <a:p>
            <a:fld id="{9C11CE39-2868-44A2-A0C6-827D458F7A8B}" type="slidenum">
              <a:rPr lang="en-IN" smtClean="0"/>
              <a:pPr/>
              <a:t>44</a:t>
            </a:fld>
            <a:endParaRPr lang="en-IN" dirty="0"/>
          </a:p>
        </p:txBody>
      </p:sp>
    </p:spTree>
    <p:extLst>
      <p:ext uri="{BB962C8B-B14F-4D97-AF65-F5344CB8AC3E}">
        <p14:creationId xmlns:p14="http://schemas.microsoft.com/office/powerpoint/2010/main" val="610099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Position</a:t>
            </a:r>
          </a:p>
        </p:txBody>
      </p:sp>
      <p:sp>
        <p:nvSpPr>
          <p:cNvPr id="3" name="Content Placeholder 2"/>
          <p:cNvSpPr>
            <a:spLocks noGrp="1"/>
          </p:cNvSpPr>
          <p:nvPr>
            <p:ph idx="1"/>
          </p:nvPr>
        </p:nvSpPr>
        <p:spPr/>
        <p:txBody>
          <a:bodyPr>
            <a:normAutofit/>
          </a:bodyPr>
          <a:lstStyle/>
          <a:p>
            <a:pPr marL="0" indent="0">
              <a:buNone/>
            </a:pPr>
            <a:r>
              <a:rPr lang="en-US" sz="2000" dirty="0">
                <a:solidFill>
                  <a:schemeClr val="accent6">
                    <a:lumMod val="75000"/>
                  </a:schemeClr>
                </a:solidFill>
              </a:rPr>
              <a:t>&lt;/style&gt;</a:t>
            </a:r>
          </a:p>
          <a:p>
            <a:pPr marL="0" indent="0">
              <a:buNone/>
            </a:pPr>
            <a:r>
              <a:rPr lang="en-US" sz="2000" dirty="0">
                <a:solidFill>
                  <a:schemeClr val="accent6">
                    <a:lumMod val="75000"/>
                  </a:schemeClr>
                </a:solidFill>
              </a:rPr>
              <a:t>&lt;/head&gt;</a:t>
            </a:r>
          </a:p>
          <a:p>
            <a:pPr marL="0" indent="0">
              <a:buNone/>
            </a:pPr>
            <a:r>
              <a:rPr lang="en-US" sz="2000" dirty="0">
                <a:solidFill>
                  <a:schemeClr val="accent6">
                    <a:lumMod val="75000"/>
                  </a:schemeClr>
                </a:solidFill>
              </a:rPr>
              <a:t>&lt;body&gt;</a:t>
            </a:r>
          </a:p>
          <a:p>
            <a:pPr marL="0" indent="0">
              <a:buNone/>
            </a:pPr>
            <a:r>
              <a:rPr lang="en-US" sz="2000" dirty="0">
                <a:solidFill>
                  <a:schemeClr val="accent6">
                    <a:lumMod val="75000"/>
                  </a:schemeClr>
                </a:solidFill>
              </a:rPr>
              <a:t>	&lt;h1&gt;The background-position Property&lt;/h1&gt;</a:t>
            </a:r>
          </a:p>
          <a:p>
            <a:pPr marL="0" indent="0">
              <a:buNone/>
            </a:pPr>
            <a:r>
              <a:rPr lang="en-US" sz="2000" dirty="0">
                <a:solidFill>
                  <a:schemeClr val="accent6">
                    <a:lumMod val="75000"/>
                  </a:schemeClr>
                </a:solidFill>
              </a:rPr>
              <a:t>	&lt;p&gt;Here, the background image will be positioned in the 	center of the element (in this case, the body element).</a:t>
            </a:r>
          </a:p>
          <a:p>
            <a:pPr marL="0" indent="0">
              <a:buNone/>
            </a:pPr>
            <a:r>
              <a:rPr lang="en-US" sz="2000" dirty="0">
                <a:solidFill>
                  <a:schemeClr val="accent6">
                    <a:lumMod val="75000"/>
                  </a:schemeClr>
                </a:solidFill>
              </a:rPr>
              <a:t>	&lt;/p&gt;</a:t>
            </a:r>
          </a:p>
          <a:p>
            <a:pPr marL="0" indent="0">
              <a:buNone/>
            </a:pPr>
            <a:r>
              <a:rPr lang="en-US" sz="2000" dirty="0">
                <a:solidFill>
                  <a:schemeClr val="accent6">
                    <a:lumMod val="75000"/>
                  </a:schemeClr>
                </a:solidFill>
              </a:rPr>
              <a:t>	&lt;/body&gt;</a:t>
            </a:r>
          </a:p>
          <a:p>
            <a:pPr marL="0" indent="0">
              <a:buNone/>
            </a:pPr>
            <a:r>
              <a:rPr lang="en-US" sz="2000" dirty="0">
                <a:solidFill>
                  <a:schemeClr val="accent6">
                    <a:lumMod val="75000"/>
                  </a:schemeClr>
                </a:solidFill>
              </a:rPr>
              <a:t>&lt;/html&gt;</a:t>
            </a:r>
          </a:p>
          <a:p>
            <a:pPr marL="0" indent="0">
              <a:buNone/>
            </a:pPr>
            <a:endParaRPr lang="en-US" sz="2000"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45</a:t>
            </a:fld>
            <a:endParaRPr lang="en-IN" dirty="0"/>
          </a:p>
        </p:txBody>
      </p:sp>
      <p:pic>
        <p:nvPicPr>
          <p:cNvPr id="5" name="Picture 4"/>
          <p:cNvPicPr>
            <a:picLocks noChangeAspect="1"/>
          </p:cNvPicPr>
          <p:nvPr/>
        </p:nvPicPr>
        <p:blipFill>
          <a:blip r:embed="rId2"/>
          <a:stretch>
            <a:fillRect/>
          </a:stretch>
        </p:blipFill>
        <p:spPr>
          <a:xfrm>
            <a:off x="3858057" y="4622800"/>
            <a:ext cx="7756188" cy="1733550"/>
          </a:xfrm>
          <a:prstGeom prst="rect">
            <a:avLst/>
          </a:prstGeom>
          <a:ln w="19050">
            <a:solidFill>
              <a:schemeClr val="tx1"/>
            </a:solidFill>
          </a:ln>
        </p:spPr>
      </p:pic>
    </p:spTree>
    <p:extLst>
      <p:ext uri="{BB962C8B-B14F-4D97-AF65-F5344CB8AC3E}">
        <p14:creationId xmlns:p14="http://schemas.microsoft.com/office/powerpoint/2010/main" val="18402490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2102" y="1123837"/>
            <a:ext cx="2947482" cy="4601183"/>
          </a:xfrm>
        </p:spPr>
        <p:txBody>
          <a:bodyPr/>
          <a:lstStyle/>
          <a:p>
            <a:r>
              <a:rPr lang="en-US" dirty="0"/>
              <a:t>CSS Background Attachment</a:t>
            </a:r>
            <a:br>
              <a:rPr lang="en-US" dirty="0"/>
            </a:br>
            <a:endParaRPr lang="en-US" dirty="0"/>
          </a:p>
        </p:txBody>
      </p:sp>
      <p:sp>
        <p:nvSpPr>
          <p:cNvPr id="4" name="Content Placeholder 3"/>
          <p:cNvSpPr>
            <a:spLocks noGrp="1"/>
          </p:cNvSpPr>
          <p:nvPr>
            <p:ph idx="1"/>
          </p:nvPr>
        </p:nvSpPr>
        <p:spPr/>
        <p:txBody>
          <a:bodyPr/>
          <a:lstStyle/>
          <a:p>
            <a:r>
              <a:rPr lang="en-US" dirty="0"/>
              <a:t>The background-attachment property specifies whether the background image should scroll or be fixed (will not scroll with the rest of the page).</a:t>
            </a:r>
          </a:p>
          <a:p>
            <a:pPr eaLnBrk="0" fontAlgn="base" hangingPunct="0">
              <a:spcBef>
                <a:spcPct val="0"/>
              </a:spcBef>
              <a:spcAft>
                <a:spcPct val="0"/>
              </a:spcAft>
            </a:pPr>
            <a:r>
              <a:rPr lang="en-IN" b="1" dirty="0">
                <a:solidFill>
                  <a:schemeClr val="tx1"/>
                </a:solidFill>
              </a:rPr>
              <a:t>CSS Syntax:</a:t>
            </a:r>
          </a:p>
          <a:p>
            <a:pPr eaLnBrk="0" fontAlgn="base" hangingPunct="0">
              <a:spcBef>
                <a:spcPct val="0"/>
              </a:spcBef>
              <a:spcAft>
                <a:spcPct val="0"/>
              </a:spcAft>
            </a:pPr>
            <a:r>
              <a:rPr lang="en-US" b="1" dirty="0">
                <a:solidFill>
                  <a:schemeClr val="tx1"/>
                </a:solidFill>
              </a:rPr>
              <a:t>background-attachment: scroll | fixed;</a:t>
            </a:r>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46</a:t>
            </a:fld>
            <a:endParaRPr lang="en-IN"/>
          </a:p>
        </p:txBody>
      </p:sp>
    </p:spTree>
    <p:extLst>
      <p:ext uri="{BB962C8B-B14F-4D97-AF65-F5344CB8AC3E}">
        <p14:creationId xmlns:p14="http://schemas.microsoft.com/office/powerpoint/2010/main" val="266281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47</a:t>
            </a:fld>
            <a:endParaRPr lang="en-IN" dirty="0"/>
          </a:p>
        </p:txBody>
      </p:sp>
      <p:sp>
        <p:nvSpPr>
          <p:cNvPr id="5" name="Rectangle 4"/>
          <p:cNvSpPr/>
          <p:nvPr/>
        </p:nvSpPr>
        <p:spPr>
          <a:xfrm>
            <a:off x="713362" y="0"/>
            <a:ext cx="11478638" cy="6924973"/>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&lt;!DOCTYPE html&gt;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&lt;style&gt;</a:t>
            </a:r>
          </a:p>
          <a:p>
            <a:r>
              <a:rPr lang="en-US" sz="1600" dirty="0">
                <a:solidFill>
                  <a:schemeClr val="accent6">
                    <a:lumMod val="75000"/>
                  </a:schemeClr>
                </a:solidFill>
                <a:latin typeface="Cambria" panose="02040503050406030204" pitchFamily="18" charset="0"/>
                <a:ea typeface="Cambria" panose="02040503050406030204" pitchFamily="18" charset="0"/>
              </a:rPr>
              <a:t>			body {</a:t>
            </a:r>
          </a:p>
          <a:p>
            <a:r>
              <a:rPr lang="en-US" sz="1600" dirty="0">
                <a:solidFill>
                  <a:schemeClr val="accent6">
                    <a:lumMod val="75000"/>
                  </a:schemeClr>
                </a:solidFill>
                <a:latin typeface="Cambria" panose="02040503050406030204" pitchFamily="18" charset="0"/>
                <a:ea typeface="Cambria" panose="02040503050406030204" pitchFamily="18" charset="0"/>
              </a:rPr>
              <a:t>				  background-image: </a:t>
            </a:r>
            <a:r>
              <a:rPr lang="en-US" sz="1600" dirty="0" err="1">
                <a:solidFill>
                  <a:schemeClr val="accent6">
                    <a:lumMod val="75000"/>
                  </a:schemeClr>
                </a:solidFill>
                <a:latin typeface="Cambria" panose="02040503050406030204" pitchFamily="18" charset="0"/>
                <a:ea typeface="Cambria" panose="02040503050406030204" pitchFamily="18" charset="0"/>
              </a:rPr>
              <a:t>url</a:t>
            </a:r>
            <a:r>
              <a:rPr lang="en-US" sz="1600" dirty="0">
                <a:solidFill>
                  <a:schemeClr val="accent6">
                    <a:lumMod val="75000"/>
                  </a:schemeClr>
                </a:solidFill>
                <a:latin typeface="Cambria" panose="02040503050406030204" pitchFamily="18" charset="0"/>
                <a:ea typeface="Cambria" panose="02040503050406030204" pitchFamily="18" charset="0"/>
              </a:rPr>
              <a:t>("img_tree.png");</a:t>
            </a:r>
          </a:p>
          <a:p>
            <a:r>
              <a:rPr lang="en-US" sz="1600" dirty="0">
                <a:solidFill>
                  <a:schemeClr val="accent6">
                    <a:lumMod val="75000"/>
                  </a:schemeClr>
                </a:solidFill>
                <a:latin typeface="Cambria" panose="02040503050406030204" pitchFamily="18" charset="0"/>
                <a:ea typeface="Cambria" panose="02040503050406030204" pitchFamily="18" charset="0"/>
              </a:rPr>
              <a:t>				  background-repeat: no-repeat;</a:t>
            </a:r>
          </a:p>
          <a:p>
            <a:r>
              <a:rPr lang="en-US" sz="1600" dirty="0">
                <a:solidFill>
                  <a:schemeClr val="accent6">
                    <a:lumMod val="75000"/>
                  </a:schemeClr>
                </a:solidFill>
                <a:latin typeface="Cambria" panose="02040503050406030204" pitchFamily="18" charset="0"/>
                <a:ea typeface="Cambria" panose="02040503050406030204" pitchFamily="18" charset="0"/>
              </a:rPr>
              <a:t>				  background-position: right top;</a:t>
            </a:r>
          </a:p>
          <a:p>
            <a:r>
              <a:rPr lang="en-US" sz="1600" dirty="0">
                <a:solidFill>
                  <a:schemeClr val="accent6">
                    <a:lumMod val="75000"/>
                  </a:schemeClr>
                </a:solidFill>
                <a:latin typeface="Cambria" panose="02040503050406030204" pitchFamily="18" charset="0"/>
                <a:ea typeface="Cambria" panose="02040503050406030204" pitchFamily="18" charset="0"/>
              </a:rPr>
              <a:t> 				 margin-right: 200px;</a:t>
            </a:r>
          </a:p>
          <a:p>
            <a:r>
              <a:rPr lang="en-US" sz="1600" dirty="0">
                <a:solidFill>
                  <a:schemeClr val="accent6">
                    <a:lumMod val="75000"/>
                  </a:schemeClr>
                </a:solidFill>
                <a:latin typeface="Cambria" panose="02040503050406030204" pitchFamily="18" charset="0"/>
                <a:ea typeface="Cambria" panose="02040503050406030204" pitchFamily="18" charset="0"/>
              </a:rPr>
              <a:t>				  background-attachment: fixed;</a:t>
            </a:r>
          </a:p>
          <a:p>
            <a:r>
              <a:rPr lang="en-US" sz="1600" dirty="0">
                <a:solidFill>
                  <a:schemeClr val="accent6">
                    <a:lumMod val="75000"/>
                  </a:schemeClr>
                </a:solidFill>
                <a:latin typeface="Cambria" panose="02040503050406030204" pitchFamily="18" charset="0"/>
                <a:ea typeface="Cambria" panose="02040503050406030204" pitchFamily="18" charset="0"/>
              </a:rPr>
              <a:t>			}</a:t>
            </a:r>
          </a:p>
          <a:p>
            <a:r>
              <a:rPr lang="en-US" sz="1600" dirty="0">
                <a:solidFill>
                  <a:schemeClr val="accent6">
                    <a:lumMod val="75000"/>
                  </a:schemeClr>
                </a:solidFill>
                <a:latin typeface="Cambria" panose="02040503050406030204" pitchFamily="18" charset="0"/>
                <a:ea typeface="Cambria" panose="02040503050406030204" pitchFamily="18" charset="0"/>
              </a:rPr>
              <a:t>		&lt;/style&gt;</a:t>
            </a:r>
          </a:p>
          <a:p>
            <a:r>
              <a:rPr lang="en-US" sz="1600" dirty="0">
                <a:solidFill>
                  <a:schemeClr val="accent6">
                    <a:lumMod val="75000"/>
                  </a:schemeClr>
                </a:solidFill>
                <a:latin typeface="Cambria" panose="02040503050406030204" pitchFamily="18" charset="0"/>
                <a:ea typeface="Cambria" panose="02040503050406030204" pitchFamily="18" charset="0"/>
              </a:rPr>
              <a:t>	&lt;/head&gt;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pPr lvl="2"/>
            <a:r>
              <a:rPr lang="en-US" sz="1600" dirty="0">
                <a:solidFill>
                  <a:schemeClr val="accent6">
                    <a:lumMod val="75000"/>
                  </a:schemeClr>
                </a:solidFill>
                <a:latin typeface="Cambria" panose="02040503050406030204" pitchFamily="18" charset="0"/>
                <a:ea typeface="Cambria" panose="02040503050406030204" pitchFamily="18" charset="0"/>
              </a:rPr>
              <a:t>&lt;h1&gt;The background-attachment Property&lt;/h1&gt;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background-attachment property specifies whether the background image should scroll or be fixed (will not scroll with the rest of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pPr lvl="2"/>
            <a:r>
              <a:rPr lang="en-US" sz="1600" dirty="0">
                <a:solidFill>
                  <a:schemeClr val="accent6">
                    <a:lumMod val="75000"/>
                  </a:schemeClr>
                </a:solidFill>
                <a:latin typeface="Cambria" panose="02040503050406030204" pitchFamily="18" charset="0"/>
                <a:ea typeface="Cambria" panose="02040503050406030204" pitchFamily="18" charset="0"/>
              </a:rPr>
              <a:t>&lt;p&gt;The background-image is fixed. Try to scroll down the page.&lt;/p&gt;</a:t>
            </a: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7324927" y="164357"/>
            <a:ext cx="4616889" cy="3473788"/>
          </a:xfrm>
          <a:prstGeom prst="rect">
            <a:avLst/>
          </a:prstGeom>
          <a:ln w="19050">
            <a:solidFill>
              <a:schemeClr val="tx1"/>
            </a:solidFill>
          </a:ln>
        </p:spPr>
      </p:pic>
      <p:pic>
        <p:nvPicPr>
          <p:cNvPr id="7" name="Picture 6"/>
          <p:cNvPicPr>
            <a:picLocks noChangeAspect="1"/>
          </p:cNvPicPr>
          <p:nvPr/>
        </p:nvPicPr>
        <p:blipFill>
          <a:blip r:embed="rId3"/>
          <a:stretch>
            <a:fillRect/>
          </a:stretch>
        </p:blipFill>
        <p:spPr>
          <a:xfrm>
            <a:off x="7972931" y="4128692"/>
            <a:ext cx="3968885" cy="2770256"/>
          </a:xfrm>
          <a:prstGeom prst="rect">
            <a:avLst/>
          </a:prstGeom>
          <a:ln w="19050">
            <a:solidFill>
              <a:schemeClr val="tx1"/>
            </a:solidFill>
          </a:ln>
        </p:spPr>
      </p:pic>
    </p:spTree>
    <p:extLst>
      <p:ext uri="{BB962C8B-B14F-4D97-AF65-F5344CB8AC3E}">
        <p14:creationId xmlns:p14="http://schemas.microsoft.com/office/powerpoint/2010/main" val="23797193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Background-color</a:t>
            </a:r>
          </a:p>
        </p:txBody>
      </p:sp>
      <p:sp>
        <p:nvSpPr>
          <p:cNvPr id="3" name="Content Placeholder 2"/>
          <p:cNvSpPr>
            <a:spLocks noGrp="1"/>
          </p:cNvSpPr>
          <p:nvPr>
            <p:ph idx="1"/>
          </p:nvPr>
        </p:nvSpPr>
        <p:spPr/>
        <p:txBody>
          <a:bodyPr>
            <a:normAutofit fontScale="92500" lnSpcReduction="20000"/>
          </a:bodyPr>
          <a:lstStyle/>
          <a:p>
            <a:pPr eaLnBrk="0" fontAlgn="base" hangingPunct="0">
              <a:spcBef>
                <a:spcPct val="0"/>
              </a:spcBef>
              <a:spcAft>
                <a:spcPct val="0"/>
              </a:spcAft>
            </a:pPr>
            <a:r>
              <a:rPr lang="en-US" sz="2000" dirty="0">
                <a:solidFill>
                  <a:schemeClr val="tx1"/>
                </a:solidFill>
              </a:rPr>
              <a:t>The background-color property sets the background color of an element.</a:t>
            </a:r>
          </a:p>
          <a:p>
            <a:pPr eaLnBrk="0" fontAlgn="base" hangingPunct="0">
              <a:spcBef>
                <a:spcPct val="0"/>
              </a:spcBef>
              <a:spcAft>
                <a:spcPct val="0"/>
              </a:spcAft>
            </a:pPr>
            <a:r>
              <a:rPr lang="en-US" sz="2000" dirty="0">
                <a:solidFill>
                  <a:schemeClr val="tx1"/>
                </a:solidFill>
              </a:rPr>
              <a:t>The background of an element is the total size of the element, including padding and border (but not the margin).</a:t>
            </a:r>
          </a:p>
          <a:p>
            <a:r>
              <a:rPr lang="en-US" sz="2000" dirty="0">
                <a:solidFill>
                  <a:schemeClr val="tx1"/>
                </a:solidFill>
              </a:rPr>
              <a:t>With CSS, a color is most often specified by:</a:t>
            </a:r>
          </a:p>
          <a:p>
            <a:r>
              <a:rPr lang="en-US" sz="2000" dirty="0">
                <a:solidFill>
                  <a:schemeClr val="tx1"/>
                </a:solidFill>
              </a:rPr>
              <a:t>    a valid color name - like "red"</a:t>
            </a:r>
          </a:p>
          <a:p>
            <a:r>
              <a:rPr lang="en-US" sz="2000" dirty="0">
                <a:solidFill>
                  <a:schemeClr val="tx1"/>
                </a:solidFill>
              </a:rPr>
              <a:t>    a HEX value - like "#ff0000"</a:t>
            </a:r>
          </a:p>
          <a:p>
            <a:r>
              <a:rPr lang="en-US" sz="2000" dirty="0">
                <a:solidFill>
                  <a:schemeClr val="tx1"/>
                </a:solidFill>
              </a:rPr>
              <a:t>    an RGB value - like "</a:t>
            </a:r>
            <a:r>
              <a:rPr lang="en-US" sz="2000" dirty="0" err="1">
                <a:solidFill>
                  <a:schemeClr val="tx1"/>
                </a:solidFill>
              </a:rPr>
              <a:t>rgb</a:t>
            </a:r>
            <a:r>
              <a:rPr lang="en-US" sz="2000" dirty="0">
                <a:solidFill>
                  <a:schemeClr val="tx1"/>
                </a:solidFill>
              </a:rPr>
              <a:t>(255,0,0)“</a:t>
            </a:r>
          </a:p>
          <a:p>
            <a:r>
              <a:rPr lang="en-IN" sz="2000" b="1" dirty="0"/>
              <a:t>RGB values:</a:t>
            </a:r>
          </a:p>
          <a:p>
            <a:r>
              <a:rPr lang="en-US" sz="2000" dirty="0"/>
              <a:t>In HTML, a color can be specified as an RGB value, using this formula:</a:t>
            </a:r>
          </a:p>
          <a:p>
            <a:r>
              <a:rPr lang="en-US" sz="2000" b="1" dirty="0" err="1"/>
              <a:t>rgb</a:t>
            </a:r>
            <a:r>
              <a:rPr lang="en-US" sz="2000" b="1" dirty="0"/>
              <a:t>(</a:t>
            </a:r>
            <a:r>
              <a:rPr lang="en-US" sz="2000" b="1" i="1" dirty="0"/>
              <a:t>red,</a:t>
            </a:r>
            <a:r>
              <a:rPr lang="en-US" sz="2000" b="1" dirty="0"/>
              <a:t> </a:t>
            </a:r>
            <a:r>
              <a:rPr lang="en-US" sz="2000" b="1" i="1" dirty="0"/>
              <a:t>green</a:t>
            </a:r>
            <a:r>
              <a:rPr lang="en-US" sz="2000" b="1" dirty="0"/>
              <a:t>, </a:t>
            </a:r>
            <a:r>
              <a:rPr lang="en-US" sz="2000" b="1" i="1" dirty="0"/>
              <a:t>blue</a:t>
            </a:r>
            <a:r>
              <a:rPr lang="en-US" sz="2000" b="1" dirty="0"/>
              <a:t>)</a:t>
            </a:r>
          </a:p>
          <a:p>
            <a:r>
              <a:rPr lang="en-US" sz="2000" dirty="0"/>
              <a:t>Each parameter (red, green, and blue) defines the intensity of the color between 0 and 255.</a:t>
            </a:r>
          </a:p>
          <a:p>
            <a:r>
              <a:rPr lang="en-US" sz="2000" dirty="0"/>
              <a:t>For example, </a:t>
            </a:r>
            <a:r>
              <a:rPr lang="en-US" sz="2000" dirty="0" err="1"/>
              <a:t>rgb</a:t>
            </a:r>
            <a:r>
              <a:rPr lang="en-US" sz="2000" dirty="0"/>
              <a:t>(255, 0, 0) is displayed as red, because red is set to its highest value (255) and the others are set to 0.</a:t>
            </a:r>
          </a:p>
          <a:p>
            <a:r>
              <a:rPr lang="en-US" sz="2000" dirty="0"/>
              <a:t>To display black, use </a:t>
            </a:r>
            <a:r>
              <a:rPr lang="en-US" sz="2000" dirty="0" err="1"/>
              <a:t>rgb</a:t>
            </a:r>
            <a:r>
              <a:rPr lang="en-US" sz="2000" dirty="0"/>
              <a:t>(0, 0, 0).</a:t>
            </a:r>
          </a:p>
          <a:p>
            <a:r>
              <a:rPr lang="en-US" sz="2000" dirty="0"/>
              <a:t>To display white, use </a:t>
            </a:r>
            <a:r>
              <a:rPr lang="en-US" sz="2000" dirty="0" err="1"/>
              <a:t>rgb</a:t>
            </a:r>
            <a:r>
              <a:rPr lang="en-US" sz="2000" dirty="0"/>
              <a:t>(255, 255, 255). </a:t>
            </a:r>
          </a:p>
          <a:p>
            <a:endParaRPr lang="en-US" sz="2000" dirty="0">
              <a:solidFill>
                <a:schemeClr val="tx1"/>
              </a:solidFill>
            </a:endParaRPr>
          </a:p>
          <a:p>
            <a:endParaRPr lang="en-US" sz="2000"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48</a:t>
            </a:fld>
            <a:endParaRPr lang="en-IN" dirty="0"/>
          </a:p>
        </p:txBody>
      </p:sp>
    </p:spTree>
    <p:extLst>
      <p:ext uri="{BB962C8B-B14F-4D97-AF65-F5344CB8AC3E}">
        <p14:creationId xmlns:p14="http://schemas.microsoft.com/office/powerpoint/2010/main" val="3571293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49</a:t>
            </a:fld>
            <a:endParaRPr lang="en-IN" dirty="0"/>
          </a:p>
        </p:txBody>
      </p:sp>
      <p:sp>
        <p:nvSpPr>
          <p:cNvPr id="5" name="Rectangle 4"/>
          <p:cNvSpPr/>
          <p:nvPr/>
        </p:nvSpPr>
        <p:spPr>
          <a:xfrm>
            <a:off x="272374" y="206595"/>
            <a:ext cx="8570068" cy="424731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h1 {</a:t>
            </a:r>
          </a:p>
          <a:p>
            <a:r>
              <a:rPr lang="en-US" dirty="0">
                <a:solidFill>
                  <a:schemeClr val="accent6">
                    <a:lumMod val="75000"/>
                  </a:schemeClr>
                </a:solidFill>
                <a:latin typeface="Cambria" panose="02040503050406030204" pitchFamily="18" charset="0"/>
                <a:ea typeface="Cambria" panose="02040503050406030204" pitchFamily="18" charset="0"/>
              </a:rPr>
              <a:t>				  background-color: green;</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&lt;h1&gt;CSS background-color example!&lt;/h1&gt;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5334506" y="764026"/>
            <a:ext cx="6600825" cy="952500"/>
          </a:xfrm>
          <a:prstGeom prst="rect">
            <a:avLst/>
          </a:prstGeom>
          <a:ln w="19050">
            <a:solidFill>
              <a:schemeClr val="tx1"/>
            </a:solidFill>
          </a:ln>
        </p:spPr>
      </p:pic>
      <p:sp>
        <p:nvSpPr>
          <p:cNvPr id="7" name="Rectangle 6"/>
          <p:cNvSpPr/>
          <p:nvPr/>
        </p:nvSpPr>
        <p:spPr>
          <a:xfrm>
            <a:off x="6433226" y="2954542"/>
            <a:ext cx="6096000" cy="3693319"/>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h1 {</a:t>
            </a:r>
          </a:p>
          <a:p>
            <a:r>
              <a:rPr lang="en-US" dirty="0">
                <a:solidFill>
                  <a:schemeClr val="accent6">
                    <a:lumMod val="75000"/>
                  </a:schemeClr>
                </a:solidFill>
                <a:latin typeface="Cambria" panose="02040503050406030204" pitchFamily="18" charset="0"/>
                <a:ea typeface="Cambria" panose="02040503050406030204" pitchFamily="18"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rPr>
              <a:t>rgb</a:t>
            </a:r>
            <a:r>
              <a:rPr lang="en-US" dirty="0">
                <a:solidFill>
                  <a:schemeClr val="accent6">
                    <a:lumMod val="75000"/>
                  </a:schemeClr>
                </a:solidFill>
                <a:latin typeface="Cambria" panose="02040503050406030204" pitchFamily="18" charset="0"/>
                <a:ea typeface="Cambria" panose="02040503050406030204" pitchFamily="18" charset="0"/>
              </a:rPr>
              <a:t>(200,130,29);</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&lt;h1&gt;CSS background-color example!&lt;/h1&gt;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8" name="Picture 7"/>
          <p:cNvPicPr>
            <a:picLocks noChangeAspect="1"/>
          </p:cNvPicPr>
          <p:nvPr/>
        </p:nvPicPr>
        <p:blipFill>
          <a:blip r:embed="rId3"/>
          <a:stretch>
            <a:fillRect/>
          </a:stretch>
        </p:blipFill>
        <p:spPr>
          <a:xfrm>
            <a:off x="139734" y="5131786"/>
            <a:ext cx="6581775" cy="838200"/>
          </a:xfrm>
          <a:prstGeom prst="rect">
            <a:avLst/>
          </a:prstGeom>
          <a:ln w="19050">
            <a:solidFill>
              <a:schemeClr val="tx1"/>
            </a:solidFill>
          </a:ln>
        </p:spPr>
      </p:pic>
    </p:spTree>
    <p:extLst>
      <p:ext uri="{BB962C8B-B14F-4D97-AF65-F5344CB8AC3E}">
        <p14:creationId xmlns:p14="http://schemas.microsoft.com/office/powerpoint/2010/main" val="2069542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Solved a Big Problem</a:t>
            </a:r>
            <a:br>
              <a:rPr lang="en-US" dirty="0"/>
            </a:br>
            <a:endParaRPr lang="en-US" dirty="0"/>
          </a:p>
        </p:txBody>
      </p:sp>
      <p:sp>
        <p:nvSpPr>
          <p:cNvPr id="3" name="Content Placeholder 2"/>
          <p:cNvSpPr>
            <a:spLocks noGrp="1"/>
          </p:cNvSpPr>
          <p:nvPr>
            <p:ph idx="1"/>
          </p:nvPr>
        </p:nvSpPr>
        <p:spPr>
          <a:xfrm>
            <a:off x="3622465" y="604379"/>
            <a:ext cx="8011236" cy="6117095"/>
          </a:xfrm>
        </p:spPr>
        <p:txBody>
          <a:bodyPr>
            <a:noAutofit/>
          </a:bodyPr>
          <a:lstStyle/>
          <a:p>
            <a:pPr>
              <a:lnSpc>
                <a:spcPct val="120000"/>
              </a:lnSpc>
            </a:pPr>
            <a:r>
              <a:rPr lang="en-US" sz="2000" dirty="0"/>
              <a:t>HTML was NEVER intended to contain tags for formatting a web page!</a:t>
            </a:r>
          </a:p>
          <a:p>
            <a:pPr>
              <a:lnSpc>
                <a:spcPct val="120000"/>
              </a:lnSpc>
            </a:pPr>
            <a:endParaRPr lang="en-US" sz="2000" dirty="0"/>
          </a:p>
          <a:p>
            <a:pPr>
              <a:lnSpc>
                <a:spcPct val="120000"/>
              </a:lnSpc>
            </a:pPr>
            <a:r>
              <a:rPr lang="en-US" sz="2000" dirty="0"/>
              <a:t>HTML was created to describe the content of a web page, like:</a:t>
            </a:r>
          </a:p>
          <a:p>
            <a:pPr marL="0" indent="0">
              <a:lnSpc>
                <a:spcPct val="120000"/>
              </a:lnSpc>
              <a:buNone/>
            </a:pPr>
            <a:endParaRPr lang="en-US" sz="2000" dirty="0"/>
          </a:p>
          <a:p>
            <a:pPr>
              <a:lnSpc>
                <a:spcPct val="120000"/>
              </a:lnSpc>
            </a:pPr>
            <a:r>
              <a:rPr lang="en-US" sz="2000" dirty="0"/>
              <a:t>&lt;h1&gt;This is a heading&lt;/h1&gt;</a:t>
            </a:r>
          </a:p>
          <a:p>
            <a:pPr>
              <a:lnSpc>
                <a:spcPct val="120000"/>
              </a:lnSpc>
            </a:pPr>
            <a:r>
              <a:rPr lang="en-US" sz="2000" dirty="0"/>
              <a:t>&lt;p&gt;This is a paragraph.&lt;/p&gt;</a:t>
            </a:r>
          </a:p>
          <a:p>
            <a:pPr>
              <a:lnSpc>
                <a:spcPct val="120000"/>
              </a:lnSpc>
            </a:pPr>
            <a:endParaRPr lang="en-US" sz="2000" dirty="0"/>
          </a:p>
          <a:p>
            <a:pPr>
              <a:lnSpc>
                <a:spcPct val="120000"/>
              </a:lnSpc>
            </a:pPr>
            <a:r>
              <a:rPr lang="en-US" sz="2000" dirty="0"/>
              <a:t>When tags like &lt;font&gt;, and color attributes were added to the HTML 3.2 specification, it started a nightmare for web developers. Development of large websites, where fonts and color information were added to every single page, became a long and expensive process.</a:t>
            </a:r>
          </a:p>
          <a:p>
            <a:pPr>
              <a:lnSpc>
                <a:spcPct val="120000"/>
              </a:lnSpc>
            </a:pPr>
            <a:r>
              <a:rPr lang="en-US" sz="2000" dirty="0"/>
              <a:t>To solve this problem, the World Wide Web Consortium (W3C) created CSS.</a:t>
            </a:r>
          </a:p>
          <a:p>
            <a:pPr>
              <a:lnSpc>
                <a:spcPct val="120000"/>
              </a:lnSpc>
            </a:pPr>
            <a:r>
              <a:rPr lang="en-US" sz="2000" dirty="0"/>
              <a:t>CSS removed the style formatting from the HTML page!</a:t>
            </a:r>
          </a:p>
        </p:txBody>
      </p:sp>
      <p:sp>
        <p:nvSpPr>
          <p:cNvPr id="4" name="Slide Number Placeholder 3"/>
          <p:cNvSpPr>
            <a:spLocks noGrp="1"/>
          </p:cNvSpPr>
          <p:nvPr>
            <p:ph type="sldNum" sz="quarter" idx="12"/>
          </p:nvPr>
        </p:nvSpPr>
        <p:spPr/>
        <p:txBody>
          <a:bodyPr/>
          <a:lstStyle/>
          <a:p>
            <a:fld id="{9C11CE39-2868-44A2-A0C6-827D458F7A8B}" type="slidenum">
              <a:rPr lang="en-IN" smtClean="0"/>
              <a:pPr/>
              <a:t>5</a:t>
            </a:fld>
            <a:endParaRPr lang="en-IN" dirty="0"/>
          </a:p>
        </p:txBody>
      </p:sp>
    </p:spTree>
    <p:extLst>
      <p:ext uri="{BB962C8B-B14F-4D97-AF65-F5344CB8AC3E}">
        <p14:creationId xmlns:p14="http://schemas.microsoft.com/office/powerpoint/2010/main" val="842650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Hex</a:t>
            </a:r>
          </a:p>
        </p:txBody>
      </p:sp>
      <p:sp>
        <p:nvSpPr>
          <p:cNvPr id="3" name="Content Placeholder 2"/>
          <p:cNvSpPr>
            <a:spLocks noGrp="1"/>
          </p:cNvSpPr>
          <p:nvPr>
            <p:ph idx="1"/>
          </p:nvPr>
        </p:nvSpPr>
        <p:spPr/>
        <p:txBody>
          <a:bodyPr/>
          <a:lstStyle/>
          <a:p>
            <a:r>
              <a:rPr lang="en-US" b="1" dirty="0"/>
              <a:t>HEX Value</a:t>
            </a:r>
          </a:p>
          <a:p>
            <a:r>
              <a:rPr lang="en-US" dirty="0"/>
              <a:t>In HTML, a color can be specified using a hexadecimal value in the form</a:t>
            </a:r>
          </a:p>
          <a:p>
            <a:r>
              <a:rPr lang="en-US" b="1" dirty="0"/>
              <a:t>#</a:t>
            </a:r>
            <a:r>
              <a:rPr lang="en-US" b="1" i="1" dirty="0" err="1"/>
              <a:t>rrggbb</a:t>
            </a:r>
            <a:endParaRPr lang="en-US" b="1" dirty="0"/>
          </a:p>
          <a:p>
            <a:r>
              <a:rPr lang="en-US" dirty="0"/>
              <a:t>Where </a:t>
            </a:r>
            <a:r>
              <a:rPr lang="en-US" dirty="0" err="1"/>
              <a:t>rr</a:t>
            </a:r>
            <a:r>
              <a:rPr lang="en-US" dirty="0"/>
              <a:t> (red), gg (green) and bb (blue) are hexadecimal values between 00 and </a:t>
            </a:r>
            <a:r>
              <a:rPr lang="en-US" dirty="0" err="1"/>
              <a:t>ff</a:t>
            </a:r>
            <a:r>
              <a:rPr lang="en-US" dirty="0"/>
              <a:t> (same as decimal 0-255).</a:t>
            </a:r>
          </a:p>
          <a:p>
            <a:r>
              <a:rPr lang="en-US" dirty="0"/>
              <a:t>#ff0000 is displayed as red, because red is set to its highest value (</a:t>
            </a:r>
            <a:r>
              <a:rPr lang="en-US" dirty="0" err="1"/>
              <a:t>ff</a:t>
            </a:r>
            <a:r>
              <a:rPr lang="en-US" dirty="0"/>
              <a:t>) and the others are set to the lowest value (00).</a:t>
            </a:r>
            <a:endParaRPr lang="en-IN"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50</a:t>
            </a:fld>
            <a:endParaRPr lang="en-IN" dirty="0"/>
          </a:p>
        </p:txBody>
      </p:sp>
    </p:spTree>
    <p:extLst>
      <p:ext uri="{BB962C8B-B14F-4D97-AF65-F5344CB8AC3E}">
        <p14:creationId xmlns:p14="http://schemas.microsoft.com/office/powerpoint/2010/main" val="2828269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51</a:t>
            </a:fld>
            <a:endParaRPr lang="en-IN" dirty="0"/>
          </a:p>
        </p:txBody>
      </p:sp>
      <p:sp>
        <p:nvSpPr>
          <p:cNvPr id="5" name="Rectangle 4"/>
          <p:cNvSpPr/>
          <p:nvPr/>
        </p:nvSpPr>
        <p:spPr>
          <a:xfrm>
            <a:off x="275617" y="298290"/>
            <a:ext cx="6096000" cy="3693319"/>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h1 {</a:t>
            </a:r>
          </a:p>
          <a:p>
            <a:r>
              <a:rPr lang="en-US" dirty="0">
                <a:solidFill>
                  <a:schemeClr val="accent6">
                    <a:lumMod val="75000"/>
                  </a:schemeClr>
                </a:solidFill>
                <a:latin typeface="Cambria" panose="02040503050406030204" pitchFamily="18" charset="0"/>
                <a:ea typeface="Cambria" panose="02040503050406030204" pitchFamily="18" charset="0"/>
              </a:rPr>
              <a:t>				  background-color: #29fd13;</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&lt;h1&gt;CSS background-color example!&lt;/h1&gt;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523081" y="1877742"/>
            <a:ext cx="6496050" cy="942975"/>
          </a:xfrm>
          <a:prstGeom prst="rect">
            <a:avLst/>
          </a:prstGeom>
          <a:ln w="19050">
            <a:solidFill>
              <a:schemeClr val="tx1"/>
            </a:solidFill>
          </a:ln>
        </p:spPr>
      </p:pic>
    </p:spTree>
    <p:extLst>
      <p:ext uri="{BB962C8B-B14F-4D97-AF65-F5344CB8AC3E}">
        <p14:creationId xmlns:p14="http://schemas.microsoft.com/office/powerpoint/2010/main" val="19231852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HSL</a:t>
            </a:r>
          </a:p>
        </p:txBody>
      </p:sp>
      <p:sp>
        <p:nvSpPr>
          <p:cNvPr id="3" name="Content Placeholder 2"/>
          <p:cNvSpPr>
            <a:spLocks noGrp="1"/>
          </p:cNvSpPr>
          <p:nvPr>
            <p:ph idx="1"/>
          </p:nvPr>
        </p:nvSpPr>
        <p:spPr/>
        <p:txBody>
          <a:bodyPr/>
          <a:lstStyle/>
          <a:p>
            <a:r>
              <a:rPr lang="en-IN" b="1" dirty="0"/>
              <a:t>HSL Value</a:t>
            </a:r>
          </a:p>
          <a:p>
            <a:r>
              <a:rPr lang="en-US" dirty="0"/>
              <a:t>In HTML, a color can be specified using hue, saturation, and lightness (HSL) in the form:</a:t>
            </a:r>
          </a:p>
          <a:p>
            <a:r>
              <a:rPr lang="en-US" b="1" dirty="0" err="1"/>
              <a:t>hsl</a:t>
            </a:r>
            <a:r>
              <a:rPr lang="en-US" b="1" dirty="0"/>
              <a:t>(</a:t>
            </a:r>
            <a:r>
              <a:rPr lang="en-US" b="1" i="1" dirty="0"/>
              <a:t>hue</a:t>
            </a:r>
            <a:r>
              <a:rPr lang="en-US" b="1" dirty="0"/>
              <a:t>, </a:t>
            </a:r>
            <a:r>
              <a:rPr lang="en-US" b="1" i="1" dirty="0"/>
              <a:t>saturation</a:t>
            </a:r>
            <a:r>
              <a:rPr lang="en-US" b="1" dirty="0"/>
              <a:t>, </a:t>
            </a:r>
            <a:r>
              <a:rPr lang="en-US" b="1" i="1" dirty="0"/>
              <a:t>lightness</a:t>
            </a:r>
            <a:r>
              <a:rPr lang="en-US" b="1" dirty="0"/>
              <a:t>)</a:t>
            </a:r>
          </a:p>
          <a:p>
            <a:r>
              <a:rPr lang="en-US" dirty="0"/>
              <a:t>Hue is a degree on the color wheel from 0 to 360. 0 is red, 120 is green, and 240 is blue.</a:t>
            </a:r>
          </a:p>
          <a:p>
            <a:r>
              <a:rPr lang="en-US" dirty="0"/>
              <a:t>Saturation can be described as the intensity of a color </a:t>
            </a:r>
            <a:r>
              <a:rPr lang="en-US" dirty="0" err="1"/>
              <a:t>andSaturation</a:t>
            </a:r>
            <a:r>
              <a:rPr lang="en-US" dirty="0"/>
              <a:t>  is a percentage value, 0% means a shade of gray, and 100% is the full color.</a:t>
            </a:r>
          </a:p>
          <a:p>
            <a:r>
              <a:rPr lang="en-US" dirty="0"/>
              <a:t>Lightness is also a percentage, 0% is black, 50% is neither light or dark, 100% is white</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52</a:t>
            </a:fld>
            <a:endParaRPr lang="en-IN" dirty="0"/>
          </a:p>
        </p:txBody>
      </p:sp>
    </p:spTree>
    <p:extLst>
      <p:ext uri="{BB962C8B-B14F-4D97-AF65-F5344CB8AC3E}">
        <p14:creationId xmlns:p14="http://schemas.microsoft.com/office/powerpoint/2010/main" val="1327650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53</a:t>
            </a:fld>
            <a:endParaRPr lang="en-IN" dirty="0"/>
          </a:p>
        </p:txBody>
      </p:sp>
      <p:sp>
        <p:nvSpPr>
          <p:cNvPr id="5" name="Rectangle 4"/>
          <p:cNvSpPr/>
          <p:nvPr/>
        </p:nvSpPr>
        <p:spPr>
          <a:xfrm>
            <a:off x="314528" y="327473"/>
            <a:ext cx="6096000" cy="3693319"/>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h1 {</a:t>
            </a:r>
          </a:p>
          <a:p>
            <a:r>
              <a:rPr lang="en-US" dirty="0">
                <a:solidFill>
                  <a:schemeClr val="accent6">
                    <a:lumMod val="75000"/>
                  </a:schemeClr>
                </a:solidFill>
                <a:latin typeface="Cambria" panose="02040503050406030204" pitchFamily="18" charset="0"/>
                <a:ea typeface="Cambria" panose="02040503050406030204" pitchFamily="18" charset="0"/>
              </a:rPr>
              <a:t>				  background-color: </a:t>
            </a:r>
            <a:r>
              <a:rPr lang="en-US" dirty="0" err="1">
                <a:solidFill>
                  <a:schemeClr val="accent6">
                    <a:lumMod val="75000"/>
                  </a:schemeClr>
                </a:solidFill>
                <a:latin typeface="Cambria" panose="02040503050406030204" pitchFamily="18" charset="0"/>
                <a:ea typeface="Cambria" panose="02040503050406030204" pitchFamily="18" charset="0"/>
              </a:rPr>
              <a:t>hsl</a:t>
            </a:r>
            <a:r>
              <a:rPr lang="en-US" dirty="0">
                <a:solidFill>
                  <a:schemeClr val="accent6">
                    <a:lumMod val="75000"/>
                  </a:schemeClr>
                </a:solidFill>
                <a:latin typeface="Cambria" panose="02040503050406030204" pitchFamily="18" charset="0"/>
                <a:ea typeface="Cambria" panose="02040503050406030204" pitchFamily="18" charset="0"/>
              </a:rPr>
              <a:t>(17, 80%, 90%);</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		&lt;h1&gt;CSS background-color example!&lt;/h1&gt;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183019" y="3934230"/>
            <a:ext cx="6534150" cy="857250"/>
          </a:xfrm>
          <a:prstGeom prst="rect">
            <a:avLst/>
          </a:prstGeom>
          <a:ln w="19050">
            <a:solidFill>
              <a:schemeClr val="tx1"/>
            </a:solidFill>
          </a:ln>
        </p:spPr>
      </p:pic>
    </p:spTree>
    <p:extLst>
      <p:ext uri="{BB962C8B-B14F-4D97-AF65-F5344CB8AC3E}">
        <p14:creationId xmlns:p14="http://schemas.microsoft.com/office/powerpoint/2010/main" val="23153678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Opacity / Transparency</a:t>
            </a:r>
            <a:br>
              <a:rPr lang="en-US" dirty="0"/>
            </a:br>
            <a:endParaRPr lang="en-US" dirty="0"/>
          </a:p>
        </p:txBody>
      </p:sp>
      <p:sp>
        <p:nvSpPr>
          <p:cNvPr id="3" name="Content Placeholder 2"/>
          <p:cNvSpPr>
            <a:spLocks noGrp="1"/>
          </p:cNvSpPr>
          <p:nvPr>
            <p:ph idx="1"/>
          </p:nvPr>
        </p:nvSpPr>
        <p:spPr/>
        <p:txBody>
          <a:bodyPr/>
          <a:lstStyle/>
          <a:p>
            <a:r>
              <a:rPr lang="en-US" dirty="0"/>
              <a:t>The opacity property specifies the opacity/transparency of an element. It can take a value from 0.0 - 1.0. The lower value, the more transparent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54</a:t>
            </a:fld>
            <a:endParaRPr lang="en-IN" dirty="0"/>
          </a:p>
        </p:txBody>
      </p:sp>
      <p:pic>
        <p:nvPicPr>
          <p:cNvPr id="5" name="Picture 4"/>
          <p:cNvPicPr>
            <a:picLocks noChangeAspect="1"/>
          </p:cNvPicPr>
          <p:nvPr/>
        </p:nvPicPr>
        <p:blipFill>
          <a:blip r:embed="rId2"/>
          <a:stretch>
            <a:fillRect/>
          </a:stretch>
        </p:blipFill>
        <p:spPr>
          <a:xfrm>
            <a:off x="4143983" y="2659794"/>
            <a:ext cx="6344055" cy="3065226"/>
          </a:xfrm>
          <a:prstGeom prst="rect">
            <a:avLst/>
          </a:prstGeom>
          <a:ln w="19050">
            <a:solidFill>
              <a:schemeClr val="tx1"/>
            </a:solidFill>
          </a:ln>
        </p:spPr>
      </p:pic>
    </p:spTree>
    <p:extLst>
      <p:ext uri="{BB962C8B-B14F-4D97-AF65-F5344CB8AC3E}">
        <p14:creationId xmlns:p14="http://schemas.microsoft.com/office/powerpoint/2010/main" val="37928789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55</a:t>
            </a:fld>
            <a:endParaRPr lang="en-IN" dirty="0"/>
          </a:p>
        </p:txBody>
      </p:sp>
      <p:sp>
        <p:nvSpPr>
          <p:cNvPr id="5" name="Rectangle 4"/>
          <p:cNvSpPr/>
          <p:nvPr/>
        </p:nvSpPr>
        <p:spPr>
          <a:xfrm>
            <a:off x="382621" y="274210"/>
            <a:ext cx="4938409"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div {</a:t>
            </a:r>
          </a:p>
          <a:p>
            <a:r>
              <a:rPr lang="en-US" dirty="0">
                <a:solidFill>
                  <a:schemeClr val="accent6">
                    <a:lumMod val="75000"/>
                  </a:schemeClr>
                </a:solidFill>
                <a:latin typeface="Cambria" panose="02040503050406030204" pitchFamily="18" charset="0"/>
                <a:ea typeface="Cambria" panose="02040503050406030204" pitchFamily="18" charset="0"/>
              </a:rPr>
              <a:t> 				 background-color: green;</a:t>
            </a:r>
          </a:p>
          <a:p>
            <a:r>
              <a:rPr lang="en-US" dirty="0">
                <a:solidFill>
                  <a:schemeClr val="accent6">
                    <a:lumMod val="75000"/>
                  </a:schemeClr>
                </a:solidFill>
                <a:latin typeface="Cambria" panose="02040503050406030204" pitchFamily="18" charset="0"/>
                <a:ea typeface="Cambria" panose="02040503050406030204" pitchFamily="18" charset="0"/>
              </a:rPr>
              <a:t>			}</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div.first</a:t>
            </a:r>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opacity: 0.1;</a:t>
            </a:r>
          </a:p>
          <a:p>
            <a:r>
              <a:rPr lang="en-US" dirty="0">
                <a:solidFill>
                  <a:schemeClr val="accent6">
                    <a:lumMod val="75000"/>
                  </a:schemeClr>
                </a:solidFill>
                <a:latin typeface="Cambria" panose="02040503050406030204" pitchFamily="18" charset="0"/>
                <a:ea typeface="Cambria" panose="02040503050406030204" pitchFamily="18" charset="0"/>
              </a:rPr>
              <a:t>			}</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div.second</a:t>
            </a:r>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opacity: 0.3;</a:t>
            </a:r>
          </a:p>
          <a:p>
            <a:r>
              <a:rPr lang="en-US" dirty="0">
                <a:solidFill>
                  <a:schemeClr val="accent6">
                    <a:lumMod val="75000"/>
                  </a:schemeClr>
                </a:solidFill>
                <a:latin typeface="Cambria" panose="02040503050406030204" pitchFamily="18" charset="0"/>
                <a:ea typeface="Cambria" panose="02040503050406030204" pitchFamily="18" charset="0"/>
              </a:rPr>
              <a:t>			}</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div.third</a:t>
            </a:r>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opacity: 0.6;</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6" name="Rectangle 5"/>
          <p:cNvSpPr/>
          <p:nvPr/>
        </p:nvSpPr>
        <p:spPr>
          <a:xfrm>
            <a:off x="5321030" y="428098"/>
            <a:ext cx="3988340" cy="5755422"/>
          </a:xfrm>
          <a:prstGeom prst="rect">
            <a:avLst/>
          </a:prstGeom>
        </p:spPr>
        <p:txBody>
          <a:bodyPr wrap="square">
            <a:spAutoFit/>
          </a:bodyPr>
          <a:lstStyle/>
          <a:p>
            <a:r>
              <a:rPr lang="en-US" sz="1600" dirty="0">
                <a:solidFill>
                  <a:schemeClr val="accent6">
                    <a:lumMod val="75000"/>
                  </a:schemeClr>
                </a:solidFill>
                <a:latin typeface="Cambria" panose="02040503050406030204" pitchFamily="18" charset="0"/>
                <a:ea typeface="Cambria" panose="02040503050406030204" pitchFamily="18" charset="0"/>
              </a:rPr>
              <a:t>&lt;body&gt;</a:t>
            </a:r>
          </a:p>
          <a:p>
            <a:endParaRPr lang="en-US" sz="1600" dirty="0">
              <a:solidFill>
                <a:schemeClr val="accent6">
                  <a:lumMod val="75000"/>
                </a:schemeClr>
              </a:solidFill>
              <a:latin typeface="Cambria" panose="02040503050406030204" pitchFamily="18" charset="0"/>
              <a:ea typeface="Cambria" panose="02040503050406030204" pitchFamily="18" charset="0"/>
            </a:endParaRPr>
          </a:p>
          <a:p>
            <a:pPr lvl="2"/>
            <a:r>
              <a:rPr lang="en-US" sz="1600" dirty="0">
                <a:solidFill>
                  <a:schemeClr val="accent6">
                    <a:lumMod val="75000"/>
                  </a:schemeClr>
                </a:solidFill>
                <a:latin typeface="Cambria" panose="02040503050406030204" pitchFamily="18" charset="0"/>
                <a:ea typeface="Cambria" panose="02040503050406030204" pitchFamily="18" charset="0"/>
              </a:rPr>
              <a:t>&lt;h1&gt;Transparent Boxes&lt;/h1&gt;</a:t>
            </a:r>
          </a:p>
          <a:p>
            <a:pPr lvl="2"/>
            <a:endParaRPr lang="en-US" sz="1600" dirty="0">
              <a:solidFill>
                <a:schemeClr val="accent6">
                  <a:lumMod val="75000"/>
                </a:schemeClr>
              </a:solidFill>
              <a:latin typeface="Cambria" panose="02040503050406030204" pitchFamily="18" charset="0"/>
              <a:ea typeface="Cambria" panose="02040503050406030204" pitchFamily="18" charset="0"/>
            </a:endParaRPr>
          </a:p>
          <a:p>
            <a:pPr lvl="2"/>
            <a:r>
              <a:rPr lang="en-US" sz="1600" dirty="0">
                <a:solidFill>
                  <a:schemeClr val="accent6">
                    <a:lumMod val="75000"/>
                  </a:schemeClr>
                </a:solidFill>
                <a:latin typeface="Cambria" panose="02040503050406030204" pitchFamily="18" charset="0"/>
                <a:ea typeface="Cambria" panose="02040503050406030204" pitchFamily="18" charset="0"/>
              </a:rPr>
              <a:t>&lt;div class="first"&gt;</a:t>
            </a:r>
          </a:p>
          <a:p>
            <a:pPr lvl="2"/>
            <a:r>
              <a:rPr lang="en-US" sz="1600" dirty="0">
                <a:solidFill>
                  <a:schemeClr val="accent6">
                    <a:lumMod val="75000"/>
                  </a:schemeClr>
                </a:solidFill>
                <a:latin typeface="Cambria" panose="02040503050406030204" pitchFamily="18" charset="0"/>
                <a:ea typeface="Cambria" panose="02040503050406030204" pitchFamily="18" charset="0"/>
              </a:rPr>
              <a:t>  &lt;h1&gt;opacity 0.1&lt;/h1&gt;</a:t>
            </a:r>
          </a:p>
          <a:p>
            <a:pPr lvl="2"/>
            <a:r>
              <a:rPr lang="en-US" sz="1600"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sz="1600" dirty="0">
              <a:solidFill>
                <a:schemeClr val="accent6">
                  <a:lumMod val="75000"/>
                </a:schemeClr>
              </a:solidFill>
              <a:latin typeface="Cambria" panose="02040503050406030204" pitchFamily="18" charset="0"/>
              <a:ea typeface="Cambria" panose="02040503050406030204" pitchFamily="18" charset="0"/>
            </a:endParaRPr>
          </a:p>
          <a:p>
            <a:pPr lvl="2"/>
            <a:r>
              <a:rPr lang="en-US" sz="1600" dirty="0">
                <a:solidFill>
                  <a:schemeClr val="accent6">
                    <a:lumMod val="75000"/>
                  </a:schemeClr>
                </a:solidFill>
                <a:latin typeface="Cambria" panose="02040503050406030204" pitchFamily="18" charset="0"/>
                <a:ea typeface="Cambria" panose="02040503050406030204" pitchFamily="18" charset="0"/>
              </a:rPr>
              <a:t>&lt;div class="second"&gt;</a:t>
            </a:r>
          </a:p>
          <a:p>
            <a:pPr lvl="2"/>
            <a:r>
              <a:rPr lang="en-US" sz="1600" dirty="0">
                <a:solidFill>
                  <a:schemeClr val="accent6">
                    <a:lumMod val="75000"/>
                  </a:schemeClr>
                </a:solidFill>
                <a:latin typeface="Cambria" panose="02040503050406030204" pitchFamily="18" charset="0"/>
                <a:ea typeface="Cambria" panose="02040503050406030204" pitchFamily="18" charset="0"/>
              </a:rPr>
              <a:t>  &lt;h1&gt;opacity 0.3&lt;/h1&gt;</a:t>
            </a:r>
          </a:p>
          <a:p>
            <a:pPr lvl="2"/>
            <a:r>
              <a:rPr lang="en-US" sz="1600" dirty="0">
                <a:solidFill>
                  <a:schemeClr val="accent6">
                    <a:lumMod val="75000"/>
                  </a:schemeClr>
                </a:solidFill>
                <a:latin typeface="Cambria" panose="02040503050406030204" pitchFamily="18" charset="0"/>
                <a:ea typeface="Cambria" panose="02040503050406030204" pitchFamily="18" charset="0"/>
              </a:rPr>
              <a:t>&lt;/div&gt;</a:t>
            </a:r>
          </a:p>
          <a:p>
            <a:pPr lvl="2"/>
            <a:endParaRPr lang="en-US" sz="1600" dirty="0">
              <a:solidFill>
                <a:schemeClr val="accent6">
                  <a:lumMod val="75000"/>
                </a:schemeClr>
              </a:solidFill>
              <a:latin typeface="Cambria" panose="02040503050406030204" pitchFamily="18" charset="0"/>
              <a:ea typeface="Cambria" panose="02040503050406030204" pitchFamily="18" charset="0"/>
            </a:endParaRPr>
          </a:p>
          <a:p>
            <a:pPr lvl="2"/>
            <a:r>
              <a:rPr lang="en-US" sz="1600" dirty="0">
                <a:solidFill>
                  <a:schemeClr val="accent6">
                    <a:lumMod val="75000"/>
                  </a:schemeClr>
                </a:solidFill>
                <a:latin typeface="Cambria" panose="02040503050406030204" pitchFamily="18" charset="0"/>
                <a:ea typeface="Cambria" panose="02040503050406030204" pitchFamily="18" charset="0"/>
              </a:rPr>
              <a:t>&lt;div class="third"&gt;</a:t>
            </a:r>
          </a:p>
          <a:p>
            <a:pPr lvl="2"/>
            <a:r>
              <a:rPr lang="en-US" sz="1600" dirty="0">
                <a:solidFill>
                  <a:schemeClr val="accent6">
                    <a:lumMod val="75000"/>
                  </a:schemeClr>
                </a:solidFill>
                <a:latin typeface="Cambria" panose="02040503050406030204" pitchFamily="18" charset="0"/>
                <a:ea typeface="Cambria" panose="02040503050406030204" pitchFamily="18" charset="0"/>
              </a:rPr>
              <a:t>  &lt;h1&gt;opacity 0.6&lt;/h1&gt;</a:t>
            </a:r>
          </a:p>
          <a:p>
            <a:pPr lvl="2"/>
            <a:r>
              <a:rPr lang="en-US" sz="1600" dirty="0">
                <a:solidFill>
                  <a:schemeClr val="accent6">
                    <a:lumMod val="75000"/>
                  </a:schemeClr>
                </a:solidFill>
                <a:latin typeface="Cambria" panose="02040503050406030204" pitchFamily="18" charset="0"/>
                <a:ea typeface="Cambria" panose="02040503050406030204" pitchFamily="18" charset="0"/>
              </a:rPr>
              <a:t>&lt;/div&gt;</a:t>
            </a:r>
          </a:p>
          <a:p>
            <a:pPr lvl="1"/>
            <a:endParaRPr lang="en-US" sz="1600" dirty="0">
              <a:solidFill>
                <a:schemeClr val="accent6">
                  <a:lumMod val="75000"/>
                </a:schemeClr>
              </a:solidFill>
              <a:latin typeface="Cambria" panose="02040503050406030204" pitchFamily="18" charset="0"/>
              <a:ea typeface="Cambria" panose="02040503050406030204" pitchFamily="18" charset="0"/>
            </a:endParaRPr>
          </a:p>
          <a:p>
            <a:pPr lvl="1"/>
            <a:r>
              <a:rPr lang="en-US" sz="1600" dirty="0">
                <a:solidFill>
                  <a:schemeClr val="accent6">
                    <a:lumMod val="75000"/>
                  </a:schemeClr>
                </a:solidFill>
                <a:latin typeface="Cambria" panose="02040503050406030204" pitchFamily="18" charset="0"/>
                <a:ea typeface="Cambria" panose="02040503050406030204" pitchFamily="18" charset="0"/>
              </a:rPr>
              <a:t>	&lt;div&gt;</a:t>
            </a:r>
          </a:p>
          <a:p>
            <a:pPr lvl="1"/>
            <a:r>
              <a:rPr lang="en-US" sz="1600" dirty="0">
                <a:solidFill>
                  <a:schemeClr val="accent6">
                    <a:lumMod val="75000"/>
                  </a:schemeClr>
                </a:solidFill>
                <a:latin typeface="Cambria" panose="02040503050406030204" pitchFamily="18" charset="0"/>
                <a:ea typeface="Cambria" panose="02040503050406030204" pitchFamily="18" charset="0"/>
              </a:rPr>
              <a:t>  		&lt;h1&gt;opacity 1 (default)&lt;/h1&gt;</a:t>
            </a:r>
          </a:p>
          <a:p>
            <a:pPr lvl="1"/>
            <a:r>
              <a:rPr lang="en-US" sz="1600" dirty="0">
                <a:solidFill>
                  <a:schemeClr val="accent6">
                    <a:lumMod val="75000"/>
                  </a:schemeClr>
                </a:solidFill>
                <a:latin typeface="Cambria" panose="02040503050406030204" pitchFamily="18" charset="0"/>
                <a:ea typeface="Cambria" panose="02040503050406030204" pitchFamily="18" charset="0"/>
              </a:rPr>
              <a:t>	&lt;/div&gt;</a:t>
            </a:r>
          </a:p>
          <a:p>
            <a:endParaRPr lang="en-US" sz="1600" dirty="0">
              <a:solidFill>
                <a:schemeClr val="accent6">
                  <a:lumMod val="75000"/>
                </a:schemeClr>
              </a:solidFill>
              <a:latin typeface="Cambria" panose="02040503050406030204" pitchFamily="18" charset="0"/>
              <a:ea typeface="Cambria" panose="02040503050406030204" pitchFamily="18" charset="0"/>
            </a:endParaRPr>
          </a:p>
          <a:p>
            <a:r>
              <a:rPr lang="en-US" sz="1600" dirty="0">
                <a:solidFill>
                  <a:schemeClr val="accent6">
                    <a:lumMod val="75000"/>
                  </a:schemeClr>
                </a:solidFill>
                <a:latin typeface="Cambria" panose="02040503050406030204" pitchFamily="18" charset="0"/>
                <a:ea typeface="Cambria" panose="02040503050406030204" pitchFamily="18" charset="0"/>
              </a:rPr>
              <a:t>	&lt;/body&gt;</a:t>
            </a:r>
          </a:p>
          <a:p>
            <a:r>
              <a:rPr lang="en-US" sz="1600"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37129944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Manipulation</a:t>
            </a:r>
          </a:p>
        </p:txBody>
      </p:sp>
      <p:sp>
        <p:nvSpPr>
          <p:cNvPr id="3" name="Content Placeholder 2"/>
          <p:cNvSpPr>
            <a:spLocks noGrp="1"/>
          </p:cNvSpPr>
          <p:nvPr>
            <p:ph idx="1"/>
          </p:nvPr>
        </p:nvSpPr>
        <p:spPr/>
        <p:txBody>
          <a:bodyPr>
            <a:normAutofit fontScale="92500" lnSpcReduction="20000"/>
          </a:bodyPr>
          <a:lstStyle/>
          <a:p>
            <a:r>
              <a:rPr lang="en-IN" b="1" dirty="0"/>
              <a:t>Text Alignment:</a:t>
            </a:r>
          </a:p>
          <a:p>
            <a:r>
              <a:rPr lang="en-IN" dirty="0">
                <a:solidFill>
                  <a:schemeClr val="tx1"/>
                </a:solidFill>
              </a:rPr>
              <a:t>The </a:t>
            </a:r>
            <a:r>
              <a:rPr lang="en-IN" dirty="0">
                <a:solidFill>
                  <a:srgbClr val="FF0000"/>
                </a:solidFill>
              </a:rPr>
              <a:t>text-alignment </a:t>
            </a:r>
            <a:r>
              <a:rPr lang="en-US" dirty="0">
                <a:solidFill>
                  <a:srgbClr val="000000"/>
                </a:solidFill>
              </a:rPr>
              <a:t>property is used to set the horizontal alignment of a text.</a:t>
            </a:r>
          </a:p>
          <a:p>
            <a:r>
              <a:rPr lang="en-US" dirty="0">
                <a:solidFill>
                  <a:srgbClr val="000000"/>
                </a:solidFill>
              </a:rPr>
              <a:t>A text can be left or right-aligned, centered, or justified.</a:t>
            </a:r>
          </a:p>
          <a:p>
            <a:pPr marL="182880" lvl="0" indent="-182880" algn="l">
              <a:lnSpc>
                <a:spcPct val="90000"/>
              </a:lnSpc>
              <a:spcBef>
                <a:spcPts val="1200"/>
              </a:spcBef>
              <a:buClr>
                <a:srgbClr val="40BAD2"/>
              </a:buClr>
              <a:buFont typeface="Wingdings 2" pitchFamily="18" charset="2"/>
              <a:buChar char=""/>
            </a:pPr>
            <a:r>
              <a:rPr lang="en-IN" sz="2000" dirty="0">
                <a:solidFill>
                  <a:schemeClr val="accent6">
                    <a:lumMod val="75000"/>
                  </a:schemeClr>
                </a:solidFill>
                <a:latin typeface="Corbel" panose="020B0503020204020204"/>
                <a:ea typeface="+mn-ea"/>
              </a:rPr>
              <a:t>h1 {</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  text-align: </a:t>
            </a:r>
            <a:r>
              <a:rPr lang="en-IN" sz="2000" dirty="0" err="1">
                <a:solidFill>
                  <a:schemeClr val="accent6">
                    <a:lumMod val="75000"/>
                  </a:schemeClr>
                </a:solidFill>
                <a:latin typeface="Corbel" panose="020B0503020204020204"/>
                <a:ea typeface="+mn-ea"/>
              </a:rPr>
              <a:t>center</a:t>
            </a:r>
            <a:r>
              <a:rPr lang="en-IN" sz="2000" dirty="0">
                <a:solidFill>
                  <a:schemeClr val="accent6">
                    <a:lumMod val="75000"/>
                  </a:schemeClr>
                </a:solidFill>
                <a:latin typeface="Corbel" panose="020B0503020204020204"/>
                <a:ea typeface="+mn-ea"/>
              </a:rPr>
              <a:t>;</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a:t>
            </a:r>
            <a:br>
              <a:rPr lang="en-IN" sz="2000" dirty="0">
                <a:solidFill>
                  <a:schemeClr val="accent6">
                    <a:lumMod val="75000"/>
                  </a:schemeClr>
                </a:solidFill>
                <a:latin typeface="Corbel" panose="020B0503020204020204"/>
                <a:ea typeface="+mn-ea"/>
              </a:rPr>
            </a:b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h2 {</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  text-align: left;</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a:t>
            </a:r>
            <a:br>
              <a:rPr lang="en-IN" sz="2000" dirty="0">
                <a:solidFill>
                  <a:schemeClr val="accent6">
                    <a:lumMod val="75000"/>
                  </a:schemeClr>
                </a:solidFill>
                <a:latin typeface="Corbel" panose="020B0503020204020204"/>
                <a:ea typeface="+mn-ea"/>
              </a:rPr>
            </a:b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h3 {</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  text-align: right;</a:t>
            </a:r>
            <a:br>
              <a:rPr lang="en-IN" sz="2000" dirty="0">
                <a:solidFill>
                  <a:schemeClr val="accent6">
                    <a:lumMod val="75000"/>
                  </a:schemeClr>
                </a:solidFill>
                <a:latin typeface="Corbel" panose="020B0503020204020204"/>
                <a:ea typeface="+mn-ea"/>
              </a:rPr>
            </a:br>
            <a:r>
              <a:rPr lang="en-IN" sz="2000" dirty="0">
                <a:solidFill>
                  <a:schemeClr val="accent6">
                    <a:lumMod val="75000"/>
                  </a:schemeClr>
                </a:solidFill>
                <a:latin typeface="Corbel" panose="020B0503020204020204"/>
                <a:ea typeface="+mn-ea"/>
              </a:rPr>
              <a:t>}</a:t>
            </a:r>
          </a:p>
          <a:p>
            <a:pPr marL="0" lvl="0" indent="0" algn="l">
              <a:lnSpc>
                <a:spcPct val="90000"/>
              </a:lnSpc>
              <a:spcBef>
                <a:spcPts val="1200"/>
              </a:spcBef>
              <a:buClr>
                <a:srgbClr val="40BAD2"/>
              </a:buClr>
              <a:buNone/>
            </a:pPr>
            <a:r>
              <a:rPr lang="en-IN" sz="2000" dirty="0">
                <a:solidFill>
                  <a:schemeClr val="accent6">
                    <a:lumMod val="75000"/>
                  </a:schemeClr>
                </a:solidFill>
                <a:latin typeface="Corbel" panose="020B0503020204020204"/>
                <a:ea typeface="+mn-ea"/>
              </a:rPr>
              <a:t>   h4{</a:t>
            </a:r>
          </a:p>
          <a:p>
            <a:pPr marL="0" lvl="0" indent="0" algn="l">
              <a:lnSpc>
                <a:spcPct val="90000"/>
              </a:lnSpc>
              <a:spcBef>
                <a:spcPts val="1200"/>
              </a:spcBef>
              <a:buClr>
                <a:srgbClr val="40BAD2"/>
              </a:buClr>
              <a:buNone/>
            </a:pPr>
            <a:r>
              <a:rPr lang="en-IN" sz="2000" dirty="0">
                <a:solidFill>
                  <a:schemeClr val="accent6">
                    <a:lumMod val="75000"/>
                  </a:schemeClr>
                </a:solidFill>
                <a:latin typeface="Corbel" panose="020B0503020204020204"/>
              </a:rPr>
              <a:t>     text-align: justify;</a:t>
            </a:r>
            <a:br>
              <a:rPr lang="en-IN" sz="2000" dirty="0">
                <a:solidFill>
                  <a:schemeClr val="accent6">
                    <a:lumMod val="75000"/>
                  </a:schemeClr>
                </a:solidFill>
                <a:latin typeface="Corbel" panose="020B0503020204020204"/>
              </a:rPr>
            </a:br>
            <a:r>
              <a:rPr lang="en-IN" sz="2000" dirty="0">
                <a:solidFill>
                  <a:schemeClr val="accent6">
                    <a:lumMod val="75000"/>
                  </a:schemeClr>
                </a:solidFill>
                <a:latin typeface="Corbel" panose="020B0503020204020204"/>
                <a:ea typeface="+mn-ea"/>
              </a:rPr>
              <a:t>}</a:t>
            </a:r>
          </a:p>
          <a:p>
            <a:pPr marL="0" lvl="0" indent="0" algn="l">
              <a:lnSpc>
                <a:spcPct val="90000"/>
              </a:lnSpc>
              <a:spcBef>
                <a:spcPts val="1200"/>
              </a:spcBef>
              <a:buClr>
                <a:srgbClr val="40BAD2"/>
              </a:buClr>
              <a:buNone/>
            </a:pPr>
            <a:endParaRPr lang="en-US" sz="2000" dirty="0">
              <a:solidFill>
                <a:srgbClr val="FF0000"/>
              </a:solidFill>
              <a:latin typeface="Corbel" panose="020B0503020204020204"/>
              <a:ea typeface="+mn-ea"/>
            </a:endParaRPr>
          </a:p>
          <a:p>
            <a:pPr marL="0" indent="0">
              <a:buNone/>
            </a:pPr>
            <a:endParaRPr lang="en-US" b="1"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56</a:t>
            </a:fld>
            <a:endParaRPr lang="en-IN" dirty="0"/>
          </a:p>
        </p:txBody>
      </p:sp>
    </p:spTree>
    <p:extLst>
      <p:ext uri="{BB962C8B-B14F-4D97-AF65-F5344CB8AC3E}">
        <p14:creationId xmlns:p14="http://schemas.microsoft.com/office/powerpoint/2010/main" val="341116736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57</a:t>
            </a:fld>
            <a:endParaRPr lang="en-IN" dirty="0"/>
          </a:p>
        </p:txBody>
      </p:sp>
      <p:sp>
        <p:nvSpPr>
          <p:cNvPr id="5" name="Rectangle 4"/>
          <p:cNvSpPr/>
          <p:nvPr/>
        </p:nvSpPr>
        <p:spPr>
          <a:xfrm>
            <a:off x="175098" y="522108"/>
            <a:ext cx="4221803" cy="5632311"/>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h1 {</a:t>
            </a:r>
          </a:p>
          <a:p>
            <a:pPr lvl="2"/>
            <a:r>
              <a:rPr lang="en-US" dirty="0">
                <a:solidFill>
                  <a:schemeClr val="accent6">
                    <a:lumMod val="75000"/>
                  </a:schemeClr>
                </a:solidFill>
                <a:latin typeface="Cambria" panose="02040503050406030204" pitchFamily="18" charset="0"/>
                <a:ea typeface="Cambria" panose="02040503050406030204" pitchFamily="18" charset="0"/>
              </a:rPr>
              <a:t> 		 text-align: center;</a:t>
            </a:r>
          </a:p>
          <a:p>
            <a:pPr lvl="2"/>
            <a:r>
              <a:rPr lang="en-US" dirty="0">
                <a:solidFill>
                  <a:schemeClr val="accent6">
                    <a:lumMod val="75000"/>
                  </a:schemeClr>
                </a:solidFill>
                <a:latin typeface="Cambria" panose="02040503050406030204" pitchFamily="18" charset="0"/>
                <a:ea typeface="Cambria" panose="02040503050406030204" pitchFamily="18" charset="0"/>
              </a:rPr>
              <a:t>	}</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	h2 {</a:t>
            </a:r>
          </a:p>
          <a:p>
            <a:pPr lvl="2"/>
            <a:r>
              <a:rPr lang="en-US" dirty="0">
                <a:solidFill>
                  <a:schemeClr val="accent6">
                    <a:lumMod val="75000"/>
                  </a:schemeClr>
                </a:solidFill>
                <a:latin typeface="Cambria" panose="02040503050406030204" pitchFamily="18" charset="0"/>
                <a:ea typeface="Cambria" panose="02040503050406030204" pitchFamily="18" charset="0"/>
              </a:rPr>
              <a:t>		  text-align: left;</a:t>
            </a:r>
          </a:p>
          <a:p>
            <a:pPr lvl="2"/>
            <a:r>
              <a:rPr lang="en-US" dirty="0">
                <a:solidFill>
                  <a:schemeClr val="accent6">
                    <a:lumMod val="75000"/>
                  </a:schemeClr>
                </a:solidFill>
                <a:latin typeface="Cambria" panose="02040503050406030204" pitchFamily="18" charset="0"/>
                <a:ea typeface="Cambria" panose="02040503050406030204" pitchFamily="18" charset="0"/>
              </a:rPr>
              <a:t>	}</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h3 {</a:t>
            </a:r>
          </a:p>
          <a:p>
            <a:r>
              <a:rPr lang="en-US" dirty="0">
                <a:solidFill>
                  <a:schemeClr val="accent6">
                    <a:lumMod val="75000"/>
                  </a:schemeClr>
                </a:solidFill>
                <a:latin typeface="Cambria" panose="02040503050406030204" pitchFamily="18" charset="0"/>
                <a:ea typeface="Cambria" panose="02040503050406030204" pitchFamily="18" charset="0"/>
              </a:rPr>
              <a:t>				  text-align: right;</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p{</a:t>
            </a:r>
          </a:p>
          <a:p>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text-align:justify</a:t>
            </a:r>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6" name="Rectangle 5"/>
          <p:cNvSpPr/>
          <p:nvPr/>
        </p:nvSpPr>
        <p:spPr>
          <a:xfrm>
            <a:off x="4925438" y="220551"/>
            <a:ext cx="6096000" cy="4247317"/>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&lt;h1&gt;Heading 1 (center)&lt;/h1&gt;</a:t>
            </a:r>
          </a:p>
          <a:p>
            <a:pPr lvl="2"/>
            <a:r>
              <a:rPr lang="en-US" dirty="0">
                <a:solidFill>
                  <a:schemeClr val="accent6">
                    <a:lumMod val="75000"/>
                  </a:schemeClr>
                </a:solidFill>
                <a:latin typeface="Cambria" panose="02040503050406030204" pitchFamily="18" charset="0"/>
                <a:ea typeface="Cambria" panose="02040503050406030204" pitchFamily="18" charset="0"/>
              </a:rPr>
              <a:t>&lt;h2&gt;Heading 2 (left)&lt;/h2&gt;</a:t>
            </a:r>
          </a:p>
          <a:p>
            <a:pPr lvl="2"/>
            <a:r>
              <a:rPr lang="en-US" dirty="0">
                <a:solidFill>
                  <a:schemeClr val="accent6">
                    <a:lumMod val="75000"/>
                  </a:schemeClr>
                </a:solidFill>
                <a:latin typeface="Cambria" panose="02040503050406030204" pitchFamily="18" charset="0"/>
                <a:ea typeface="Cambria" panose="02040503050406030204" pitchFamily="18" charset="0"/>
              </a:rPr>
              <a:t>&lt;h3&gt;Heading 3 (right)&lt;/h3&gt;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&lt;p&gt;In my younger and more vulnerable years my father gave me some advice that I've been turning over in my mind ever since. 'Whenever you feel like criticizing anyone,' he told me, 'just remember that all the people in this world haven't had the advantages that you've had.'&lt;/p&gt;</a:t>
            </a:r>
          </a:p>
          <a:p>
            <a:pPr lvl="1"/>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5107021" y="4583011"/>
            <a:ext cx="6819900" cy="2138464"/>
          </a:xfrm>
          <a:prstGeom prst="rect">
            <a:avLst/>
          </a:prstGeom>
          <a:ln w="19050">
            <a:solidFill>
              <a:schemeClr val="tx1"/>
            </a:solidFill>
          </a:ln>
        </p:spPr>
      </p:pic>
    </p:spTree>
    <p:extLst>
      <p:ext uri="{BB962C8B-B14F-4D97-AF65-F5344CB8AC3E}">
        <p14:creationId xmlns:p14="http://schemas.microsoft.com/office/powerpoint/2010/main" val="24931699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Alignment</a:t>
            </a:r>
            <a:br>
              <a:rPr lang="en-US" dirty="0"/>
            </a:br>
            <a:endParaRPr lang="en-US" dirty="0"/>
          </a:p>
        </p:txBody>
      </p:sp>
      <p:sp>
        <p:nvSpPr>
          <p:cNvPr id="3" name="Content Placeholder 2"/>
          <p:cNvSpPr>
            <a:spLocks noGrp="1"/>
          </p:cNvSpPr>
          <p:nvPr>
            <p:ph idx="1"/>
          </p:nvPr>
        </p:nvSpPr>
        <p:spPr/>
        <p:txBody>
          <a:bodyPr>
            <a:normAutofit fontScale="77500" lnSpcReduction="20000"/>
          </a:bodyPr>
          <a:lstStyle/>
          <a:p>
            <a:r>
              <a:rPr lang="en-IN" sz="2900" dirty="0">
                <a:solidFill>
                  <a:schemeClr val="tx1"/>
                </a:solidFill>
              </a:rPr>
              <a:t>The </a:t>
            </a:r>
            <a:r>
              <a:rPr lang="en-IN" sz="2900" dirty="0">
                <a:solidFill>
                  <a:srgbClr val="FF0000"/>
                </a:solidFill>
              </a:rPr>
              <a:t>vertical-alignment </a:t>
            </a:r>
            <a:r>
              <a:rPr lang="en-US" sz="2900" dirty="0">
                <a:solidFill>
                  <a:schemeClr val="tx1"/>
                </a:solidFill>
              </a:rPr>
              <a:t>property sets the vertical alignment of an elem</a:t>
            </a:r>
            <a:r>
              <a:rPr lang="en-US" dirty="0">
                <a:solidFill>
                  <a:schemeClr val="tx1"/>
                </a:solidFill>
              </a:rPr>
              <a:t>ent.</a:t>
            </a:r>
          </a:p>
          <a:p>
            <a:pPr marL="449263" lvl="1" indent="0">
              <a:buNone/>
            </a:pPr>
            <a:r>
              <a:rPr lang="en-US" sz="2200" dirty="0" err="1">
                <a:solidFill>
                  <a:schemeClr val="accent6">
                    <a:lumMod val="75000"/>
                  </a:schemeClr>
                </a:solidFill>
              </a:rPr>
              <a:t>img.a</a:t>
            </a:r>
            <a:r>
              <a:rPr lang="en-US" sz="2200" dirty="0">
                <a:solidFill>
                  <a:schemeClr val="accent6">
                    <a:lumMod val="75000"/>
                  </a:schemeClr>
                </a:solidFill>
              </a:rPr>
              <a:t> {</a:t>
            </a:r>
          </a:p>
          <a:p>
            <a:pPr marL="449263" lvl="1" indent="0">
              <a:buNone/>
            </a:pPr>
            <a:r>
              <a:rPr lang="en-US" sz="2200" dirty="0">
                <a:solidFill>
                  <a:schemeClr val="accent6">
                    <a:lumMod val="75000"/>
                  </a:schemeClr>
                </a:solidFill>
              </a:rPr>
              <a:t>  vertical-align: baseline;</a:t>
            </a:r>
          </a:p>
          <a:p>
            <a:pPr marL="449263" lvl="1" indent="0">
              <a:buNone/>
            </a:pPr>
            <a:r>
              <a:rPr lang="en-US" sz="2200" dirty="0">
                <a:solidFill>
                  <a:schemeClr val="accent6">
                    <a:lumMod val="75000"/>
                  </a:schemeClr>
                </a:solidFill>
              </a:rPr>
              <a:t>}</a:t>
            </a:r>
          </a:p>
          <a:p>
            <a:pPr marL="449263" lvl="1" indent="0">
              <a:buNone/>
            </a:pPr>
            <a:r>
              <a:rPr lang="en-US" sz="2200" dirty="0" err="1">
                <a:solidFill>
                  <a:schemeClr val="accent6">
                    <a:lumMod val="75000"/>
                  </a:schemeClr>
                </a:solidFill>
              </a:rPr>
              <a:t>img.b</a:t>
            </a:r>
            <a:r>
              <a:rPr lang="en-US" sz="2200" dirty="0">
                <a:solidFill>
                  <a:schemeClr val="accent6">
                    <a:lumMod val="75000"/>
                  </a:schemeClr>
                </a:solidFill>
              </a:rPr>
              <a:t> {</a:t>
            </a:r>
          </a:p>
          <a:p>
            <a:pPr marL="449263" lvl="1" indent="0">
              <a:buNone/>
            </a:pPr>
            <a:r>
              <a:rPr lang="en-US" sz="2200" dirty="0">
                <a:solidFill>
                  <a:schemeClr val="accent6">
                    <a:lumMod val="75000"/>
                  </a:schemeClr>
                </a:solidFill>
              </a:rPr>
              <a:t>  vertical-align: text-top;</a:t>
            </a:r>
          </a:p>
          <a:p>
            <a:pPr marL="449263" lvl="1" indent="0">
              <a:buNone/>
            </a:pPr>
            <a:r>
              <a:rPr lang="en-US" sz="2200" dirty="0">
                <a:solidFill>
                  <a:schemeClr val="accent6">
                    <a:lumMod val="75000"/>
                  </a:schemeClr>
                </a:solidFill>
              </a:rPr>
              <a:t>}</a:t>
            </a:r>
          </a:p>
          <a:p>
            <a:pPr marL="449263" lvl="1" indent="0">
              <a:buNone/>
            </a:pPr>
            <a:r>
              <a:rPr lang="en-US" sz="2200" dirty="0" err="1">
                <a:solidFill>
                  <a:schemeClr val="accent6">
                    <a:lumMod val="75000"/>
                  </a:schemeClr>
                </a:solidFill>
              </a:rPr>
              <a:t>img.c</a:t>
            </a:r>
            <a:r>
              <a:rPr lang="en-US" sz="2200" dirty="0">
                <a:solidFill>
                  <a:schemeClr val="accent6">
                    <a:lumMod val="75000"/>
                  </a:schemeClr>
                </a:solidFill>
              </a:rPr>
              <a:t> {</a:t>
            </a:r>
          </a:p>
          <a:p>
            <a:pPr marL="449263" lvl="1" indent="0">
              <a:buNone/>
            </a:pPr>
            <a:r>
              <a:rPr lang="en-US" sz="2200" dirty="0">
                <a:solidFill>
                  <a:schemeClr val="accent6">
                    <a:lumMod val="75000"/>
                  </a:schemeClr>
                </a:solidFill>
              </a:rPr>
              <a:t>  vertical-align: text-bottom;</a:t>
            </a:r>
          </a:p>
          <a:p>
            <a:pPr marL="449263" lvl="1" indent="0">
              <a:buNone/>
            </a:pPr>
            <a:r>
              <a:rPr lang="en-US" sz="2200" dirty="0">
                <a:solidFill>
                  <a:schemeClr val="accent6">
                    <a:lumMod val="75000"/>
                  </a:schemeClr>
                </a:solidFill>
              </a:rPr>
              <a:t>}</a:t>
            </a:r>
          </a:p>
          <a:p>
            <a:pPr marL="449263" lvl="1" indent="0">
              <a:buNone/>
            </a:pPr>
            <a:r>
              <a:rPr lang="en-US" sz="2200" dirty="0" err="1">
                <a:solidFill>
                  <a:schemeClr val="accent6">
                    <a:lumMod val="75000"/>
                  </a:schemeClr>
                </a:solidFill>
              </a:rPr>
              <a:t>img.d</a:t>
            </a:r>
            <a:r>
              <a:rPr lang="en-US" sz="2200" dirty="0">
                <a:solidFill>
                  <a:schemeClr val="accent6">
                    <a:lumMod val="75000"/>
                  </a:schemeClr>
                </a:solidFill>
              </a:rPr>
              <a:t> {</a:t>
            </a:r>
          </a:p>
          <a:p>
            <a:pPr marL="449263" lvl="1" indent="0">
              <a:buNone/>
            </a:pPr>
            <a:r>
              <a:rPr lang="en-US" sz="2200" dirty="0">
                <a:solidFill>
                  <a:schemeClr val="accent6">
                    <a:lumMod val="75000"/>
                  </a:schemeClr>
                </a:solidFill>
              </a:rPr>
              <a:t>  vertical-align: sub;</a:t>
            </a:r>
          </a:p>
          <a:p>
            <a:pPr marL="449263" lvl="1" indent="0">
              <a:buNone/>
            </a:pPr>
            <a:r>
              <a:rPr lang="en-US" sz="2200" dirty="0">
                <a:solidFill>
                  <a:schemeClr val="accent6">
                    <a:lumMod val="75000"/>
                  </a:schemeClr>
                </a:solidFill>
              </a:rPr>
              <a:t>}</a:t>
            </a:r>
          </a:p>
          <a:p>
            <a:pPr marL="449263" lvl="1" indent="0">
              <a:buNone/>
            </a:pPr>
            <a:r>
              <a:rPr lang="en-US" sz="2200" dirty="0" err="1">
                <a:solidFill>
                  <a:schemeClr val="accent6">
                    <a:lumMod val="75000"/>
                  </a:schemeClr>
                </a:solidFill>
              </a:rPr>
              <a:t>img.e</a:t>
            </a:r>
            <a:r>
              <a:rPr lang="en-US" sz="2200" dirty="0">
                <a:solidFill>
                  <a:schemeClr val="accent6">
                    <a:lumMod val="75000"/>
                  </a:schemeClr>
                </a:solidFill>
              </a:rPr>
              <a:t> {</a:t>
            </a:r>
          </a:p>
          <a:p>
            <a:pPr marL="449263" lvl="1" indent="0">
              <a:buNone/>
            </a:pPr>
            <a:r>
              <a:rPr lang="en-US" sz="2200" dirty="0">
                <a:solidFill>
                  <a:schemeClr val="accent6">
                    <a:lumMod val="75000"/>
                  </a:schemeClr>
                </a:solidFill>
              </a:rPr>
              <a:t>  vertical-align: super;</a:t>
            </a:r>
          </a:p>
          <a:p>
            <a:pPr marL="449263" lvl="1" indent="0">
              <a:buNone/>
            </a:pPr>
            <a:r>
              <a:rPr lang="en-US" sz="2200" dirty="0">
                <a:solidFill>
                  <a:schemeClr val="accent6">
                    <a:lumMod val="75000"/>
                  </a:schemeClr>
                </a:solidFill>
              </a:rPr>
              <a: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58</a:t>
            </a:fld>
            <a:endParaRPr lang="en-IN" dirty="0"/>
          </a:p>
        </p:txBody>
      </p:sp>
    </p:spTree>
    <p:extLst>
      <p:ext uri="{BB962C8B-B14F-4D97-AF65-F5344CB8AC3E}">
        <p14:creationId xmlns:p14="http://schemas.microsoft.com/office/powerpoint/2010/main" val="27537150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59</a:t>
            </a:fld>
            <a:endParaRPr lang="en-IN" dirty="0"/>
          </a:p>
        </p:txBody>
      </p:sp>
      <p:sp>
        <p:nvSpPr>
          <p:cNvPr id="5" name="Rectangle 4"/>
          <p:cNvSpPr/>
          <p:nvPr/>
        </p:nvSpPr>
        <p:spPr>
          <a:xfrm>
            <a:off x="175098" y="522108"/>
            <a:ext cx="4221803"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img.a</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vertical-align: baseline;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img.b</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vertical-align: text-top;</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img.c</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vertical-align: text-bottom;</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img.d</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vertical-align: sub;</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img.e</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vertical-align: super;</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6" name="Rectangle 5"/>
          <p:cNvSpPr/>
          <p:nvPr/>
        </p:nvSpPr>
        <p:spPr>
          <a:xfrm>
            <a:off x="4925437" y="220551"/>
            <a:ext cx="6640749" cy="397031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&lt;p&gt;An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class="a"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="sqpurple.gif" width="9" height="9"&gt; image with a default alignment.&lt;/p&gt; </a:t>
            </a:r>
          </a:p>
          <a:p>
            <a:pPr lvl="2"/>
            <a:r>
              <a:rPr lang="en-US" dirty="0">
                <a:solidFill>
                  <a:schemeClr val="accent6">
                    <a:lumMod val="75000"/>
                  </a:schemeClr>
                </a:solidFill>
                <a:latin typeface="Cambria" panose="02040503050406030204" pitchFamily="18" charset="0"/>
                <a:ea typeface="Cambria" panose="02040503050406030204" pitchFamily="18" charset="0"/>
              </a:rPr>
              <a:t>&lt;p&gt;An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class="b"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="sqpurple.gif" width="9" height="9"&gt; image with a text-top alignment.&lt;/p&gt; </a:t>
            </a:r>
          </a:p>
          <a:p>
            <a:pPr lvl="2"/>
            <a:r>
              <a:rPr lang="en-US" dirty="0">
                <a:solidFill>
                  <a:schemeClr val="accent6">
                    <a:lumMod val="75000"/>
                  </a:schemeClr>
                </a:solidFill>
                <a:latin typeface="Cambria" panose="02040503050406030204" pitchFamily="18" charset="0"/>
                <a:ea typeface="Cambria" panose="02040503050406030204" pitchFamily="18" charset="0"/>
              </a:rPr>
              <a:t>&lt;p&gt;An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class="c"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="sqpurple.gif" width="9" height="9"&gt; image with a text-bottom alignment.&lt;/p&gt;</a:t>
            </a:r>
          </a:p>
          <a:p>
            <a:pPr lvl="2"/>
            <a:r>
              <a:rPr lang="en-US" dirty="0">
                <a:solidFill>
                  <a:schemeClr val="accent6">
                    <a:lumMod val="75000"/>
                  </a:schemeClr>
                </a:solidFill>
                <a:latin typeface="Cambria" panose="02040503050406030204" pitchFamily="18" charset="0"/>
                <a:ea typeface="Cambria" panose="02040503050406030204" pitchFamily="18" charset="0"/>
              </a:rPr>
              <a:t>&lt;p&gt;An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class="d"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="sqpurple.gif" width="9" height="9"&gt; image with a sub alignment.&lt;/p&gt; </a:t>
            </a:r>
          </a:p>
          <a:p>
            <a:pPr lvl="2"/>
            <a:r>
              <a:rPr lang="en-US" dirty="0">
                <a:solidFill>
                  <a:schemeClr val="accent6">
                    <a:lumMod val="75000"/>
                  </a:schemeClr>
                </a:solidFill>
                <a:latin typeface="Cambria" panose="02040503050406030204" pitchFamily="18" charset="0"/>
                <a:ea typeface="Cambria" panose="02040503050406030204" pitchFamily="18" charset="0"/>
              </a:rPr>
              <a:t>&lt;p&gt;An &lt;</a:t>
            </a:r>
            <a:r>
              <a:rPr lang="en-US" dirty="0" err="1">
                <a:solidFill>
                  <a:schemeClr val="accent6">
                    <a:lumMod val="75000"/>
                  </a:schemeClr>
                </a:solidFill>
                <a:latin typeface="Cambria" panose="02040503050406030204" pitchFamily="18" charset="0"/>
                <a:ea typeface="Cambria" panose="02040503050406030204" pitchFamily="18" charset="0"/>
              </a:rPr>
              <a:t>img</a:t>
            </a:r>
            <a:r>
              <a:rPr lang="en-US" dirty="0">
                <a:solidFill>
                  <a:schemeClr val="accent6">
                    <a:lumMod val="75000"/>
                  </a:schemeClr>
                </a:solidFill>
                <a:latin typeface="Cambria" panose="02040503050406030204" pitchFamily="18" charset="0"/>
                <a:ea typeface="Cambria" panose="02040503050406030204" pitchFamily="18" charset="0"/>
              </a:rPr>
              <a:t> class="e" </a:t>
            </a:r>
            <a:r>
              <a:rPr lang="en-US" dirty="0" err="1">
                <a:solidFill>
                  <a:schemeClr val="accent6">
                    <a:lumMod val="75000"/>
                  </a:schemeClr>
                </a:solidFill>
                <a:latin typeface="Cambria" panose="02040503050406030204" pitchFamily="18" charset="0"/>
                <a:ea typeface="Cambria" panose="02040503050406030204" pitchFamily="18" charset="0"/>
              </a:rPr>
              <a:t>src</a:t>
            </a:r>
            <a:r>
              <a:rPr lang="en-US" dirty="0">
                <a:solidFill>
                  <a:schemeClr val="accent6">
                    <a:lumMod val="75000"/>
                  </a:schemeClr>
                </a:solidFill>
                <a:latin typeface="Cambria" panose="02040503050406030204" pitchFamily="18" charset="0"/>
                <a:ea typeface="Cambria" panose="02040503050406030204" pitchFamily="18" charset="0"/>
              </a:rPr>
              <a:t>="sqpurple.gif" width="9" height="9"&gt; image with a super alignment.&lt;/p&gt;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2" name="Picture 1"/>
          <p:cNvPicPr>
            <a:picLocks noChangeAspect="1"/>
          </p:cNvPicPr>
          <p:nvPr/>
        </p:nvPicPr>
        <p:blipFill>
          <a:blip r:embed="rId2"/>
          <a:stretch>
            <a:fillRect/>
          </a:stretch>
        </p:blipFill>
        <p:spPr>
          <a:xfrm>
            <a:off x="6587450" y="4400550"/>
            <a:ext cx="4133850" cy="2457450"/>
          </a:xfrm>
          <a:prstGeom prst="rect">
            <a:avLst/>
          </a:prstGeom>
          <a:ln w="19050">
            <a:solidFill>
              <a:schemeClr val="tx1"/>
            </a:solidFill>
          </a:ln>
        </p:spPr>
      </p:pic>
    </p:spTree>
    <p:extLst>
      <p:ext uri="{BB962C8B-B14F-4D97-AF65-F5344CB8AC3E}">
        <p14:creationId xmlns:p14="http://schemas.microsoft.com/office/powerpoint/2010/main" val="3468166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solidFill>
                  <a:schemeClr val="tx1"/>
                </a:solidFill>
              </a:rPr>
              <a:t>Example of CSS:</a:t>
            </a:r>
          </a:p>
          <a:p>
            <a:r>
              <a:rPr lang="en-US" dirty="0">
                <a:solidFill>
                  <a:schemeClr val="accent6">
                    <a:lumMod val="75000"/>
                  </a:schemeClr>
                </a:solidFill>
              </a:rPr>
              <a:t>&lt;h1&gt;the main heading&lt;/h1&gt;</a:t>
            </a:r>
          </a:p>
          <a:p>
            <a:r>
              <a:rPr lang="en-US" dirty="0">
                <a:solidFill>
                  <a:schemeClr val="tx1"/>
                </a:solidFill>
              </a:rPr>
              <a:t>With CSS we can do it easily by selector, here in case h1 is selector, followed by properties and values.</a:t>
            </a:r>
          </a:p>
          <a:p>
            <a:r>
              <a:rPr lang="en-US" dirty="0">
                <a:solidFill>
                  <a:schemeClr val="accent6">
                    <a:lumMod val="75000"/>
                  </a:schemeClr>
                </a:solidFill>
              </a:rPr>
              <a:t>h1{</a:t>
            </a:r>
          </a:p>
          <a:p>
            <a:pPr marL="0" indent="0">
              <a:buNone/>
            </a:pPr>
            <a:r>
              <a:rPr lang="en-US" dirty="0">
                <a:solidFill>
                  <a:schemeClr val="accent6">
                    <a:lumMod val="75000"/>
                  </a:schemeClr>
                </a:solidFill>
              </a:rPr>
              <a:t>		color: red;</a:t>
            </a:r>
          </a:p>
          <a:p>
            <a:pPr marL="0" indent="0">
              <a:buNone/>
            </a:pPr>
            <a:r>
              <a:rPr lang="en-US" dirty="0">
                <a:solidFill>
                  <a:schemeClr val="accent6">
                    <a:lumMod val="75000"/>
                  </a:schemeClr>
                </a:solidFill>
              </a:rPr>
              <a:t>		font: italic 1em Times;</a:t>
            </a:r>
          </a:p>
          <a:p>
            <a:pPr marL="0" indent="0">
              <a:buNone/>
            </a:pPr>
            <a:r>
              <a:rPr lang="en-US" dirty="0">
                <a:solidFill>
                  <a:schemeClr val="accent6">
                    <a:lumMod val="75000"/>
                  </a:schemeClr>
                </a:solidFill>
              </a:rPr>
              <a:t>		text-decoration: underline;</a:t>
            </a:r>
          </a:p>
          <a:p>
            <a:pPr marL="0" indent="0">
              <a:buNone/>
            </a:pPr>
            <a:r>
              <a:rPr lang="en-US" dirty="0">
                <a:solidFill>
                  <a:schemeClr val="accent6">
                    <a:lumMod val="75000"/>
                  </a:schemeClr>
                </a:solidFill>
              </a:rPr>
              <a:t>		background-color: black;</a:t>
            </a:r>
          </a:p>
          <a:p>
            <a:pPr marL="0" indent="0">
              <a:buNone/>
            </a:pPr>
            <a:r>
              <a:rPr lang="en-US" dirty="0">
                <a:solidFill>
                  <a:schemeClr val="accent6">
                    <a:lumMod val="75000"/>
                  </a:schemeClr>
                </a:solidFill>
              </a:rPr>
              <a:t>	}</a:t>
            </a:r>
            <a:endParaRPr lang="en-IN" dirty="0">
              <a:solidFill>
                <a:schemeClr val="accent6">
                  <a:lumMod val="75000"/>
                </a:schemeClr>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a:t>
            </a:fld>
            <a:endParaRPr lang="en-IN" dirty="0"/>
          </a:p>
        </p:txBody>
      </p:sp>
    </p:spTree>
    <p:extLst>
      <p:ext uri="{BB962C8B-B14F-4D97-AF65-F5344CB8AC3E}">
        <p14:creationId xmlns:p14="http://schemas.microsoft.com/office/powerpoint/2010/main" val="32830643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Direction</a:t>
            </a:r>
            <a:br>
              <a:rPr lang="en-US" b="1" dirty="0"/>
            </a:br>
            <a:endParaRPr lang="en-US" dirty="0"/>
          </a:p>
        </p:txBody>
      </p:sp>
      <p:sp>
        <p:nvSpPr>
          <p:cNvPr id="3" name="Content Placeholder 2"/>
          <p:cNvSpPr>
            <a:spLocks noGrp="1"/>
          </p:cNvSpPr>
          <p:nvPr>
            <p:ph idx="1"/>
          </p:nvPr>
        </p:nvSpPr>
        <p:spPr/>
        <p:txBody>
          <a:bodyPr>
            <a:noAutofit/>
          </a:bodyPr>
          <a:lstStyle/>
          <a:p>
            <a:r>
              <a:rPr lang="en-US" dirty="0"/>
              <a:t>The direction and </a:t>
            </a:r>
            <a:r>
              <a:rPr lang="en-US" dirty="0" err="1"/>
              <a:t>unicode</a:t>
            </a:r>
            <a:r>
              <a:rPr lang="en-US" dirty="0"/>
              <a:t>-bidi properties can be used to change the text direction of an element.</a:t>
            </a:r>
          </a:p>
          <a:p>
            <a:pPr marL="0" indent="0">
              <a:buNone/>
            </a:pPr>
            <a:r>
              <a:rPr lang="en-US" sz="1700" dirty="0">
                <a:solidFill>
                  <a:schemeClr val="accent6">
                    <a:lumMod val="75000"/>
                  </a:schemeClr>
                </a:solidFill>
              </a:rPr>
              <a:t>&lt;!DOCTYPE html&gt;</a:t>
            </a:r>
          </a:p>
          <a:p>
            <a:pPr marL="0" indent="0">
              <a:buNone/>
            </a:pPr>
            <a:r>
              <a:rPr lang="en-US" sz="1700" dirty="0">
                <a:solidFill>
                  <a:schemeClr val="accent6">
                    <a:lumMod val="75000"/>
                  </a:schemeClr>
                </a:solidFill>
              </a:rPr>
              <a:t>	&lt;html&gt;</a:t>
            </a:r>
          </a:p>
          <a:p>
            <a:pPr marL="0" indent="0">
              <a:buNone/>
            </a:pPr>
            <a:r>
              <a:rPr lang="en-US" sz="1700" dirty="0">
                <a:solidFill>
                  <a:schemeClr val="accent6">
                    <a:lumMod val="75000"/>
                  </a:schemeClr>
                </a:solidFill>
              </a:rPr>
              <a:t>		&lt;head&gt;</a:t>
            </a:r>
          </a:p>
          <a:p>
            <a:pPr marL="0" indent="0">
              <a:buNone/>
            </a:pPr>
            <a:r>
              <a:rPr lang="en-US" sz="1700" dirty="0">
                <a:solidFill>
                  <a:schemeClr val="accent6">
                    <a:lumMod val="75000"/>
                  </a:schemeClr>
                </a:solidFill>
              </a:rPr>
              <a:t>			&lt;style&gt;</a:t>
            </a:r>
          </a:p>
          <a:p>
            <a:pPr marL="0" indent="0">
              <a:buNone/>
            </a:pPr>
            <a:r>
              <a:rPr lang="en-US" sz="1700" dirty="0">
                <a:solidFill>
                  <a:schemeClr val="accent6">
                    <a:lumMod val="75000"/>
                  </a:schemeClr>
                </a:solidFill>
              </a:rPr>
              <a:t>				p.ex1 {</a:t>
            </a:r>
          </a:p>
          <a:p>
            <a:pPr marL="0" indent="0">
              <a:buNone/>
            </a:pPr>
            <a:r>
              <a:rPr lang="en-US" sz="1700" dirty="0">
                <a:solidFill>
                  <a:schemeClr val="accent6">
                    <a:lumMod val="75000"/>
                  </a:schemeClr>
                </a:solidFill>
              </a:rPr>
              <a:t>  					direction: </a:t>
            </a:r>
            <a:r>
              <a:rPr lang="en-US" sz="1700" dirty="0" err="1">
                <a:solidFill>
                  <a:schemeClr val="accent6">
                    <a:lumMod val="75000"/>
                  </a:schemeClr>
                </a:solidFill>
              </a:rPr>
              <a:t>rtl</a:t>
            </a:r>
            <a:r>
              <a:rPr lang="en-US" sz="1700" dirty="0">
                <a:solidFill>
                  <a:schemeClr val="accent6">
                    <a:lumMod val="75000"/>
                  </a:schemeClr>
                </a:solidFill>
              </a:rPr>
              <a:t>;</a:t>
            </a:r>
          </a:p>
          <a:p>
            <a:pPr marL="0" indent="0">
              <a:buNone/>
            </a:pPr>
            <a:r>
              <a:rPr lang="en-US" sz="1700" dirty="0">
                <a:solidFill>
                  <a:schemeClr val="accent6">
                    <a:lumMod val="75000"/>
                  </a:schemeClr>
                </a:solidFill>
              </a:rPr>
              <a:t>					  </a:t>
            </a:r>
            <a:r>
              <a:rPr lang="en-US" sz="1700" dirty="0" err="1">
                <a:solidFill>
                  <a:schemeClr val="accent6">
                    <a:lumMod val="75000"/>
                  </a:schemeClr>
                </a:solidFill>
              </a:rPr>
              <a:t>unicode</a:t>
            </a:r>
            <a:r>
              <a:rPr lang="en-US" sz="1700" dirty="0">
                <a:solidFill>
                  <a:schemeClr val="accent6">
                    <a:lumMod val="75000"/>
                  </a:schemeClr>
                </a:solidFill>
              </a:rPr>
              <a:t>-bidi: bidi-override;</a:t>
            </a:r>
          </a:p>
          <a:p>
            <a:pPr marL="0" indent="0">
              <a:buNone/>
            </a:pPr>
            <a:r>
              <a:rPr lang="en-US" sz="1700" dirty="0">
                <a:solidFill>
                  <a:schemeClr val="accent6">
                    <a:lumMod val="75000"/>
                  </a:schemeClr>
                </a:solidFill>
              </a:rPr>
              <a:t>				}</a:t>
            </a:r>
          </a:p>
          <a:p>
            <a:pPr marL="0" indent="0">
              <a:buNone/>
            </a:pPr>
            <a:r>
              <a:rPr lang="en-US" sz="1700" dirty="0">
                <a:solidFill>
                  <a:schemeClr val="accent6">
                    <a:lumMod val="75000"/>
                  </a:schemeClr>
                </a:solidFill>
              </a:rPr>
              <a:t>			&lt;/style&gt;</a:t>
            </a:r>
          </a:p>
          <a:p>
            <a:pPr marL="0" indent="0">
              <a:buNone/>
            </a:pPr>
            <a:r>
              <a:rPr lang="en-US" sz="1700" dirty="0">
                <a:solidFill>
                  <a:schemeClr val="accent6">
                    <a:lumMod val="75000"/>
                  </a:schemeClr>
                </a:solidFill>
              </a:rPr>
              <a:t>		&lt;/head&gt;</a:t>
            </a:r>
          </a:p>
          <a:p>
            <a:pPr marL="0" indent="0">
              <a:buNone/>
            </a:pPr>
            <a:r>
              <a:rPr lang="en-US" sz="1700" dirty="0">
                <a:solidFill>
                  <a:schemeClr val="accent6">
                    <a:lumMod val="75000"/>
                  </a:schemeClr>
                </a:solidFill>
              </a:rPr>
              <a:t>		&lt;body&gt;</a:t>
            </a:r>
          </a:p>
          <a:p>
            <a:pPr marL="0" indent="0">
              <a:buNone/>
            </a:pPr>
            <a:r>
              <a:rPr lang="en-US" sz="1700" dirty="0">
                <a:solidFill>
                  <a:schemeClr val="accent6">
                    <a:lumMod val="75000"/>
                  </a:schemeClr>
                </a:solidFill>
              </a:rPr>
              <a:t>			&lt;p&gt;This is the default text direction.&lt;/p&gt;</a:t>
            </a:r>
          </a:p>
          <a:p>
            <a:pPr marL="0" indent="0">
              <a:buNone/>
            </a:pPr>
            <a:r>
              <a:rPr lang="en-US" sz="1700" dirty="0">
                <a:solidFill>
                  <a:schemeClr val="accent6">
                    <a:lumMod val="75000"/>
                  </a:schemeClr>
                </a:solidFill>
              </a:rPr>
              <a:t>			&lt;p class="ex1"&gt;This is right-to-left text direction.&lt;/p&gt;</a:t>
            </a:r>
          </a:p>
          <a:p>
            <a:pPr marL="0" indent="0">
              <a:buNone/>
            </a:pPr>
            <a:r>
              <a:rPr lang="en-US" sz="1700" dirty="0">
                <a:solidFill>
                  <a:schemeClr val="accent6">
                    <a:lumMod val="75000"/>
                  </a:schemeClr>
                </a:solidFill>
              </a:rPr>
              <a:t>		&lt;/body&gt;</a:t>
            </a:r>
          </a:p>
          <a:p>
            <a:pPr marL="0" indent="0">
              <a:buNone/>
            </a:pPr>
            <a:r>
              <a:rPr lang="en-US" sz="1700" dirty="0">
                <a:solidFill>
                  <a:schemeClr val="accent6">
                    <a:lumMod val="75000"/>
                  </a:schemeClr>
                </a:solidFill>
              </a:rPr>
              <a:t>	&lt;/html&gt;</a:t>
            </a:r>
          </a:p>
          <a:p>
            <a:endParaRPr lang="en-US" sz="1700"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60</a:t>
            </a:fld>
            <a:endParaRPr lang="en-IN" dirty="0"/>
          </a:p>
        </p:txBody>
      </p:sp>
      <p:pic>
        <p:nvPicPr>
          <p:cNvPr id="5" name="Picture 4"/>
          <p:cNvPicPr>
            <a:picLocks noChangeAspect="1"/>
          </p:cNvPicPr>
          <p:nvPr/>
        </p:nvPicPr>
        <p:blipFill>
          <a:blip r:embed="rId2"/>
          <a:stretch>
            <a:fillRect/>
          </a:stretch>
        </p:blipFill>
        <p:spPr>
          <a:xfrm>
            <a:off x="8122597" y="1795057"/>
            <a:ext cx="3570050" cy="1400175"/>
          </a:xfrm>
          <a:prstGeom prst="rect">
            <a:avLst/>
          </a:prstGeom>
          <a:ln w="12700">
            <a:solidFill>
              <a:schemeClr val="tx1"/>
            </a:solidFill>
          </a:ln>
        </p:spPr>
      </p:pic>
    </p:spTree>
    <p:extLst>
      <p:ext uri="{BB962C8B-B14F-4D97-AF65-F5344CB8AC3E}">
        <p14:creationId xmlns:p14="http://schemas.microsoft.com/office/powerpoint/2010/main" val="17424372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Text Decoration</a:t>
            </a:r>
            <a:endParaRPr lang="en-US" dirty="0"/>
          </a:p>
        </p:txBody>
      </p:sp>
      <p:sp>
        <p:nvSpPr>
          <p:cNvPr id="3" name="Content Placeholder 2"/>
          <p:cNvSpPr>
            <a:spLocks noGrp="1"/>
          </p:cNvSpPr>
          <p:nvPr>
            <p:ph idx="1"/>
          </p:nvPr>
        </p:nvSpPr>
        <p:spPr/>
        <p:txBody>
          <a:bodyPr>
            <a:normAutofit fontScale="92500" lnSpcReduction="20000"/>
          </a:bodyPr>
          <a:lstStyle/>
          <a:p>
            <a:r>
              <a:rPr lang="en-IN" dirty="0">
                <a:solidFill>
                  <a:schemeClr val="tx1"/>
                </a:solidFill>
              </a:rPr>
              <a:t>The</a:t>
            </a:r>
            <a:r>
              <a:rPr lang="en-IN" dirty="0">
                <a:solidFill>
                  <a:srgbClr val="FF0000"/>
                </a:solidFill>
              </a:rPr>
              <a:t> text-decoration </a:t>
            </a:r>
            <a:r>
              <a:rPr lang="en-US" dirty="0">
                <a:solidFill>
                  <a:schemeClr val="tx1"/>
                </a:solidFill>
              </a:rPr>
              <a:t>property is used to set or remove decorations from text.</a:t>
            </a:r>
          </a:p>
          <a:p>
            <a:r>
              <a:rPr lang="en-US" dirty="0">
                <a:solidFill>
                  <a:schemeClr val="tx1"/>
                </a:solidFill>
              </a:rPr>
              <a:t>The value </a:t>
            </a:r>
            <a:r>
              <a:rPr lang="en-IN" dirty="0">
                <a:solidFill>
                  <a:srgbClr val="FF0000"/>
                </a:solidFill>
              </a:rPr>
              <a:t>text-decoration: none </a:t>
            </a:r>
            <a:r>
              <a:rPr lang="en-US" dirty="0">
                <a:solidFill>
                  <a:srgbClr val="000000"/>
                </a:solidFill>
              </a:rPr>
              <a:t>is often used to remove underlines from links.</a:t>
            </a:r>
          </a:p>
          <a:p>
            <a:pPr marL="182880" lvl="0" indent="-182880" algn="l">
              <a:lnSpc>
                <a:spcPct val="90000"/>
              </a:lnSpc>
              <a:spcBef>
                <a:spcPts val="1200"/>
              </a:spcBef>
              <a:buClr>
                <a:srgbClr val="40BAD2"/>
              </a:buClr>
              <a:buFont typeface="Wingdings 2" pitchFamily="18" charset="2"/>
              <a:buChar char=""/>
            </a:pPr>
            <a:r>
              <a:rPr lang="en-IN" sz="2000" dirty="0">
                <a:solidFill>
                  <a:schemeClr val="accent6">
                    <a:lumMod val="75000"/>
                  </a:schemeClr>
                </a:solidFill>
                <a:latin typeface="Consolas" panose="020B0609020204030204" pitchFamily="49" charset="0"/>
                <a:ea typeface="+mn-ea"/>
              </a:rPr>
              <a:t>a {</a:t>
            </a:r>
            <a:br>
              <a:rPr lang="en-IN" sz="2000" dirty="0">
                <a:solidFill>
                  <a:schemeClr val="accent6">
                    <a:lumMod val="75000"/>
                  </a:schemeClr>
                </a:solidFill>
                <a:latin typeface="Consolas" panose="020B0609020204030204" pitchFamily="49" charset="0"/>
                <a:ea typeface="+mn-ea"/>
              </a:rPr>
            </a:br>
            <a:r>
              <a:rPr lang="en-IN" sz="2000" dirty="0">
                <a:solidFill>
                  <a:schemeClr val="accent6">
                    <a:lumMod val="75000"/>
                  </a:schemeClr>
                </a:solidFill>
                <a:latin typeface="Consolas" panose="020B0609020204030204" pitchFamily="49" charset="0"/>
                <a:ea typeface="+mn-ea"/>
              </a:rPr>
              <a:t>  text-decoration: none;</a:t>
            </a:r>
            <a:br>
              <a:rPr lang="en-IN" sz="2000" dirty="0">
                <a:solidFill>
                  <a:schemeClr val="accent6">
                    <a:lumMod val="75000"/>
                  </a:schemeClr>
                </a:solidFill>
                <a:latin typeface="Consolas" panose="020B0609020204030204" pitchFamily="49" charset="0"/>
                <a:ea typeface="+mn-ea"/>
              </a:rPr>
            </a:br>
            <a:r>
              <a:rPr lang="en-IN" sz="2000" dirty="0">
                <a:solidFill>
                  <a:schemeClr val="accent6">
                    <a:lumMod val="75000"/>
                  </a:schemeClr>
                </a:solidFill>
                <a:latin typeface="Consolas" panose="020B0609020204030204" pitchFamily="49" charset="0"/>
                <a:ea typeface="+mn-ea"/>
              </a:rPr>
              <a:t>}</a:t>
            </a:r>
            <a:endParaRPr lang="en-IN" sz="2000" dirty="0">
              <a:solidFill>
                <a:schemeClr val="accent6">
                  <a:lumMod val="75000"/>
                </a:schemeClr>
              </a:solidFill>
              <a:latin typeface="Corbel" panose="020B0503020204020204"/>
              <a:ea typeface="+mn-ea"/>
            </a:endParaRPr>
          </a:p>
          <a:p>
            <a:pPr marL="182880" lvl="0" indent="-182880" algn="l">
              <a:lnSpc>
                <a:spcPct val="90000"/>
              </a:lnSpc>
              <a:spcBef>
                <a:spcPts val="1200"/>
              </a:spcBef>
              <a:buClr>
                <a:srgbClr val="40BAD2"/>
              </a:buClr>
              <a:buFont typeface="Wingdings 2" pitchFamily="18" charset="2"/>
              <a:buChar char=""/>
            </a:pPr>
            <a:r>
              <a:rPr lang="en-IN" sz="2000" dirty="0">
                <a:solidFill>
                  <a:srgbClr val="000000"/>
                </a:solidFill>
                <a:latin typeface="Corbel" panose="020B0503020204020204"/>
                <a:ea typeface="+mn-ea"/>
              </a:rPr>
              <a:t>The other </a:t>
            </a:r>
            <a:r>
              <a:rPr lang="en-IN" sz="2000" dirty="0">
                <a:solidFill>
                  <a:srgbClr val="FF0000"/>
                </a:solidFill>
                <a:latin typeface="Corbel" panose="020B0503020204020204"/>
                <a:ea typeface="+mn-ea"/>
              </a:rPr>
              <a:t>text-decoration </a:t>
            </a:r>
            <a:r>
              <a:rPr lang="en-US" sz="2000" dirty="0">
                <a:solidFill>
                  <a:srgbClr val="000000"/>
                </a:solidFill>
                <a:latin typeface="Corbel" panose="020B0503020204020204"/>
                <a:ea typeface="SimSun-ExtB" panose="02010609060101010101" pitchFamily="49" charset="-122"/>
              </a:rPr>
              <a:t>values are used to decorate text.</a:t>
            </a:r>
          </a:p>
          <a:p>
            <a:pPr marL="182880" lvl="0" indent="-182880" algn="l">
              <a:lnSpc>
                <a:spcPct val="90000"/>
              </a:lnSpc>
              <a:spcBef>
                <a:spcPts val="1200"/>
              </a:spcBef>
              <a:buClr>
                <a:srgbClr val="40BAD2"/>
              </a:buClr>
              <a:buFont typeface="Wingdings 2" pitchFamily="18" charset="2"/>
              <a:buChar char=""/>
            </a:pPr>
            <a:r>
              <a:rPr lang="en-US" sz="2000" dirty="0">
                <a:solidFill>
                  <a:schemeClr val="accent6">
                    <a:lumMod val="75000"/>
                  </a:schemeClr>
                </a:solidFill>
                <a:latin typeface="Consolas" panose="020B0609020204030204" pitchFamily="49" charset="0"/>
                <a:ea typeface="+mn-ea"/>
              </a:rPr>
              <a:t>h1 {</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  text-decoration: </a:t>
            </a:r>
            <a:r>
              <a:rPr lang="en-US" sz="2000" dirty="0" err="1">
                <a:solidFill>
                  <a:schemeClr val="accent6">
                    <a:lumMod val="75000"/>
                  </a:schemeClr>
                </a:solidFill>
                <a:latin typeface="Consolas" panose="020B0609020204030204" pitchFamily="49" charset="0"/>
                <a:ea typeface="+mn-ea"/>
              </a:rPr>
              <a:t>overline</a:t>
            </a:r>
            <a:r>
              <a:rPr lang="en-US" sz="2000" dirty="0">
                <a:solidFill>
                  <a:schemeClr val="accent6">
                    <a:lumMod val="75000"/>
                  </a:schemeClr>
                </a:solidFill>
                <a:latin typeface="Consolas" panose="020B0609020204030204" pitchFamily="49" charset="0"/>
                <a:ea typeface="+mn-ea"/>
              </a:rPr>
              <a:t>;</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a:t>
            </a:r>
            <a:br>
              <a:rPr lang="en-US" sz="2000" dirty="0">
                <a:solidFill>
                  <a:schemeClr val="accent6">
                    <a:lumMod val="75000"/>
                  </a:schemeClr>
                </a:solidFill>
                <a:latin typeface="Corbel" panose="020B0503020204020204"/>
                <a:ea typeface="+mn-ea"/>
              </a:rPr>
            </a:br>
            <a:br>
              <a:rPr lang="en-US" sz="2000" dirty="0">
                <a:solidFill>
                  <a:schemeClr val="accent6">
                    <a:lumMod val="75000"/>
                  </a:schemeClr>
                </a:solidFill>
                <a:latin typeface="Corbel" panose="020B0503020204020204"/>
                <a:ea typeface="+mn-ea"/>
              </a:rPr>
            </a:br>
            <a:r>
              <a:rPr lang="en-US" sz="2000" dirty="0">
                <a:solidFill>
                  <a:schemeClr val="accent6">
                    <a:lumMod val="75000"/>
                  </a:schemeClr>
                </a:solidFill>
                <a:latin typeface="Consolas" panose="020B0609020204030204" pitchFamily="49" charset="0"/>
                <a:ea typeface="+mn-ea"/>
              </a:rPr>
              <a:t>h2 {</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  text-decoration: line-through;</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a:t>
            </a:r>
            <a:br>
              <a:rPr lang="en-US" sz="2000" dirty="0">
                <a:solidFill>
                  <a:schemeClr val="accent6">
                    <a:lumMod val="75000"/>
                  </a:schemeClr>
                </a:solidFill>
                <a:latin typeface="Corbel" panose="020B0503020204020204"/>
                <a:ea typeface="+mn-ea"/>
              </a:rPr>
            </a:br>
            <a:br>
              <a:rPr lang="en-US" sz="2000" dirty="0">
                <a:solidFill>
                  <a:schemeClr val="accent6">
                    <a:lumMod val="75000"/>
                  </a:schemeClr>
                </a:solidFill>
                <a:latin typeface="Corbel" panose="020B0503020204020204"/>
                <a:ea typeface="+mn-ea"/>
              </a:rPr>
            </a:br>
            <a:r>
              <a:rPr lang="en-US" sz="2000" dirty="0">
                <a:solidFill>
                  <a:schemeClr val="accent6">
                    <a:lumMod val="75000"/>
                  </a:schemeClr>
                </a:solidFill>
                <a:latin typeface="Consolas" panose="020B0609020204030204" pitchFamily="49" charset="0"/>
                <a:ea typeface="+mn-ea"/>
              </a:rPr>
              <a:t>h3 {</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  text-decoration: underline;</a:t>
            </a:r>
            <a:br>
              <a:rPr lang="en-US" sz="2000" dirty="0">
                <a:solidFill>
                  <a:schemeClr val="accent6">
                    <a:lumMod val="75000"/>
                  </a:schemeClr>
                </a:solidFill>
                <a:latin typeface="Consolas" panose="020B0609020204030204" pitchFamily="49" charset="0"/>
                <a:ea typeface="+mn-ea"/>
              </a:rPr>
            </a:br>
            <a:r>
              <a:rPr lang="en-US" sz="2000" dirty="0">
                <a:solidFill>
                  <a:schemeClr val="accent6">
                    <a:lumMod val="75000"/>
                  </a:schemeClr>
                </a:solidFill>
                <a:latin typeface="Consolas" panose="020B0609020204030204" pitchFamily="49" charset="0"/>
                <a:ea typeface="+mn-ea"/>
              </a:rPr>
              <a:t>}</a:t>
            </a:r>
            <a:endParaRPr lang="en-IN" sz="2000" dirty="0">
              <a:solidFill>
                <a:schemeClr val="accent6">
                  <a:lumMod val="75000"/>
                </a:schemeClr>
              </a:solidFill>
              <a:latin typeface="Corbel" panose="020B0503020204020204"/>
              <a:ea typeface="SimSun-ExtB" panose="02010609060101010101" pitchFamily="49" charset="-122"/>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61</a:t>
            </a:fld>
            <a:endParaRPr lang="en-IN" dirty="0"/>
          </a:p>
        </p:txBody>
      </p:sp>
    </p:spTree>
    <p:extLst>
      <p:ext uri="{BB962C8B-B14F-4D97-AF65-F5344CB8AC3E}">
        <p14:creationId xmlns:p14="http://schemas.microsoft.com/office/powerpoint/2010/main" val="21940177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62</a:t>
            </a:fld>
            <a:endParaRPr lang="en-IN" dirty="0"/>
          </a:p>
        </p:txBody>
      </p:sp>
      <p:sp>
        <p:nvSpPr>
          <p:cNvPr id="5" name="Rectangle 4"/>
          <p:cNvSpPr/>
          <p:nvPr/>
        </p:nvSpPr>
        <p:spPr>
          <a:xfrm>
            <a:off x="100519" y="94091"/>
            <a:ext cx="6096000" cy="5909310"/>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h1 {</a:t>
            </a:r>
          </a:p>
          <a:p>
            <a:pPr lvl="3"/>
            <a:r>
              <a:rPr lang="en-US" dirty="0">
                <a:solidFill>
                  <a:schemeClr val="accent6">
                    <a:lumMod val="75000"/>
                  </a:schemeClr>
                </a:solidFill>
                <a:latin typeface="Cambria" panose="02040503050406030204" pitchFamily="18" charset="0"/>
                <a:ea typeface="Cambria" panose="02040503050406030204" pitchFamily="18" charset="0"/>
              </a:rPr>
              <a:t>  text-decoration: </a:t>
            </a:r>
            <a:r>
              <a:rPr lang="en-US" dirty="0" err="1">
                <a:solidFill>
                  <a:schemeClr val="accent6">
                    <a:lumMod val="75000"/>
                  </a:schemeClr>
                </a:solidFill>
                <a:latin typeface="Cambria" panose="02040503050406030204" pitchFamily="18" charset="0"/>
                <a:ea typeface="Cambria" panose="02040503050406030204" pitchFamily="18" charset="0"/>
              </a:rPr>
              <a:t>overline</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h2 {</a:t>
            </a:r>
          </a:p>
          <a:p>
            <a:pPr lvl="3"/>
            <a:r>
              <a:rPr lang="en-US" dirty="0">
                <a:solidFill>
                  <a:schemeClr val="accent6">
                    <a:lumMod val="75000"/>
                  </a:schemeClr>
                </a:solidFill>
                <a:latin typeface="Cambria" panose="02040503050406030204" pitchFamily="18" charset="0"/>
                <a:ea typeface="Cambria" panose="02040503050406030204" pitchFamily="18" charset="0"/>
              </a:rPr>
              <a:t>  text-decoration: line-through;</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h3 {</a:t>
            </a:r>
          </a:p>
          <a:p>
            <a:pPr lvl="3"/>
            <a:r>
              <a:rPr lang="en-US" dirty="0">
                <a:solidFill>
                  <a:schemeClr val="accent6">
                    <a:lumMod val="75000"/>
                  </a:schemeClr>
                </a:solidFill>
                <a:latin typeface="Cambria" panose="02040503050406030204" pitchFamily="18" charset="0"/>
                <a:ea typeface="Cambria" panose="02040503050406030204" pitchFamily="18" charset="0"/>
              </a:rPr>
              <a:t>  text-decoration: underline;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err="1">
                <a:solidFill>
                  <a:schemeClr val="accent6">
                    <a:lumMod val="75000"/>
                  </a:schemeClr>
                </a:solidFill>
                <a:latin typeface="Cambria" panose="02040503050406030204" pitchFamily="18" charset="0"/>
                <a:ea typeface="Cambria" panose="02040503050406030204" pitchFamily="18" charset="0"/>
              </a:rPr>
              <a:t>p.ex</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text-decoration: </a:t>
            </a:r>
            <a:r>
              <a:rPr lang="en-US" dirty="0" err="1">
                <a:solidFill>
                  <a:schemeClr val="accent6">
                    <a:lumMod val="75000"/>
                  </a:schemeClr>
                </a:solidFill>
                <a:latin typeface="Cambria" panose="02040503050406030204" pitchFamily="18" charset="0"/>
                <a:ea typeface="Cambria" panose="02040503050406030204" pitchFamily="18" charset="0"/>
              </a:rPr>
              <a:t>overline</a:t>
            </a:r>
            <a:r>
              <a:rPr lang="en-US" dirty="0">
                <a:solidFill>
                  <a:schemeClr val="accent6">
                    <a:lumMod val="75000"/>
                  </a:schemeClr>
                </a:solidFill>
                <a:latin typeface="Cambria" panose="02040503050406030204" pitchFamily="18" charset="0"/>
                <a:ea typeface="Cambria" panose="02040503050406030204" pitchFamily="18" charset="0"/>
              </a:rPr>
              <a:t> underline;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6" name="Rectangle 5"/>
          <p:cNvSpPr/>
          <p:nvPr/>
        </p:nvSpPr>
        <p:spPr>
          <a:xfrm>
            <a:off x="5810655" y="745763"/>
            <a:ext cx="6096000" cy="2862322"/>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a:t>
            </a:r>
            <a:r>
              <a:rPr lang="en-US" dirty="0" err="1">
                <a:solidFill>
                  <a:schemeClr val="accent6">
                    <a:lumMod val="75000"/>
                  </a:schemeClr>
                </a:solidFill>
                <a:latin typeface="Cambria" panose="02040503050406030204" pitchFamily="18" charset="0"/>
                <a:ea typeface="Cambria" panose="02040503050406030204" pitchFamily="18" charset="0"/>
              </a:rPr>
              <a:t>Overline</a:t>
            </a:r>
            <a:r>
              <a:rPr lang="en-US" dirty="0">
                <a:solidFill>
                  <a:schemeClr val="accent6">
                    <a:lumMod val="75000"/>
                  </a:schemeClr>
                </a:solidFill>
                <a:latin typeface="Cambria" panose="02040503050406030204" pitchFamily="18" charset="0"/>
                <a:ea typeface="Cambria" panose="02040503050406030204" pitchFamily="18" charset="0"/>
              </a:rPr>
              <a:t> text decoration&lt;/h1&gt;</a:t>
            </a:r>
          </a:p>
          <a:p>
            <a:pPr lvl="2"/>
            <a:r>
              <a:rPr lang="en-US" dirty="0">
                <a:solidFill>
                  <a:schemeClr val="accent6">
                    <a:lumMod val="75000"/>
                  </a:schemeClr>
                </a:solidFill>
                <a:latin typeface="Cambria" panose="02040503050406030204" pitchFamily="18" charset="0"/>
                <a:ea typeface="Cambria" panose="02040503050406030204" pitchFamily="18" charset="0"/>
              </a:rPr>
              <a:t>&lt;h2&gt;Line-through text decoration&lt;/h2&gt;</a:t>
            </a:r>
          </a:p>
          <a:p>
            <a:pPr lvl="2"/>
            <a:r>
              <a:rPr lang="en-US" dirty="0">
                <a:solidFill>
                  <a:schemeClr val="accent6">
                    <a:lumMod val="75000"/>
                  </a:schemeClr>
                </a:solidFill>
                <a:latin typeface="Cambria" panose="02040503050406030204" pitchFamily="18" charset="0"/>
                <a:ea typeface="Cambria" panose="02040503050406030204" pitchFamily="18" charset="0"/>
              </a:rPr>
              <a:t>&lt;h3&gt;Underline text decoration&lt;/h3&gt;</a:t>
            </a:r>
          </a:p>
          <a:p>
            <a:pPr lvl="2"/>
            <a:r>
              <a:rPr lang="en-US" dirty="0">
                <a:solidFill>
                  <a:schemeClr val="accent6">
                    <a:lumMod val="75000"/>
                  </a:schemeClr>
                </a:solidFill>
                <a:latin typeface="Cambria" panose="02040503050406030204" pitchFamily="18" charset="0"/>
                <a:ea typeface="Cambria" panose="02040503050406030204" pitchFamily="18" charset="0"/>
              </a:rPr>
              <a:t>&lt;p class="ex"&gt;</a:t>
            </a:r>
            <a:r>
              <a:rPr lang="en-US" dirty="0" err="1">
                <a:solidFill>
                  <a:schemeClr val="accent6">
                    <a:lumMod val="75000"/>
                  </a:schemeClr>
                </a:solidFill>
                <a:latin typeface="Cambria" panose="02040503050406030204" pitchFamily="18" charset="0"/>
                <a:ea typeface="Cambria" panose="02040503050406030204" pitchFamily="18" charset="0"/>
              </a:rPr>
              <a:t>Overline</a:t>
            </a:r>
            <a:r>
              <a:rPr lang="en-US" dirty="0">
                <a:solidFill>
                  <a:schemeClr val="accent6">
                    <a:lumMod val="75000"/>
                  </a:schemeClr>
                </a:solidFill>
                <a:latin typeface="Cambria" panose="02040503050406030204" pitchFamily="18" charset="0"/>
                <a:ea typeface="Cambria" panose="02040503050406030204" pitchFamily="18" charset="0"/>
              </a:rPr>
              <a:t> and underline text decoration.&lt;/p&gt;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6386917" y="3834273"/>
            <a:ext cx="4943475" cy="2771775"/>
          </a:xfrm>
          <a:prstGeom prst="rect">
            <a:avLst/>
          </a:prstGeom>
          <a:ln w="19050">
            <a:solidFill>
              <a:schemeClr val="tx1"/>
            </a:solidFill>
          </a:ln>
        </p:spPr>
      </p:pic>
    </p:spTree>
    <p:extLst>
      <p:ext uri="{BB962C8B-B14F-4D97-AF65-F5344CB8AC3E}">
        <p14:creationId xmlns:p14="http://schemas.microsoft.com/office/powerpoint/2010/main" val="4619472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Text Transformation</a:t>
            </a:r>
            <a:endParaRPr lang="en-US" dirty="0"/>
          </a:p>
        </p:txBody>
      </p:sp>
      <p:sp>
        <p:nvSpPr>
          <p:cNvPr id="3" name="Content Placeholder 2"/>
          <p:cNvSpPr>
            <a:spLocks noGrp="1"/>
          </p:cNvSpPr>
          <p:nvPr>
            <p:ph idx="1"/>
          </p:nvPr>
        </p:nvSpPr>
        <p:spPr/>
        <p:txBody>
          <a:bodyPr>
            <a:normAutofit fontScale="92500" lnSpcReduction="20000"/>
          </a:bodyPr>
          <a:lstStyle/>
          <a:p>
            <a:r>
              <a:rPr lang="en-US" dirty="0">
                <a:solidFill>
                  <a:schemeClr val="tx1"/>
                </a:solidFill>
              </a:rPr>
              <a:t>The </a:t>
            </a:r>
            <a:r>
              <a:rPr lang="en-US" dirty="0">
                <a:solidFill>
                  <a:srgbClr val="FF0000"/>
                </a:solidFill>
              </a:rPr>
              <a:t>text-transform </a:t>
            </a:r>
            <a:r>
              <a:rPr lang="en-US" dirty="0">
                <a:solidFill>
                  <a:schemeClr val="tx1"/>
                </a:solidFill>
              </a:rPr>
              <a:t>property is used to specify uppercase and lowercase letters in a text.</a:t>
            </a:r>
          </a:p>
          <a:p>
            <a:r>
              <a:rPr lang="en-US" dirty="0">
                <a:solidFill>
                  <a:schemeClr val="tx1"/>
                </a:solidFill>
              </a:rPr>
              <a:t>It can be used to turn everything into uppercase or lowercase letters, or capitalize the first letter of each word.</a:t>
            </a:r>
          </a:p>
          <a:p>
            <a:pPr marL="0" lvl="0" indent="0" algn="l">
              <a:lnSpc>
                <a:spcPct val="90000"/>
              </a:lnSpc>
              <a:spcBef>
                <a:spcPts val="1200"/>
              </a:spcBef>
              <a:buClr>
                <a:srgbClr val="40BAD2"/>
              </a:buClr>
              <a:buNone/>
            </a:pPr>
            <a:r>
              <a:rPr lang="en-IN" sz="1900" dirty="0">
                <a:solidFill>
                  <a:srgbClr val="FF0000"/>
                </a:solidFill>
                <a:latin typeface="Corbel" panose="020B0503020204020204"/>
                <a:ea typeface="+mn-ea"/>
              </a:rPr>
              <a:t>	</a:t>
            </a:r>
            <a:r>
              <a:rPr lang="en-IN" sz="1900" dirty="0" err="1">
                <a:solidFill>
                  <a:schemeClr val="accent6">
                    <a:lumMod val="75000"/>
                  </a:schemeClr>
                </a:solidFill>
                <a:latin typeface="Corbel" panose="020B0503020204020204"/>
                <a:ea typeface="+mn-ea"/>
              </a:rPr>
              <a:t>p.uppercase</a:t>
            </a:r>
            <a:r>
              <a:rPr lang="en-IN" sz="1900"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text-transform: uppercase;</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endParaRPr lang="en-IN" sz="1900" dirty="0">
              <a:solidFill>
                <a:schemeClr val="accent6">
                  <a:lumMod val="75000"/>
                </a:schemeClr>
              </a:solidFill>
              <a:latin typeface="Corbel" panose="020B0503020204020204"/>
              <a:ea typeface="+mn-ea"/>
            </a:endParaRP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a:t>
            </a:r>
            <a:r>
              <a:rPr lang="en-IN" sz="1900" dirty="0" err="1">
                <a:solidFill>
                  <a:schemeClr val="accent6">
                    <a:lumMod val="75000"/>
                  </a:schemeClr>
                </a:solidFill>
                <a:latin typeface="Corbel" panose="020B0503020204020204"/>
                <a:ea typeface="+mn-ea"/>
              </a:rPr>
              <a:t>p.lowercase</a:t>
            </a:r>
            <a:r>
              <a:rPr lang="en-IN" sz="1900"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text-transform: lowercase;</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a:t>
            </a:r>
            <a:r>
              <a:rPr lang="en-IN" sz="1900" dirty="0" err="1">
                <a:solidFill>
                  <a:schemeClr val="accent6">
                    <a:lumMod val="75000"/>
                  </a:schemeClr>
                </a:solidFill>
                <a:latin typeface="Corbel" panose="020B0503020204020204"/>
                <a:ea typeface="+mn-ea"/>
              </a:rPr>
              <a:t>p.capitalize</a:t>
            </a:r>
            <a:r>
              <a:rPr lang="en-IN" sz="1900" dirty="0">
                <a:solidFill>
                  <a:schemeClr val="accent6">
                    <a:lumMod val="75000"/>
                  </a:schemeClr>
                </a:solidFill>
                <a:latin typeface="Corbel" panose="020B0503020204020204"/>
                <a:ea typeface="+mn-ea"/>
              </a:rPr>
              <a:t> {</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text-transform: capitalize;</a:t>
            </a:r>
          </a:p>
          <a:p>
            <a:pPr marL="0" lvl="0" indent="0" algn="l">
              <a:lnSpc>
                <a:spcPct val="90000"/>
              </a:lnSpc>
              <a:spcBef>
                <a:spcPts val="1200"/>
              </a:spcBef>
              <a:buClr>
                <a:srgbClr val="40BAD2"/>
              </a:buClr>
              <a:buNone/>
            </a:pPr>
            <a:r>
              <a:rPr lang="en-IN" sz="1900" dirty="0">
                <a:solidFill>
                  <a:schemeClr val="accent6">
                    <a:lumMod val="75000"/>
                  </a:schemeClr>
                </a:solidFill>
                <a:latin typeface="Corbel" panose="020B0503020204020204"/>
                <a:ea typeface="+mn-ea"/>
              </a:rPr>
              <a:t>	}</a:t>
            </a:r>
          </a:p>
          <a:p>
            <a:endParaRPr lang="en-US" dirty="0">
              <a:solidFill>
                <a:schemeClr val="tx1"/>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63</a:t>
            </a:fld>
            <a:endParaRPr lang="en-IN" dirty="0"/>
          </a:p>
        </p:txBody>
      </p:sp>
    </p:spTree>
    <p:extLst>
      <p:ext uri="{BB962C8B-B14F-4D97-AF65-F5344CB8AC3E}">
        <p14:creationId xmlns:p14="http://schemas.microsoft.com/office/powerpoint/2010/main" val="8630572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64</a:t>
            </a:fld>
            <a:endParaRPr lang="en-IN" dirty="0"/>
          </a:p>
        </p:txBody>
      </p:sp>
      <p:sp>
        <p:nvSpPr>
          <p:cNvPr id="5" name="Rectangle 4"/>
          <p:cNvSpPr/>
          <p:nvPr/>
        </p:nvSpPr>
        <p:spPr>
          <a:xfrm>
            <a:off x="363165" y="258167"/>
            <a:ext cx="9539591" cy="5909310"/>
          </a:xfrm>
          <a:prstGeom prst="rect">
            <a:avLst/>
          </a:prstGeom>
        </p:spPr>
        <p:txBody>
          <a:bodyPr wrap="square">
            <a:spAutoFit/>
          </a:bodyPr>
          <a:lstStyle/>
          <a:p>
            <a:r>
              <a:rPr lang="en-US" dirty="0">
                <a:solidFill>
                  <a:schemeClr val="accent6">
                    <a:lumMod val="75000"/>
                  </a:schemeClr>
                </a:solidFill>
              </a:rPr>
              <a:t>&lt;!DOCTYPE html&gt;</a:t>
            </a:r>
          </a:p>
          <a:p>
            <a:r>
              <a:rPr lang="en-US" dirty="0">
                <a:solidFill>
                  <a:schemeClr val="accent6">
                    <a:lumMod val="75000"/>
                  </a:schemeClr>
                </a:solidFill>
              </a:rPr>
              <a:t>&lt;html&gt;</a:t>
            </a:r>
          </a:p>
          <a:p>
            <a:r>
              <a:rPr lang="en-US" dirty="0">
                <a:solidFill>
                  <a:schemeClr val="accent6">
                    <a:lumMod val="75000"/>
                  </a:schemeClr>
                </a:solidFill>
              </a:rPr>
              <a:t>	&lt;head&gt;</a:t>
            </a:r>
          </a:p>
          <a:p>
            <a:r>
              <a:rPr lang="en-US" dirty="0">
                <a:solidFill>
                  <a:schemeClr val="accent6">
                    <a:lumMod val="75000"/>
                  </a:schemeClr>
                </a:solidFill>
              </a:rPr>
              <a:t>		&lt;style&gt;</a:t>
            </a:r>
          </a:p>
          <a:p>
            <a:r>
              <a:rPr lang="en-US" dirty="0">
                <a:solidFill>
                  <a:schemeClr val="accent6">
                    <a:lumMod val="75000"/>
                  </a:schemeClr>
                </a:solidFill>
              </a:rPr>
              <a:t>			</a:t>
            </a:r>
            <a:r>
              <a:rPr lang="en-US" dirty="0" err="1">
                <a:solidFill>
                  <a:schemeClr val="accent6">
                    <a:lumMod val="75000"/>
                  </a:schemeClr>
                </a:solidFill>
              </a:rPr>
              <a:t>p.uppercase</a:t>
            </a:r>
            <a:r>
              <a:rPr lang="en-US" dirty="0">
                <a:solidFill>
                  <a:schemeClr val="accent6">
                    <a:lumMod val="75000"/>
                  </a:schemeClr>
                </a:solidFill>
              </a:rPr>
              <a:t> {</a:t>
            </a:r>
          </a:p>
          <a:p>
            <a:r>
              <a:rPr lang="en-US" dirty="0">
                <a:solidFill>
                  <a:schemeClr val="accent6">
                    <a:lumMod val="75000"/>
                  </a:schemeClr>
                </a:solidFill>
              </a:rPr>
              <a:t> 				 text-transform: uppercase;</a:t>
            </a:r>
          </a:p>
          <a:p>
            <a:r>
              <a:rPr lang="en-US" dirty="0">
                <a:solidFill>
                  <a:schemeClr val="accent6">
                    <a:lumMod val="75000"/>
                  </a:schemeClr>
                </a:solidFill>
              </a:rPr>
              <a:t>			}</a:t>
            </a:r>
          </a:p>
          <a:p>
            <a:pPr lvl="3"/>
            <a:r>
              <a:rPr lang="en-US" dirty="0" err="1">
                <a:solidFill>
                  <a:schemeClr val="accent6">
                    <a:lumMod val="75000"/>
                  </a:schemeClr>
                </a:solidFill>
              </a:rPr>
              <a:t>p.lowercase</a:t>
            </a:r>
            <a:r>
              <a:rPr lang="en-US" dirty="0">
                <a:solidFill>
                  <a:schemeClr val="accent6">
                    <a:lumMod val="75000"/>
                  </a:schemeClr>
                </a:solidFill>
              </a:rPr>
              <a:t> {</a:t>
            </a:r>
          </a:p>
          <a:p>
            <a:pPr lvl="3"/>
            <a:r>
              <a:rPr lang="en-US" dirty="0">
                <a:solidFill>
                  <a:schemeClr val="accent6">
                    <a:lumMod val="75000"/>
                  </a:schemeClr>
                </a:solidFill>
              </a:rPr>
              <a:t>  text-transform: lowercase;</a:t>
            </a:r>
          </a:p>
          <a:p>
            <a:pPr lvl="3"/>
            <a:r>
              <a:rPr lang="en-US" dirty="0">
                <a:solidFill>
                  <a:schemeClr val="accent6">
                    <a:lumMod val="75000"/>
                  </a:schemeClr>
                </a:solidFill>
              </a:rPr>
              <a:t>}</a:t>
            </a:r>
          </a:p>
          <a:p>
            <a:pPr lvl="3"/>
            <a:r>
              <a:rPr lang="en-US" dirty="0" err="1">
                <a:solidFill>
                  <a:schemeClr val="accent6">
                    <a:lumMod val="75000"/>
                  </a:schemeClr>
                </a:solidFill>
              </a:rPr>
              <a:t>p.capitalize</a:t>
            </a:r>
            <a:r>
              <a:rPr lang="en-US" dirty="0">
                <a:solidFill>
                  <a:schemeClr val="accent6">
                    <a:lumMod val="75000"/>
                  </a:schemeClr>
                </a:solidFill>
              </a:rPr>
              <a:t> {</a:t>
            </a:r>
          </a:p>
          <a:p>
            <a:pPr lvl="3"/>
            <a:r>
              <a:rPr lang="en-US" dirty="0">
                <a:solidFill>
                  <a:schemeClr val="accent6">
                    <a:lumMod val="75000"/>
                  </a:schemeClr>
                </a:solidFill>
              </a:rPr>
              <a:t>  text-transform: capitalize;</a:t>
            </a:r>
          </a:p>
          <a:p>
            <a:pPr lvl="3"/>
            <a:r>
              <a:rPr lang="en-US" dirty="0">
                <a:solidFill>
                  <a:schemeClr val="accent6">
                    <a:lumMod val="75000"/>
                  </a:schemeClr>
                </a:solidFill>
              </a:rPr>
              <a:t>}</a:t>
            </a:r>
          </a:p>
          <a:p>
            <a:r>
              <a:rPr lang="en-US" dirty="0">
                <a:solidFill>
                  <a:schemeClr val="accent6">
                    <a:lumMod val="75000"/>
                  </a:schemeClr>
                </a:solidFill>
              </a:rPr>
              <a:t>	&lt;/style&gt;</a:t>
            </a:r>
          </a:p>
          <a:p>
            <a:r>
              <a:rPr lang="en-US" dirty="0">
                <a:solidFill>
                  <a:schemeClr val="accent6">
                    <a:lumMod val="75000"/>
                  </a:schemeClr>
                </a:solidFill>
              </a:rPr>
              <a:t>	&lt;/head&gt;</a:t>
            </a:r>
          </a:p>
          <a:p>
            <a:r>
              <a:rPr lang="en-US" dirty="0">
                <a:solidFill>
                  <a:schemeClr val="accent6">
                    <a:lumMod val="75000"/>
                  </a:schemeClr>
                </a:solidFill>
              </a:rPr>
              <a:t>	&lt;body&gt;</a:t>
            </a:r>
          </a:p>
          <a:p>
            <a:pPr lvl="2"/>
            <a:r>
              <a:rPr lang="en-US" dirty="0">
                <a:solidFill>
                  <a:schemeClr val="accent6">
                    <a:lumMod val="75000"/>
                  </a:schemeClr>
                </a:solidFill>
              </a:rPr>
              <a:t>&lt;p class="uppercase"&gt;This text is transformed to uppercase.&lt;/p&gt;</a:t>
            </a:r>
          </a:p>
          <a:p>
            <a:pPr lvl="2"/>
            <a:r>
              <a:rPr lang="en-US" dirty="0">
                <a:solidFill>
                  <a:schemeClr val="accent6">
                    <a:lumMod val="75000"/>
                  </a:schemeClr>
                </a:solidFill>
              </a:rPr>
              <a:t>&lt;p class="lowercase"&gt;This text is transformed to lowercase.&lt;/p&gt;</a:t>
            </a:r>
          </a:p>
          <a:p>
            <a:pPr lvl="2"/>
            <a:r>
              <a:rPr lang="en-US" dirty="0">
                <a:solidFill>
                  <a:schemeClr val="accent6">
                    <a:lumMod val="75000"/>
                  </a:schemeClr>
                </a:solidFill>
              </a:rPr>
              <a:t>&lt;p class="capitalize"&gt;This text is capitalized.&lt;/p&gt;</a:t>
            </a:r>
          </a:p>
          <a:p>
            <a:r>
              <a:rPr lang="en-US" dirty="0">
                <a:solidFill>
                  <a:schemeClr val="accent6">
                    <a:lumMod val="75000"/>
                  </a:schemeClr>
                </a:solidFill>
              </a:rPr>
              <a:t>	&lt;/body&gt;</a:t>
            </a:r>
          </a:p>
          <a:p>
            <a:r>
              <a:rPr lang="en-US" dirty="0">
                <a:solidFill>
                  <a:schemeClr val="accent6">
                    <a:lumMod val="75000"/>
                  </a:schemeClr>
                </a:solidFill>
              </a:rPr>
              <a:t>&lt;/html&gt;</a:t>
            </a:r>
          </a:p>
        </p:txBody>
      </p:sp>
      <p:pic>
        <p:nvPicPr>
          <p:cNvPr id="6" name="Picture 5"/>
          <p:cNvPicPr>
            <a:picLocks noChangeAspect="1"/>
          </p:cNvPicPr>
          <p:nvPr/>
        </p:nvPicPr>
        <p:blipFill>
          <a:blip r:embed="rId2"/>
          <a:stretch>
            <a:fillRect/>
          </a:stretch>
        </p:blipFill>
        <p:spPr>
          <a:xfrm>
            <a:off x="5876215" y="820974"/>
            <a:ext cx="5400675" cy="1733550"/>
          </a:xfrm>
          <a:prstGeom prst="rect">
            <a:avLst/>
          </a:prstGeom>
          <a:ln w="19050">
            <a:solidFill>
              <a:schemeClr val="tx1"/>
            </a:solidFill>
          </a:ln>
        </p:spPr>
      </p:pic>
    </p:spTree>
    <p:extLst>
      <p:ext uri="{BB962C8B-B14F-4D97-AF65-F5344CB8AC3E}">
        <p14:creationId xmlns:p14="http://schemas.microsoft.com/office/powerpoint/2010/main" val="8917602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Text Spacing</a:t>
            </a:r>
            <a:br>
              <a:rPr lang="en-US" b="1" dirty="0"/>
            </a:br>
            <a:endParaRPr lang="en-US" dirty="0"/>
          </a:p>
        </p:txBody>
      </p:sp>
      <p:sp>
        <p:nvSpPr>
          <p:cNvPr id="3" name="Content Placeholder 2"/>
          <p:cNvSpPr>
            <a:spLocks noGrp="1"/>
          </p:cNvSpPr>
          <p:nvPr>
            <p:ph idx="1"/>
          </p:nvPr>
        </p:nvSpPr>
        <p:spPr/>
        <p:txBody>
          <a:bodyPr/>
          <a:lstStyle/>
          <a:p>
            <a:r>
              <a:rPr lang="en-US" dirty="0"/>
              <a:t>We  will learn about the following properties:</a:t>
            </a:r>
          </a:p>
          <a:p>
            <a:r>
              <a:rPr lang="en-US" dirty="0"/>
              <a:t>    text-indent</a:t>
            </a:r>
          </a:p>
          <a:p>
            <a:r>
              <a:rPr lang="en-US" dirty="0"/>
              <a:t>    letter-spacing</a:t>
            </a:r>
          </a:p>
          <a:p>
            <a:r>
              <a:rPr lang="en-US" dirty="0"/>
              <a:t>    line-height</a:t>
            </a:r>
          </a:p>
          <a:p>
            <a:r>
              <a:rPr lang="en-US" dirty="0"/>
              <a:t>    word-spacing</a:t>
            </a:r>
          </a:p>
          <a:p>
            <a:r>
              <a:rPr lang="en-US" dirty="0"/>
              <a:t>    white-space</a:t>
            </a:r>
          </a:p>
          <a:p>
            <a:r>
              <a:rPr lang="en-US" b="1" dirty="0"/>
              <a:t>Text Indentation:</a:t>
            </a:r>
          </a:p>
          <a:p>
            <a:r>
              <a:rPr lang="en-US" dirty="0"/>
              <a:t>The text-indent property is used to specify the indentation of the first line of a text.</a:t>
            </a:r>
          </a:p>
          <a:p>
            <a:endParaRPr lang="en-US"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65</a:t>
            </a:fld>
            <a:endParaRPr lang="en-IN" dirty="0"/>
          </a:p>
        </p:txBody>
      </p:sp>
    </p:spTree>
    <p:extLst>
      <p:ext uri="{BB962C8B-B14F-4D97-AF65-F5344CB8AC3E}">
        <p14:creationId xmlns:p14="http://schemas.microsoft.com/office/powerpoint/2010/main" val="404573248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66</a:t>
            </a:fld>
            <a:endParaRPr lang="en-IN" dirty="0"/>
          </a:p>
        </p:txBody>
      </p:sp>
      <p:sp>
        <p:nvSpPr>
          <p:cNvPr id="5" name="Rectangle 4"/>
          <p:cNvSpPr/>
          <p:nvPr/>
        </p:nvSpPr>
        <p:spPr>
          <a:xfrm>
            <a:off x="304800" y="258167"/>
            <a:ext cx="11407302" cy="4247317"/>
          </a:xfrm>
          <a:prstGeom prst="rect">
            <a:avLst/>
          </a:prstGeom>
        </p:spPr>
        <p:txBody>
          <a:bodyPr wrap="square">
            <a:spAutoFit/>
          </a:bodyPr>
          <a:lstStyle/>
          <a:p>
            <a:r>
              <a:rPr lang="en-US" dirty="0">
                <a:solidFill>
                  <a:schemeClr val="accent6">
                    <a:lumMod val="75000"/>
                  </a:schemeClr>
                </a:solidFill>
              </a:rPr>
              <a:t>&lt;!DOCTYPE html&gt;</a:t>
            </a:r>
          </a:p>
          <a:p>
            <a:r>
              <a:rPr lang="en-US" dirty="0">
                <a:solidFill>
                  <a:schemeClr val="accent6">
                    <a:lumMod val="75000"/>
                  </a:schemeClr>
                </a:solidFill>
              </a:rPr>
              <a:t>&lt;html&gt;</a:t>
            </a:r>
          </a:p>
          <a:p>
            <a:r>
              <a:rPr lang="en-US" dirty="0">
                <a:solidFill>
                  <a:schemeClr val="accent6">
                    <a:lumMod val="75000"/>
                  </a:schemeClr>
                </a:solidFill>
              </a:rPr>
              <a:t>	&lt;head&gt;</a:t>
            </a:r>
          </a:p>
          <a:p>
            <a:r>
              <a:rPr lang="en-US" dirty="0">
                <a:solidFill>
                  <a:schemeClr val="accent6">
                    <a:lumMod val="75000"/>
                  </a:schemeClr>
                </a:solidFill>
              </a:rPr>
              <a:t>		&lt;style&gt;</a:t>
            </a:r>
          </a:p>
          <a:p>
            <a:r>
              <a:rPr lang="en-US" dirty="0">
                <a:solidFill>
                  <a:schemeClr val="accent6">
                    <a:lumMod val="75000"/>
                  </a:schemeClr>
                </a:solidFill>
              </a:rPr>
              <a:t>			p{</a:t>
            </a:r>
          </a:p>
          <a:p>
            <a:r>
              <a:rPr lang="en-US" dirty="0">
                <a:solidFill>
                  <a:schemeClr val="accent6">
                    <a:lumMod val="75000"/>
                  </a:schemeClr>
                </a:solidFill>
              </a:rPr>
              <a:t> 				 text-indent: 50px;</a:t>
            </a:r>
          </a:p>
          <a:p>
            <a:r>
              <a:rPr lang="en-US" dirty="0">
                <a:solidFill>
                  <a:schemeClr val="accent6">
                    <a:lumMod val="75000"/>
                  </a:schemeClr>
                </a:solidFill>
              </a:rPr>
              <a:t>			}</a:t>
            </a:r>
          </a:p>
          <a:p>
            <a:r>
              <a:rPr lang="en-US" dirty="0">
                <a:solidFill>
                  <a:schemeClr val="accent6">
                    <a:lumMod val="75000"/>
                  </a:schemeClr>
                </a:solidFill>
              </a:rPr>
              <a:t>		&lt;/style&gt;</a:t>
            </a:r>
          </a:p>
          <a:p>
            <a:r>
              <a:rPr lang="en-US" dirty="0">
                <a:solidFill>
                  <a:schemeClr val="accent6">
                    <a:lumMod val="75000"/>
                  </a:schemeClr>
                </a:solidFill>
              </a:rPr>
              <a:t>	&lt;/head&gt;</a:t>
            </a:r>
          </a:p>
          <a:p>
            <a:r>
              <a:rPr lang="en-US" dirty="0">
                <a:solidFill>
                  <a:schemeClr val="accent6">
                    <a:lumMod val="75000"/>
                  </a:schemeClr>
                </a:solidFill>
              </a:rPr>
              <a:t>	&lt;body&gt;</a:t>
            </a:r>
          </a:p>
          <a:p>
            <a:pPr lvl="3"/>
            <a:r>
              <a:rPr lang="en-US" dirty="0">
                <a:solidFill>
                  <a:schemeClr val="accent6">
                    <a:lumMod val="75000"/>
                  </a:schemeClr>
                </a:solidFill>
              </a:rPr>
              <a:t>&lt;p&gt;In my younger and more vulnerable years my father gave me some advice that I've been turning over in my mind ever since. 'Whenever you feel like criticizing anyone,' he told me, 'just remember that all the people in this world haven't had the advantages that you've had.'&lt;/p&gt;</a:t>
            </a:r>
          </a:p>
          <a:p>
            <a:pPr marL="515938" lvl="3"/>
            <a:r>
              <a:rPr lang="en-US" dirty="0">
                <a:solidFill>
                  <a:schemeClr val="accent6">
                    <a:lumMod val="75000"/>
                  </a:schemeClr>
                </a:solidFill>
              </a:rPr>
              <a:t>&lt;/body&gt;</a:t>
            </a:r>
          </a:p>
          <a:p>
            <a:r>
              <a:rPr lang="en-US" dirty="0">
                <a:solidFill>
                  <a:schemeClr val="accent6">
                    <a:lumMod val="75000"/>
                  </a:schemeClr>
                </a:solidFill>
              </a:rPr>
              <a:t>&lt;/html&gt;</a:t>
            </a:r>
          </a:p>
        </p:txBody>
      </p:sp>
      <p:pic>
        <p:nvPicPr>
          <p:cNvPr id="6" name="Picture 5"/>
          <p:cNvPicPr>
            <a:picLocks noChangeAspect="1"/>
          </p:cNvPicPr>
          <p:nvPr/>
        </p:nvPicPr>
        <p:blipFill>
          <a:blip r:embed="rId2"/>
          <a:stretch>
            <a:fillRect/>
          </a:stretch>
        </p:blipFill>
        <p:spPr>
          <a:xfrm>
            <a:off x="2846759" y="5165725"/>
            <a:ext cx="9124950" cy="1190625"/>
          </a:xfrm>
          <a:prstGeom prst="rect">
            <a:avLst/>
          </a:prstGeom>
          <a:ln w="19050">
            <a:solidFill>
              <a:schemeClr val="tx1"/>
            </a:solidFill>
          </a:ln>
        </p:spPr>
      </p:pic>
    </p:spTree>
    <p:extLst>
      <p:ext uri="{BB962C8B-B14F-4D97-AF65-F5344CB8AC3E}">
        <p14:creationId xmlns:p14="http://schemas.microsoft.com/office/powerpoint/2010/main" val="413142375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Letter Spacing</a:t>
            </a:r>
          </a:p>
        </p:txBody>
      </p:sp>
      <p:sp>
        <p:nvSpPr>
          <p:cNvPr id="3" name="Content Placeholder 2"/>
          <p:cNvSpPr>
            <a:spLocks noGrp="1"/>
          </p:cNvSpPr>
          <p:nvPr>
            <p:ph idx="1"/>
          </p:nvPr>
        </p:nvSpPr>
        <p:spPr/>
        <p:txBody>
          <a:bodyPr>
            <a:normAutofit fontScale="62500" lnSpcReduction="20000"/>
          </a:bodyPr>
          <a:lstStyle/>
          <a:p>
            <a:r>
              <a:rPr lang="en-US" sz="2900" dirty="0"/>
              <a:t>The letter-spacing property is used to specify the space between the characters in a text.</a:t>
            </a:r>
          </a:p>
          <a:p>
            <a:pPr marL="0" indent="0">
              <a:buNone/>
            </a:pPr>
            <a:r>
              <a:rPr lang="en-US" sz="2600" dirty="0">
                <a:solidFill>
                  <a:schemeClr val="accent6">
                    <a:lumMod val="75000"/>
                  </a:schemeClr>
                </a:solidFill>
              </a:rPr>
              <a:t>&lt;!DOCTYPE html&gt;</a:t>
            </a:r>
          </a:p>
          <a:p>
            <a:pPr marL="0" indent="0">
              <a:buNone/>
            </a:pPr>
            <a:r>
              <a:rPr lang="en-US" sz="2600" dirty="0">
                <a:solidFill>
                  <a:schemeClr val="accent6">
                    <a:lumMod val="75000"/>
                  </a:schemeClr>
                </a:solidFill>
              </a:rPr>
              <a:t>&lt;html&gt;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h2 {</a:t>
            </a:r>
          </a:p>
          <a:p>
            <a:pPr marL="3073400" lvl="7" indent="0">
              <a:buNone/>
            </a:pPr>
            <a:r>
              <a:rPr lang="en-US" sz="2600" dirty="0">
                <a:solidFill>
                  <a:schemeClr val="accent6">
                    <a:lumMod val="75000"/>
                  </a:schemeClr>
                </a:solidFill>
                <a:latin typeface="Cambria" panose="02040503050406030204" pitchFamily="18" charset="0"/>
                <a:ea typeface="Cambria" panose="02040503050406030204" pitchFamily="18" charset="0"/>
              </a:rPr>
              <a:t>  letter-spacing: 5px;</a:t>
            </a:r>
          </a:p>
          <a:p>
            <a:pPr marL="3073400" lvl="7" indent="0">
              <a:buNone/>
            </a:pPr>
            <a:r>
              <a:rPr lang="en-US" sz="2600" dirty="0">
                <a:solidFill>
                  <a:schemeClr val="accent6">
                    <a:lumMod val="75000"/>
                  </a:schemeClr>
                </a:solidFill>
                <a:latin typeface="Cambria" panose="02040503050406030204" pitchFamily="18" charset="0"/>
                <a:ea typeface="Cambria" panose="02040503050406030204" pitchFamily="18" charset="0"/>
              </a:rPr>
              <a:t>}</a:t>
            </a:r>
          </a:p>
          <a:p>
            <a:pPr marL="3073400" lvl="7" indent="0">
              <a:buNone/>
            </a:pPr>
            <a:endParaRPr lang="en-US" sz="2600" dirty="0">
              <a:solidFill>
                <a:schemeClr val="accent6">
                  <a:lumMod val="75000"/>
                </a:schemeClr>
              </a:solidFill>
              <a:latin typeface="Cambria" panose="02040503050406030204" pitchFamily="18" charset="0"/>
              <a:ea typeface="Cambria" panose="02040503050406030204" pitchFamily="18" charset="0"/>
            </a:endParaRPr>
          </a:p>
          <a:p>
            <a:pPr marL="3073400" lvl="7" indent="0">
              <a:buNone/>
            </a:pPr>
            <a:r>
              <a:rPr lang="en-US" sz="2600" dirty="0">
                <a:solidFill>
                  <a:schemeClr val="accent6">
                    <a:lumMod val="75000"/>
                  </a:schemeClr>
                </a:solidFill>
                <a:latin typeface="Cambria" panose="02040503050406030204" pitchFamily="18" charset="0"/>
                <a:ea typeface="Cambria" panose="02040503050406030204" pitchFamily="18" charset="0"/>
              </a:rPr>
              <a:t>h3 {</a:t>
            </a:r>
          </a:p>
          <a:p>
            <a:pPr marL="3073400" lvl="7" indent="0">
              <a:buNone/>
            </a:pPr>
            <a:r>
              <a:rPr lang="en-US" sz="2600" dirty="0">
                <a:solidFill>
                  <a:schemeClr val="accent6">
                    <a:lumMod val="75000"/>
                  </a:schemeClr>
                </a:solidFill>
                <a:latin typeface="Cambria" panose="02040503050406030204" pitchFamily="18" charset="0"/>
                <a:ea typeface="Cambria" panose="02040503050406030204" pitchFamily="18" charset="0"/>
              </a:rPr>
              <a:t>  letter-spacing: -2px;</a:t>
            </a:r>
          </a:p>
          <a:p>
            <a:pPr marL="0" indent="0">
              <a:buNone/>
            </a:pPr>
            <a:r>
              <a:rPr lang="en-US" sz="2600" dirty="0">
                <a:solidFill>
                  <a:schemeClr val="accent6">
                    <a:lumMod val="75000"/>
                  </a:schemeClr>
                </a:solidFill>
              </a:rPr>
              <a:t>}		&lt;/style&gt;</a:t>
            </a:r>
          </a:p>
          <a:p>
            <a:pPr marL="0" indent="0">
              <a:buNone/>
            </a:pPr>
            <a:r>
              <a:rPr lang="en-US" sz="2600" dirty="0">
                <a:solidFill>
                  <a:schemeClr val="accent6">
                    <a:lumMod val="75000"/>
                  </a:schemeClr>
                </a:solidFill>
              </a:rPr>
              <a:t>	&lt;/head&gt;</a:t>
            </a:r>
          </a:p>
          <a:p>
            <a:pPr marL="0" indent="0">
              <a:buNone/>
            </a:pPr>
            <a:r>
              <a:rPr lang="en-US" sz="2600" dirty="0">
                <a:solidFill>
                  <a:schemeClr val="accent6">
                    <a:lumMod val="75000"/>
                  </a:schemeClr>
                </a:solidFill>
              </a:rPr>
              <a:t>	&lt;body&gt;</a:t>
            </a:r>
          </a:p>
          <a:p>
            <a:pPr marL="0" indent="0">
              <a:buNone/>
            </a:pPr>
            <a:r>
              <a:rPr lang="en-US" sz="2600" dirty="0">
                <a:solidFill>
                  <a:schemeClr val="accent6">
                    <a:lumMod val="75000"/>
                  </a:schemeClr>
                </a:solidFill>
              </a:rPr>
              <a:t>		&lt;h2&gt;This is heading 1&lt;/h2&gt;</a:t>
            </a:r>
          </a:p>
          <a:p>
            <a:pPr marL="0" indent="0">
              <a:buNone/>
            </a:pPr>
            <a:r>
              <a:rPr lang="en-US" sz="2600" dirty="0">
                <a:solidFill>
                  <a:schemeClr val="accent6">
                    <a:lumMod val="75000"/>
                  </a:schemeClr>
                </a:solidFill>
              </a:rPr>
              <a:t>		&lt;h3&gt;This is heading 2&lt;/h3&gt;</a:t>
            </a:r>
          </a:p>
          <a:p>
            <a:pPr marL="0" indent="0">
              <a:buNone/>
            </a:pPr>
            <a:r>
              <a:rPr lang="en-US" sz="2600" dirty="0">
                <a:solidFill>
                  <a:schemeClr val="accent6">
                    <a:lumMod val="75000"/>
                  </a:schemeClr>
                </a:solidFill>
              </a:rPr>
              <a:t>	&lt;/body&gt;</a:t>
            </a:r>
          </a:p>
          <a:p>
            <a:pPr marL="0" indent="0">
              <a:buNone/>
            </a:pPr>
            <a:r>
              <a:rPr lang="en-US" sz="2600" dirty="0">
                <a:solidFill>
                  <a:schemeClr val="accent6">
                    <a:lumMod val="75000"/>
                  </a:schemeClr>
                </a:solidFill>
              </a:rPr>
              <a:t>&lt;/html&gt;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67</a:t>
            </a:fld>
            <a:endParaRPr lang="en-IN" dirty="0"/>
          </a:p>
        </p:txBody>
      </p:sp>
      <p:pic>
        <p:nvPicPr>
          <p:cNvPr id="5" name="Picture 4"/>
          <p:cNvPicPr>
            <a:picLocks noChangeAspect="1"/>
          </p:cNvPicPr>
          <p:nvPr/>
        </p:nvPicPr>
        <p:blipFill>
          <a:blip r:embed="rId2"/>
          <a:stretch>
            <a:fillRect/>
          </a:stretch>
        </p:blipFill>
        <p:spPr>
          <a:xfrm>
            <a:off x="8013795" y="5194173"/>
            <a:ext cx="3600450" cy="1581150"/>
          </a:xfrm>
          <a:prstGeom prst="rect">
            <a:avLst/>
          </a:prstGeom>
          <a:ln w="19050">
            <a:solidFill>
              <a:schemeClr val="tx1"/>
            </a:solidFill>
          </a:ln>
        </p:spPr>
      </p:pic>
    </p:spTree>
    <p:extLst>
      <p:ext uri="{BB962C8B-B14F-4D97-AF65-F5344CB8AC3E}">
        <p14:creationId xmlns:p14="http://schemas.microsoft.com/office/powerpoint/2010/main" val="39249328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 Height</a:t>
            </a:r>
            <a:br>
              <a:rPr lang="en-US" dirty="0"/>
            </a:br>
            <a:endParaRPr lang="en-US" dirty="0"/>
          </a:p>
        </p:txBody>
      </p:sp>
      <p:sp>
        <p:nvSpPr>
          <p:cNvPr id="3" name="Content Placeholder 2"/>
          <p:cNvSpPr>
            <a:spLocks noGrp="1"/>
          </p:cNvSpPr>
          <p:nvPr>
            <p:ph idx="1"/>
          </p:nvPr>
        </p:nvSpPr>
        <p:spPr/>
        <p:txBody>
          <a:bodyPr>
            <a:normAutofit fontScale="85000" lnSpcReduction="10000"/>
          </a:bodyPr>
          <a:lstStyle/>
          <a:p>
            <a:r>
              <a:rPr lang="en-US" dirty="0"/>
              <a:t>The line-height property is used to specify the space between lines.</a:t>
            </a:r>
          </a:p>
          <a:p>
            <a:pPr marL="0" indent="0">
              <a:buNone/>
            </a:pPr>
            <a:r>
              <a:rPr lang="en-US" dirty="0">
                <a:solidFill>
                  <a:schemeClr val="accent6">
                    <a:lumMod val="75000"/>
                  </a:schemeClr>
                </a:solidFill>
              </a:rPr>
              <a:t>&lt;!DOCTYPE html&gt;</a:t>
            </a:r>
          </a:p>
          <a:p>
            <a:pPr marL="0" indent="0">
              <a:buNone/>
            </a:pPr>
            <a:r>
              <a:rPr lang="en-US" dirty="0">
                <a:solidFill>
                  <a:schemeClr val="accent6">
                    <a:lumMod val="75000"/>
                  </a:schemeClr>
                </a:solidFill>
              </a:rPr>
              <a:t>&lt;html&gt;</a:t>
            </a:r>
          </a:p>
          <a:p>
            <a:pPr marL="0" indent="0">
              <a:buNone/>
            </a:pPr>
            <a:r>
              <a:rPr lang="en-US" dirty="0">
                <a:solidFill>
                  <a:schemeClr val="accent6">
                    <a:lumMod val="75000"/>
                  </a:schemeClr>
                </a:solidFill>
              </a:rPr>
              <a:t>	&lt;head&gt;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			</a:t>
            </a:r>
            <a:r>
              <a:rPr lang="en-US" dirty="0" err="1">
                <a:solidFill>
                  <a:schemeClr val="accent6">
                    <a:lumMod val="75000"/>
                  </a:schemeClr>
                </a:solidFill>
              </a:rPr>
              <a:t>p.small</a:t>
            </a:r>
            <a:r>
              <a:rPr lang="en-US" dirty="0">
                <a:solidFill>
                  <a:schemeClr val="accent6">
                    <a:lumMod val="75000"/>
                  </a:schemeClr>
                </a:solidFill>
              </a:rPr>
              <a:t> {</a:t>
            </a:r>
          </a:p>
          <a:p>
            <a:pPr marL="0" indent="0">
              <a:buNone/>
            </a:pPr>
            <a:r>
              <a:rPr lang="en-US" dirty="0">
                <a:solidFill>
                  <a:schemeClr val="accent6">
                    <a:lumMod val="75000"/>
                  </a:schemeClr>
                </a:solidFill>
              </a:rPr>
              <a:t>  				line-height: 0.7;</a:t>
            </a:r>
          </a:p>
          <a:p>
            <a:pPr marL="0" indent="0">
              <a:buNone/>
            </a:pPr>
            <a:r>
              <a:rPr lang="en-US" dirty="0">
                <a:solidFill>
                  <a:schemeClr val="accent6">
                    <a:lumMod val="75000"/>
                  </a:schemeClr>
                </a:solidFill>
              </a:rPr>
              <a:t>			}</a:t>
            </a:r>
          </a:p>
          <a:p>
            <a:pPr marL="0" indent="0">
              <a:buNone/>
            </a:pPr>
            <a:endParaRPr lang="en-US" dirty="0">
              <a:solidFill>
                <a:schemeClr val="accent6">
                  <a:lumMod val="75000"/>
                </a:schemeClr>
              </a:solidFill>
            </a:endParaRPr>
          </a:p>
          <a:p>
            <a:pPr marL="2616200" lvl="6" indent="0">
              <a:buNone/>
            </a:pPr>
            <a:r>
              <a:rPr lang="en-US" sz="2400" dirty="0" err="1">
                <a:solidFill>
                  <a:schemeClr val="accent6">
                    <a:lumMod val="75000"/>
                  </a:schemeClr>
                </a:solidFill>
                <a:latin typeface="Cambria" panose="02040503050406030204" pitchFamily="18" charset="0"/>
                <a:ea typeface="Cambria" panose="02040503050406030204" pitchFamily="18" charset="0"/>
              </a:rPr>
              <a:t>p.big</a:t>
            </a:r>
            <a:r>
              <a:rPr lang="en-US" sz="2400" dirty="0">
                <a:solidFill>
                  <a:schemeClr val="accent6">
                    <a:lumMod val="75000"/>
                  </a:schemeClr>
                </a:solidFill>
                <a:latin typeface="Cambria" panose="02040503050406030204" pitchFamily="18" charset="0"/>
                <a:ea typeface="Cambria" panose="02040503050406030204" pitchFamily="18" charset="0"/>
              </a:rPr>
              <a:t> {</a:t>
            </a:r>
          </a:p>
          <a:p>
            <a:pPr marL="2616200" lvl="6" indent="0">
              <a:buNone/>
            </a:pPr>
            <a:r>
              <a:rPr lang="en-US" sz="2400" dirty="0">
                <a:solidFill>
                  <a:schemeClr val="accent6">
                    <a:lumMod val="75000"/>
                  </a:schemeClr>
                </a:solidFill>
                <a:latin typeface="Cambria" panose="02040503050406030204" pitchFamily="18" charset="0"/>
                <a:ea typeface="Cambria" panose="02040503050406030204" pitchFamily="18" charset="0"/>
              </a:rPr>
              <a:t>  line-height: 1.8;</a:t>
            </a:r>
          </a:p>
          <a:p>
            <a:pPr marL="2616200" lvl="6" indent="0">
              <a:buNone/>
            </a:pPr>
            <a:r>
              <a:rPr lang="en-US" sz="2400" dirty="0">
                <a:solidFill>
                  <a:schemeClr val="accent6">
                    <a:lumMod val="75000"/>
                  </a:schemeClr>
                </a:solidFill>
                <a:latin typeface="Cambria" panose="02040503050406030204" pitchFamily="18" charset="0"/>
                <a:ea typeface="Cambria" panose="02040503050406030204" pitchFamily="18" charset="0"/>
              </a:rPr>
              <a:t>}</a:t>
            </a:r>
          </a:p>
          <a:p>
            <a:pPr marL="0" indent="0">
              <a:buNone/>
            </a:pPr>
            <a:r>
              <a:rPr lang="en-US" dirty="0">
                <a:solidFill>
                  <a:schemeClr val="accent6">
                    <a:lumMod val="75000"/>
                  </a:schemeClr>
                </a:solidFill>
              </a:rPr>
              <a:t>	&lt;/style&gt;</a:t>
            </a:r>
          </a:p>
          <a:p>
            <a:pPr marL="0" indent="0">
              <a:buNone/>
            </a:pPr>
            <a:r>
              <a:rPr lang="en-US" dirty="0">
                <a:solidFill>
                  <a:schemeClr val="accent6">
                    <a:lumMod val="75000"/>
                  </a:schemeClr>
                </a:solidFill>
              </a:rPr>
              <a:t>&lt;/head&gt;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68</a:t>
            </a:fld>
            <a:endParaRPr lang="en-IN" dirty="0"/>
          </a:p>
        </p:txBody>
      </p:sp>
    </p:spTree>
    <p:extLst>
      <p:ext uri="{BB962C8B-B14F-4D97-AF65-F5344CB8AC3E}">
        <p14:creationId xmlns:p14="http://schemas.microsoft.com/office/powerpoint/2010/main" val="291755998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69</a:t>
            </a:fld>
            <a:endParaRPr lang="en-IN" dirty="0"/>
          </a:p>
        </p:txBody>
      </p:sp>
      <p:sp>
        <p:nvSpPr>
          <p:cNvPr id="5" name="Rectangle 4"/>
          <p:cNvSpPr/>
          <p:nvPr/>
        </p:nvSpPr>
        <p:spPr>
          <a:xfrm>
            <a:off x="291830" y="0"/>
            <a:ext cx="10515600" cy="5909310"/>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1"/>
            <a:r>
              <a:rPr lang="en-US" dirty="0">
                <a:solidFill>
                  <a:schemeClr val="accent6">
                    <a:lumMod val="75000"/>
                  </a:schemeClr>
                </a:solidFill>
                <a:latin typeface="Cambria" panose="02040503050406030204" pitchFamily="18" charset="0"/>
                <a:ea typeface="Cambria" panose="02040503050406030204" pitchFamily="18" charset="0"/>
              </a:rPr>
              <a:t>&lt;p&gt;</a:t>
            </a:r>
          </a:p>
          <a:p>
            <a:pPr lvl="1"/>
            <a:r>
              <a:rPr lang="en-US" dirty="0">
                <a:solidFill>
                  <a:schemeClr val="accent6">
                    <a:lumMod val="75000"/>
                  </a:schemeClr>
                </a:solidFill>
                <a:latin typeface="Cambria" panose="02040503050406030204" pitchFamily="18" charset="0"/>
                <a:ea typeface="Cambria" panose="02040503050406030204" pitchFamily="18" charset="0"/>
              </a:rPr>
              <a:t>This is a paragraph with a standard line-height.&lt;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The default line height in most browsers is about 110% to 120%.&lt;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&lt;/p&gt;</a:t>
            </a:r>
          </a:p>
          <a:p>
            <a:pPr lvl="1"/>
            <a:endParaRPr lang="en-US" dirty="0">
              <a:solidFill>
                <a:schemeClr val="accent6">
                  <a:lumMod val="75000"/>
                </a:schemeClr>
              </a:solidFill>
              <a:latin typeface="Cambria" panose="02040503050406030204" pitchFamily="18" charset="0"/>
              <a:ea typeface="Cambria" panose="02040503050406030204" pitchFamily="18" charset="0"/>
            </a:endParaRPr>
          </a:p>
          <a:p>
            <a:pPr lvl="1"/>
            <a:r>
              <a:rPr lang="en-US" dirty="0">
                <a:solidFill>
                  <a:schemeClr val="accent6">
                    <a:lumMod val="75000"/>
                  </a:schemeClr>
                </a:solidFill>
                <a:latin typeface="Cambria" panose="02040503050406030204" pitchFamily="18" charset="0"/>
                <a:ea typeface="Cambria" panose="02040503050406030204" pitchFamily="18" charset="0"/>
              </a:rPr>
              <a:t>&lt;p class="small"&gt;</a:t>
            </a:r>
          </a:p>
          <a:p>
            <a:pPr lvl="1"/>
            <a:r>
              <a:rPr lang="en-US" dirty="0">
                <a:solidFill>
                  <a:schemeClr val="accent6">
                    <a:lumMod val="75000"/>
                  </a:schemeClr>
                </a:solidFill>
                <a:latin typeface="Cambria" panose="02040503050406030204" pitchFamily="18" charset="0"/>
                <a:ea typeface="Cambria" panose="02040503050406030204" pitchFamily="18" charset="0"/>
              </a:rPr>
              <a:t>This is a paragraph with a smaller line-height.&lt;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This is a paragraph with a smaller line-height.&lt;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&lt;/p&gt;</a:t>
            </a:r>
          </a:p>
          <a:p>
            <a:pPr lvl="1"/>
            <a:endParaRPr lang="en-US" dirty="0">
              <a:solidFill>
                <a:schemeClr val="accent6">
                  <a:lumMod val="75000"/>
                </a:schemeClr>
              </a:solidFill>
              <a:latin typeface="Cambria" panose="02040503050406030204" pitchFamily="18" charset="0"/>
              <a:ea typeface="Cambria" panose="02040503050406030204" pitchFamily="18" charset="0"/>
            </a:endParaRPr>
          </a:p>
          <a:p>
            <a:pPr lvl="1"/>
            <a:r>
              <a:rPr lang="en-US" dirty="0">
                <a:solidFill>
                  <a:schemeClr val="accent6">
                    <a:lumMod val="75000"/>
                  </a:schemeClr>
                </a:solidFill>
                <a:latin typeface="Cambria" panose="02040503050406030204" pitchFamily="18" charset="0"/>
                <a:ea typeface="Cambria" panose="02040503050406030204" pitchFamily="18" charset="0"/>
              </a:rPr>
              <a:t>&lt;p class="big"&gt;</a:t>
            </a:r>
          </a:p>
          <a:p>
            <a:pPr lvl="1"/>
            <a:r>
              <a:rPr lang="en-US" dirty="0">
                <a:solidFill>
                  <a:schemeClr val="accent6">
                    <a:lumMod val="75000"/>
                  </a:schemeClr>
                </a:solidFill>
                <a:latin typeface="Cambria" panose="02040503050406030204" pitchFamily="18" charset="0"/>
                <a:ea typeface="Cambria" panose="02040503050406030204" pitchFamily="18" charset="0"/>
              </a:rPr>
              <a:t>This is a paragraph with a bigger line-height.&lt;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This is a paragraph with a bigger line-height.&lt;</a:t>
            </a:r>
            <a:r>
              <a:rPr lang="en-US" dirty="0" err="1">
                <a:solidFill>
                  <a:schemeClr val="accent6">
                    <a:lumMod val="75000"/>
                  </a:schemeClr>
                </a:solidFill>
                <a:latin typeface="Cambria" panose="02040503050406030204" pitchFamily="18" charset="0"/>
                <a:ea typeface="Cambria" panose="02040503050406030204" pitchFamily="18" charset="0"/>
              </a:rPr>
              <a:t>br</a:t>
            </a:r>
            <a:r>
              <a:rPr lang="en-US" dirty="0">
                <a:solidFill>
                  <a:schemeClr val="accent6">
                    <a:lumMod val="75000"/>
                  </a:schemeClr>
                </a:solidFill>
                <a:latin typeface="Cambria" panose="02040503050406030204" pitchFamily="18" charset="0"/>
                <a:ea typeface="Cambria" panose="02040503050406030204" pitchFamily="18" charset="0"/>
              </a:rPr>
              <a:t>&gt;</a:t>
            </a:r>
          </a:p>
          <a:p>
            <a:pPr lvl="1"/>
            <a:r>
              <a:rPr lang="en-US" dirty="0">
                <a:solidFill>
                  <a:schemeClr val="accent6">
                    <a:lumMod val="75000"/>
                  </a:schemeClr>
                </a:solidFill>
                <a:latin typeface="Cambria" panose="02040503050406030204" pitchFamily="18" charset="0"/>
                <a:ea typeface="Cambria" panose="02040503050406030204" pitchFamily="18" charset="0"/>
              </a:rPr>
              <a:t>&lt;/p&gt;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5522673" y="4340225"/>
            <a:ext cx="5876925" cy="2381250"/>
          </a:xfrm>
          <a:prstGeom prst="rect">
            <a:avLst/>
          </a:prstGeom>
          <a:ln w="19050">
            <a:solidFill>
              <a:schemeClr val="tx1"/>
            </a:solidFill>
          </a:ln>
        </p:spPr>
      </p:pic>
    </p:spTree>
    <p:extLst>
      <p:ext uri="{BB962C8B-B14F-4D97-AF65-F5344CB8AC3E}">
        <p14:creationId xmlns:p14="http://schemas.microsoft.com/office/powerpoint/2010/main" val="1133601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syntax</a:t>
            </a:r>
          </a:p>
        </p:txBody>
      </p:sp>
      <p:sp>
        <p:nvSpPr>
          <p:cNvPr id="3" name="Content Placeholder 2"/>
          <p:cNvSpPr>
            <a:spLocks noGrp="1"/>
          </p:cNvSpPr>
          <p:nvPr>
            <p:ph idx="1"/>
          </p:nvPr>
        </p:nvSpPr>
        <p:spPr/>
        <p:txBody>
          <a:bodyPr>
            <a:normAutofit fontScale="85000" lnSpcReduction="10000"/>
          </a:bodyPr>
          <a:lstStyle/>
          <a:p>
            <a:r>
              <a:rPr lang="en-US" b="1" dirty="0"/>
              <a:t>Syntax:</a:t>
            </a:r>
          </a:p>
          <a:p>
            <a:r>
              <a:rPr lang="en-US" b="1" dirty="0"/>
              <a:t>Selector {property : value;}</a:t>
            </a:r>
          </a:p>
          <a:p>
            <a:endParaRPr lang="en-US" b="1" dirty="0"/>
          </a:p>
          <a:p>
            <a:endParaRPr lang="en-US" b="1" dirty="0"/>
          </a:p>
          <a:p>
            <a:endParaRPr lang="en-US" b="1" dirty="0"/>
          </a:p>
          <a:p>
            <a:endParaRPr lang="en-US" b="1" dirty="0"/>
          </a:p>
          <a:p>
            <a:endParaRPr lang="en-US" b="1" dirty="0"/>
          </a:p>
          <a:p>
            <a: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dirty="0">
                <a:solidFill>
                  <a:srgbClr val="000000"/>
                </a:solidFill>
                <a:ea typeface="DejaVu Sans" charset="0"/>
                <a:cs typeface="DejaVu Sans" charset="0"/>
              </a:rPr>
              <a:t>The </a:t>
            </a:r>
            <a:r>
              <a:rPr lang="en-IN" b="1" dirty="0">
                <a:solidFill>
                  <a:srgbClr val="000000"/>
                </a:solidFill>
                <a:ea typeface="DejaVu Sans" charset="0"/>
                <a:cs typeface="DejaVu Sans" charset="0"/>
              </a:rPr>
              <a:t>Selector </a:t>
            </a:r>
            <a:r>
              <a:rPr lang="en-IN" dirty="0">
                <a:solidFill>
                  <a:srgbClr val="000000"/>
                </a:solidFill>
                <a:ea typeface="DejaVu Sans" charset="0"/>
                <a:cs typeface="DejaVu Sans" charset="0"/>
              </a:rPr>
              <a:t>is normally the HTML element you want to style or The </a:t>
            </a:r>
            <a:r>
              <a:rPr lang="en-IN" b="1" dirty="0">
                <a:solidFill>
                  <a:srgbClr val="000000"/>
                </a:solidFill>
                <a:ea typeface="DejaVu Sans" charset="0"/>
                <a:cs typeface="DejaVu Sans" charset="0"/>
              </a:rPr>
              <a:t>Selector </a:t>
            </a:r>
            <a:r>
              <a:rPr lang="en-IN" dirty="0">
                <a:solidFill>
                  <a:srgbClr val="000000"/>
                </a:solidFill>
                <a:ea typeface="DejaVu Sans" charset="0"/>
                <a:cs typeface="DejaVu Sans" charset="0"/>
              </a:rPr>
              <a:t>Indicates the element to which the rule is applied.</a:t>
            </a:r>
          </a:p>
          <a:p>
            <a: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dirty="0">
                <a:solidFill>
                  <a:srgbClr val="000000"/>
                </a:solidFill>
                <a:ea typeface="DejaVu Sans" charset="0"/>
                <a:cs typeface="DejaVu Sans" charset="0"/>
              </a:rPr>
              <a:t>Each </a:t>
            </a:r>
            <a:r>
              <a:rPr lang="en-IN" b="1" dirty="0">
                <a:solidFill>
                  <a:srgbClr val="000000"/>
                </a:solidFill>
                <a:ea typeface="DejaVu Sans" charset="0"/>
                <a:cs typeface="DejaVu Sans" charset="0"/>
              </a:rPr>
              <a:t>Declaration </a:t>
            </a:r>
            <a:r>
              <a:rPr lang="en-IN" dirty="0">
                <a:solidFill>
                  <a:srgbClr val="000000"/>
                </a:solidFill>
                <a:ea typeface="DejaVu Sans" charset="0"/>
                <a:cs typeface="DejaVu Sans" charset="0"/>
              </a:rPr>
              <a:t>consists of a property and a value</a:t>
            </a:r>
          </a:p>
          <a:p>
            <a: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dirty="0">
                <a:solidFill>
                  <a:srgbClr val="000000"/>
                </a:solidFill>
                <a:ea typeface="DejaVu Sans" charset="0"/>
                <a:cs typeface="DejaVu Sans" charset="0"/>
              </a:rPr>
              <a:t>The </a:t>
            </a:r>
            <a:r>
              <a:rPr lang="en-IN" b="1" dirty="0">
                <a:solidFill>
                  <a:srgbClr val="000000"/>
                </a:solidFill>
                <a:ea typeface="DejaVu Sans" charset="0"/>
                <a:cs typeface="DejaVu Sans" charset="0"/>
              </a:rPr>
              <a:t>Property </a:t>
            </a:r>
            <a:r>
              <a:rPr lang="en-IN" dirty="0">
                <a:solidFill>
                  <a:srgbClr val="000000"/>
                </a:solidFill>
                <a:ea typeface="DejaVu Sans" charset="0"/>
                <a:cs typeface="DejaVu Sans" charset="0"/>
              </a:rPr>
              <a:t>is the style attribute you want to change. Each property has a </a:t>
            </a:r>
            <a:r>
              <a:rPr lang="en-IN" b="1" dirty="0">
                <a:solidFill>
                  <a:srgbClr val="000000"/>
                </a:solidFill>
                <a:ea typeface="DejaVu Sans" charset="0"/>
                <a:cs typeface="DejaVu Sans" charset="0"/>
              </a:rPr>
              <a:t>value</a:t>
            </a:r>
            <a:r>
              <a:rPr lang="en-IN" dirty="0">
                <a:solidFill>
                  <a:srgbClr val="000000"/>
                </a:solidFill>
                <a:ea typeface="DejaVu Sans" charset="0"/>
                <a:cs typeface="DejaVu Sans" charset="0"/>
              </a:rPr>
              <a:t>.</a:t>
            </a:r>
          </a:p>
          <a:p>
            <a: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b="1" i="1" dirty="0">
                <a:solidFill>
                  <a:schemeClr val="tx1"/>
                </a:solidFill>
              </a:rPr>
              <a:t>Values that have multiple words must be enclosed within quotes.</a:t>
            </a:r>
            <a:endParaRPr lang="en-US" b="1" dirty="0">
              <a:solidFill>
                <a:schemeClr val="tx1"/>
              </a:solidFill>
            </a:endParaRPr>
          </a:p>
          <a:p>
            <a:r>
              <a:rPr lang="en-US" dirty="0">
                <a:solidFill>
                  <a:schemeClr val="accent6">
                    <a:lumMod val="75000"/>
                  </a:schemeClr>
                </a:solidFill>
              </a:rPr>
              <a:t>h1{font-family: “sans </a:t>
            </a:r>
            <a:r>
              <a:rPr lang="en-US" dirty="0" err="1">
                <a:solidFill>
                  <a:schemeClr val="accent6">
                    <a:lumMod val="75000"/>
                  </a:schemeClr>
                </a:solidFill>
              </a:rPr>
              <a:t>sarif</a:t>
            </a:r>
            <a:r>
              <a:rPr lang="en-US" dirty="0">
                <a:solidFill>
                  <a:schemeClr val="accent6">
                    <a:lumMod val="75000"/>
                  </a:schemeClr>
                </a:solidFill>
              </a:rPr>
              <a:t>”}</a:t>
            </a:r>
          </a:p>
          <a:p>
            <a:endParaRPr lang="en-US" b="1" dirty="0"/>
          </a:p>
          <a:p>
            <a:endParaRPr lang="en-IN" b="1" dirty="0"/>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7</a:t>
            </a:fld>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478" y="1994261"/>
            <a:ext cx="5419725" cy="1133475"/>
          </a:xfrm>
          <a:prstGeom prst="rect">
            <a:avLst/>
          </a:prstGeom>
        </p:spPr>
      </p:pic>
    </p:spTree>
    <p:extLst>
      <p:ext uri="{BB962C8B-B14F-4D97-AF65-F5344CB8AC3E}">
        <p14:creationId xmlns:p14="http://schemas.microsoft.com/office/powerpoint/2010/main" val="394572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Spacing</a:t>
            </a:r>
            <a:br>
              <a:rPr lang="en-US" dirty="0"/>
            </a:br>
            <a:endParaRPr lang="en-US" dirty="0"/>
          </a:p>
        </p:txBody>
      </p:sp>
      <p:sp>
        <p:nvSpPr>
          <p:cNvPr id="3" name="Content Placeholder 2"/>
          <p:cNvSpPr>
            <a:spLocks noGrp="1"/>
          </p:cNvSpPr>
          <p:nvPr>
            <p:ph idx="1"/>
          </p:nvPr>
        </p:nvSpPr>
        <p:spPr/>
        <p:txBody>
          <a:bodyPr>
            <a:normAutofit/>
          </a:bodyPr>
          <a:lstStyle/>
          <a:p>
            <a:r>
              <a:rPr lang="en-IN" sz="2800" dirty="0">
                <a:solidFill>
                  <a:schemeClr val="tx1"/>
                </a:solidFill>
              </a:rPr>
              <a:t>The</a:t>
            </a:r>
            <a:r>
              <a:rPr lang="en-IN" sz="2800" dirty="0"/>
              <a:t> </a:t>
            </a:r>
            <a:r>
              <a:rPr lang="en-IN" sz="2800" dirty="0">
                <a:solidFill>
                  <a:srgbClr val="FF0000"/>
                </a:solidFill>
              </a:rPr>
              <a:t>word-spacing </a:t>
            </a:r>
            <a:r>
              <a:rPr lang="en-US" sz="2800" dirty="0">
                <a:solidFill>
                  <a:srgbClr val="000000"/>
                </a:solidFill>
              </a:rPr>
              <a:t>property is used to specify the space between the words in a text.</a:t>
            </a:r>
          </a:p>
          <a:p>
            <a:pPr marL="182880" lvl="0" indent="-182880" algn="l">
              <a:lnSpc>
                <a:spcPct val="90000"/>
              </a:lnSpc>
              <a:spcBef>
                <a:spcPts val="1200"/>
              </a:spcBef>
              <a:buClr>
                <a:srgbClr val="40BAD2"/>
              </a:buClr>
              <a:buFont typeface="Wingdings 2" pitchFamily="18" charset="2"/>
              <a:buChar char=""/>
            </a:pPr>
            <a:r>
              <a:rPr lang="en-US" dirty="0">
                <a:solidFill>
                  <a:schemeClr val="accent6">
                    <a:lumMod val="75000"/>
                  </a:schemeClr>
                </a:solidFill>
              </a:rPr>
              <a:t>h1 {</a:t>
            </a:r>
            <a:br>
              <a:rPr lang="en-US" dirty="0">
                <a:solidFill>
                  <a:schemeClr val="accent6">
                    <a:lumMod val="75000"/>
                  </a:schemeClr>
                </a:solidFill>
              </a:rPr>
            </a:br>
            <a:r>
              <a:rPr lang="en-US" dirty="0">
                <a:solidFill>
                  <a:schemeClr val="accent6">
                    <a:lumMod val="75000"/>
                  </a:schemeClr>
                </a:solidFill>
              </a:rPr>
              <a:t>  word-spacing: 10px;</a:t>
            </a:r>
            <a:br>
              <a:rPr lang="en-US" dirty="0">
                <a:solidFill>
                  <a:schemeClr val="accent6">
                    <a:lumMod val="75000"/>
                  </a:schemeClr>
                </a:solidFill>
              </a:rPr>
            </a:br>
            <a:r>
              <a:rPr lang="en-US" dirty="0">
                <a:solidFill>
                  <a:schemeClr val="accent6">
                    <a:lumMod val="75000"/>
                  </a:schemeClr>
                </a:solidFill>
              </a:rPr>
              <a:t>}</a:t>
            </a:r>
            <a:br>
              <a:rPr lang="en-US" dirty="0">
                <a:solidFill>
                  <a:schemeClr val="accent6">
                    <a:lumMod val="75000"/>
                  </a:schemeClr>
                </a:solidFill>
              </a:rPr>
            </a:br>
            <a:br>
              <a:rPr lang="en-US" dirty="0">
                <a:solidFill>
                  <a:schemeClr val="accent6">
                    <a:lumMod val="75000"/>
                  </a:schemeClr>
                </a:solidFill>
              </a:rPr>
            </a:br>
            <a:r>
              <a:rPr lang="en-US" dirty="0">
                <a:solidFill>
                  <a:schemeClr val="accent6">
                    <a:lumMod val="75000"/>
                  </a:schemeClr>
                </a:solidFill>
              </a:rPr>
              <a:t>h2 {</a:t>
            </a:r>
            <a:br>
              <a:rPr lang="en-US" dirty="0">
                <a:solidFill>
                  <a:schemeClr val="accent6">
                    <a:lumMod val="75000"/>
                  </a:schemeClr>
                </a:solidFill>
              </a:rPr>
            </a:br>
            <a:r>
              <a:rPr lang="en-US" dirty="0">
                <a:solidFill>
                  <a:schemeClr val="accent6">
                    <a:lumMod val="75000"/>
                  </a:schemeClr>
                </a:solidFill>
              </a:rPr>
              <a:t>  word-spacing: -5px;</a:t>
            </a:r>
            <a:br>
              <a:rPr lang="en-US" dirty="0">
                <a:solidFill>
                  <a:schemeClr val="accent6">
                    <a:lumMod val="75000"/>
                  </a:schemeClr>
                </a:solidFill>
              </a:rPr>
            </a:br>
            <a:r>
              <a:rPr lang="en-US" dirty="0">
                <a:solidFill>
                  <a:schemeClr val="accent6">
                    <a:lumMod val="75000"/>
                  </a:schemeClr>
                </a:solidFill>
              </a:rPr>
              <a:t>}</a:t>
            </a:r>
            <a:endParaRPr lang="en-IN"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70</a:t>
            </a:fld>
            <a:endParaRPr lang="en-IN" dirty="0"/>
          </a:p>
        </p:txBody>
      </p:sp>
    </p:spTree>
    <p:extLst>
      <p:ext uri="{BB962C8B-B14F-4D97-AF65-F5344CB8AC3E}">
        <p14:creationId xmlns:p14="http://schemas.microsoft.com/office/powerpoint/2010/main" val="4091756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71</a:t>
            </a:fld>
            <a:endParaRPr lang="en-IN" dirty="0"/>
          </a:p>
        </p:txBody>
      </p:sp>
      <p:sp>
        <p:nvSpPr>
          <p:cNvPr id="5" name="Rectangle 4"/>
          <p:cNvSpPr/>
          <p:nvPr/>
        </p:nvSpPr>
        <p:spPr>
          <a:xfrm>
            <a:off x="194554" y="247905"/>
            <a:ext cx="11751011" cy="5078313"/>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p.one {</a:t>
            </a:r>
          </a:p>
          <a:p>
            <a:pPr lvl="3"/>
            <a:r>
              <a:rPr lang="en-US" dirty="0">
                <a:solidFill>
                  <a:schemeClr val="accent6">
                    <a:lumMod val="75000"/>
                  </a:schemeClr>
                </a:solidFill>
                <a:latin typeface="Cambria" panose="02040503050406030204" pitchFamily="18" charset="0"/>
                <a:ea typeface="Cambria" panose="02040503050406030204" pitchFamily="18" charset="0"/>
              </a:rPr>
              <a:t>  word-spacing: 10px;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p.two</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word-spacing: -2px;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&lt;p&gt;This is a paragraph with normal word spacing.&lt;/p&gt;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class="one"&gt;This is a paragraph with larger word spacing.&lt;/p&gt;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class="two"&gt;This is a paragraph with smaller word spacing.&lt;/p&gt;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5914721" y="685800"/>
            <a:ext cx="5362575" cy="1828800"/>
          </a:xfrm>
          <a:prstGeom prst="rect">
            <a:avLst/>
          </a:prstGeom>
          <a:ln w="19050">
            <a:solidFill>
              <a:schemeClr val="tx1"/>
            </a:solidFill>
          </a:ln>
        </p:spPr>
      </p:pic>
    </p:spTree>
    <p:extLst>
      <p:ext uri="{BB962C8B-B14F-4D97-AF65-F5344CB8AC3E}">
        <p14:creationId xmlns:p14="http://schemas.microsoft.com/office/powerpoint/2010/main" val="385252469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White Space</a:t>
            </a:r>
          </a:p>
        </p:txBody>
      </p:sp>
      <p:sp>
        <p:nvSpPr>
          <p:cNvPr id="3" name="Content Placeholder 2"/>
          <p:cNvSpPr>
            <a:spLocks noGrp="1"/>
          </p:cNvSpPr>
          <p:nvPr>
            <p:ph idx="1"/>
          </p:nvPr>
        </p:nvSpPr>
        <p:spPr/>
        <p:txBody>
          <a:bodyPr>
            <a:normAutofit/>
          </a:bodyPr>
          <a:lstStyle/>
          <a:p>
            <a:r>
              <a:rPr lang="en-IN" sz="2800" dirty="0">
                <a:solidFill>
                  <a:schemeClr val="tx1"/>
                </a:solidFill>
              </a:rPr>
              <a:t>The</a:t>
            </a:r>
            <a:r>
              <a:rPr lang="en-IN" sz="2800" dirty="0"/>
              <a:t> </a:t>
            </a:r>
            <a:r>
              <a:rPr lang="en-IN" sz="2800" dirty="0">
                <a:solidFill>
                  <a:srgbClr val="FF0000"/>
                </a:solidFill>
              </a:rPr>
              <a:t>white-space</a:t>
            </a:r>
            <a:r>
              <a:rPr lang="en-IN" sz="2800" dirty="0"/>
              <a:t> </a:t>
            </a:r>
            <a:r>
              <a:rPr lang="en-US" sz="2800" dirty="0">
                <a:solidFill>
                  <a:schemeClr val="tx1"/>
                </a:solidFill>
              </a:rPr>
              <a:t>property specifies how the white space inside an element is handled.</a:t>
            </a:r>
          </a:p>
          <a:p>
            <a:r>
              <a:rPr lang="en-US" sz="2800" dirty="0">
                <a:solidFill>
                  <a:schemeClr val="tx1"/>
                </a:solidFill>
              </a:rPr>
              <a:t>The following example </a:t>
            </a:r>
            <a:r>
              <a:rPr lang="en-US" sz="2800" dirty="0">
                <a:solidFill>
                  <a:srgbClr val="000000"/>
                </a:solidFill>
              </a:rPr>
              <a:t>demonstrates how to disable text wrapping inside an element</a:t>
            </a:r>
            <a:r>
              <a:rPr lang="en-US" sz="3200" dirty="0">
                <a:solidFill>
                  <a:srgbClr val="000000"/>
                </a:solidFill>
              </a:rPr>
              <a:t>:</a:t>
            </a:r>
          </a:p>
          <a:p>
            <a:pPr marL="182880" lvl="0" indent="-182880" algn="l">
              <a:lnSpc>
                <a:spcPct val="90000"/>
              </a:lnSpc>
              <a:spcBef>
                <a:spcPts val="1200"/>
              </a:spcBef>
              <a:buClr>
                <a:srgbClr val="40BAD2"/>
              </a:buClr>
              <a:buFont typeface="Wingdings 2" pitchFamily="18" charset="2"/>
              <a:buChar char=""/>
            </a:pPr>
            <a:r>
              <a:rPr lang="en-IN" sz="2800" dirty="0">
                <a:solidFill>
                  <a:schemeClr val="accent6">
                    <a:lumMod val="75000"/>
                  </a:schemeClr>
                </a:solidFill>
              </a:rPr>
              <a:t>p {</a:t>
            </a:r>
            <a:br>
              <a:rPr lang="en-IN" sz="2800" dirty="0">
                <a:solidFill>
                  <a:schemeClr val="accent6">
                    <a:lumMod val="75000"/>
                  </a:schemeClr>
                </a:solidFill>
              </a:rPr>
            </a:br>
            <a:r>
              <a:rPr lang="en-IN" sz="2800" dirty="0">
                <a:solidFill>
                  <a:schemeClr val="accent6">
                    <a:lumMod val="75000"/>
                  </a:schemeClr>
                </a:solidFill>
              </a:rPr>
              <a:t>  white-space: </a:t>
            </a:r>
            <a:r>
              <a:rPr lang="en-IN" sz="2800" dirty="0" err="1">
                <a:solidFill>
                  <a:schemeClr val="accent6">
                    <a:lumMod val="75000"/>
                  </a:schemeClr>
                </a:solidFill>
              </a:rPr>
              <a:t>nowrap</a:t>
            </a:r>
            <a:r>
              <a:rPr lang="en-IN" sz="2800" dirty="0">
                <a:solidFill>
                  <a:schemeClr val="accent6">
                    <a:lumMod val="75000"/>
                  </a:schemeClr>
                </a:solidFill>
              </a:rPr>
              <a:t>;</a:t>
            </a:r>
            <a:br>
              <a:rPr lang="en-IN" sz="2800" dirty="0">
                <a:solidFill>
                  <a:schemeClr val="accent6">
                    <a:lumMod val="75000"/>
                  </a:schemeClr>
                </a:solidFill>
              </a:rPr>
            </a:br>
            <a:r>
              <a:rPr lang="en-IN" sz="2800" dirty="0">
                <a:solidFill>
                  <a:schemeClr val="accent6">
                    <a:lumMod val="75000"/>
                  </a:schemeClr>
                </a:solidFill>
              </a:rPr>
              <a:t>}</a:t>
            </a:r>
          </a:p>
          <a:p>
            <a:endParaRPr lang="en-US" sz="3200" dirty="0">
              <a:solidFill>
                <a:srgbClr val="000000"/>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72</a:t>
            </a:fld>
            <a:endParaRPr lang="en-IN" dirty="0"/>
          </a:p>
        </p:txBody>
      </p:sp>
    </p:spTree>
    <p:extLst>
      <p:ext uri="{BB962C8B-B14F-4D97-AF65-F5344CB8AC3E}">
        <p14:creationId xmlns:p14="http://schemas.microsoft.com/office/powerpoint/2010/main" val="2837537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73</a:t>
            </a:fld>
            <a:endParaRPr lang="en-IN"/>
          </a:p>
        </p:txBody>
      </p:sp>
      <p:sp>
        <p:nvSpPr>
          <p:cNvPr id="3" name="Rectangle 2"/>
          <p:cNvSpPr/>
          <p:nvPr/>
        </p:nvSpPr>
        <p:spPr>
          <a:xfrm>
            <a:off x="0" y="-18832"/>
            <a:ext cx="9834664"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p {</a:t>
            </a:r>
          </a:p>
          <a:p>
            <a:pPr lvl="3"/>
            <a:r>
              <a:rPr lang="en-US" dirty="0">
                <a:solidFill>
                  <a:schemeClr val="accent6">
                    <a:lumMod val="75000"/>
                  </a:schemeClr>
                </a:solidFill>
                <a:latin typeface="Cambria" panose="02040503050406030204" pitchFamily="18" charset="0"/>
                <a:ea typeface="Cambria" panose="02040503050406030204" pitchFamily="18" charset="0"/>
              </a:rPr>
              <a:t>  white-space: </a:t>
            </a:r>
            <a:r>
              <a:rPr lang="en-US" dirty="0" err="1">
                <a:solidFill>
                  <a:schemeClr val="accent6">
                    <a:lumMod val="75000"/>
                  </a:schemeClr>
                </a:solidFill>
                <a:latin typeface="Cambria" panose="02040503050406030204" pitchFamily="18" charset="0"/>
                <a:ea typeface="Cambria" panose="02040503050406030204" pitchFamily="18" charset="0"/>
              </a:rPr>
              <a:t>nowrap</a:t>
            </a:r>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&lt;p&gt;</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This is some text that will not wrap.</a:t>
            </a:r>
          </a:p>
          <a:p>
            <a:pPr lvl="2"/>
            <a:r>
              <a:rPr lang="en-US" dirty="0">
                <a:solidFill>
                  <a:schemeClr val="accent6">
                    <a:lumMod val="75000"/>
                  </a:schemeClr>
                </a:solidFill>
                <a:latin typeface="Cambria" panose="02040503050406030204" pitchFamily="18" charset="0"/>
                <a:ea typeface="Cambria" panose="02040503050406030204" pitchFamily="18" charset="0"/>
              </a:rPr>
              <a:t>&lt;/p&gt;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4" name="Picture 3"/>
          <p:cNvPicPr>
            <a:picLocks noChangeAspect="1"/>
          </p:cNvPicPr>
          <p:nvPr/>
        </p:nvPicPr>
        <p:blipFill>
          <a:blip r:embed="rId2"/>
          <a:stretch>
            <a:fillRect/>
          </a:stretch>
        </p:blipFill>
        <p:spPr>
          <a:xfrm>
            <a:off x="5836595" y="347662"/>
            <a:ext cx="5632315" cy="6162675"/>
          </a:xfrm>
          <a:prstGeom prst="rect">
            <a:avLst/>
          </a:prstGeom>
          <a:ln w="19050">
            <a:solidFill>
              <a:schemeClr val="tx1"/>
            </a:solidFill>
          </a:ln>
        </p:spPr>
      </p:pic>
    </p:spTree>
    <p:extLst>
      <p:ext uri="{BB962C8B-B14F-4D97-AF65-F5344CB8AC3E}">
        <p14:creationId xmlns:p14="http://schemas.microsoft.com/office/powerpoint/2010/main" val="331860411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Shadow</a:t>
            </a:r>
            <a:br>
              <a:rPr lang="en-US" dirty="0"/>
            </a:br>
            <a:endParaRPr lang="en-US" dirty="0"/>
          </a:p>
        </p:txBody>
      </p:sp>
      <p:sp>
        <p:nvSpPr>
          <p:cNvPr id="3" name="Content Placeholder 2"/>
          <p:cNvSpPr>
            <a:spLocks noGrp="1"/>
          </p:cNvSpPr>
          <p:nvPr>
            <p:ph idx="1"/>
          </p:nvPr>
        </p:nvSpPr>
        <p:spPr/>
        <p:txBody>
          <a:bodyPr>
            <a:normAutofit fontScale="85000" lnSpcReduction="20000"/>
          </a:bodyPr>
          <a:lstStyle/>
          <a:p>
            <a:r>
              <a:rPr lang="en-US" dirty="0"/>
              <a:t>The text-shadow property adds shadow to text.</a:t>
            </a:r>
          </a:p>
          <a:p>
            <a:r>
              <a:rPr lang="en-US" dirty="0"/>
              <a:t>In its simplest use, you only specify the horizontal shadow (2px) and the vertical shadow (2px).</a:t>
            </a:r>
          </a:p>
          <a:p>
            <a:r>
              <a:rPr lang="en-US" b="1" dirty="0"/>
              <a:t>Syntax: text-shadow: </a:t>
            </a:r>
            <a:r>
              <a:rPr lang="en-US" b="1" i="1" dirty="0"/>
              <a:t>h-shadow v-shadow blur-radius color </a:t>
            </a:r>
            <a:r>
              <a:rPr lang="en-US" b="1" dirty="0"/>
              <a:t>| none | initial | inherit;</a:t>
            </a:r>
            <a:endParaRPr lang="en-US" b="1" dirty="0">
              <a:solidFill>
                <a:srgbClr val="000000"/>
              </a:solidFill>
            </a:endParaRPr>
          </a:p>
          <a:p>
            <a:pPr marL="0" lvl="0" indent="0" algn="l">
              <a:lnSpc>
                <a:spcPct val="90000"/>
              </a:lnSpc>
              <a:spcBef>
                <a:spcPts val="1200"/>
              </a:spcBef>
              <a:buClr>
                <a:srgbClr val="40BAD2"/>
              </a:buClr>
              <a:buNone/>
            </a:pPr>
            <a:r>
              <a:rPr lang="en-IN" dirty="0">
                <a:solidFill>
                  <a:schemeClr val="accent6">
                    <a:lumMod val="75000"/>
                  </a:schemeClr>
                </a:solidFill>
              </a:rPr>
              <a:t>h1 {</a:t>
            </a:r>
            <a:br>
              <a:rPr lang="en-IN" dirty="0">
                <a:solidFill>
                  <a:schemeClr val="accent6">
                    <a:lumMod val="75000"/>
                  </a:schemeClr>
                </a:solidFill>
              </a:rPr>
            </a:br>
            <a:r>
              <a:rPr lang="en-IN" dirty="0">
                <a:solidFill>
                  <a:schemeClr val="accent6">
                    <a:lumMod val="75000"/>
                  </a:schemeClr>
                </a:solidFill>
              </a:rPr>
              <a:t>  text-shadow: 2px </a:t>
            </a:r>
            <a:r>
              <a:rPr lang="en-IN" dirty="0" err="1">
                <a:solidFill>
                  <a:schemeClr val="accent6">
                    <a:lumMod val="75000"/>
                  </a:schemeClr>
                </a:solidFill>
              </a:rPr>
              <a:t>2px</a:t>
            </a:r>
            <a:r>
              <a:rPr lang="en-IN" dirty="0">
                <a:solidFill>
                  <a:schemeClr val="accent6">
                    <a:lumMod val="75000"/>
                  </a:schemeClr>
                </a:solidFill>
              </a:rPr>
              <a:t>;</a:t>
            </a:r>
            <a:br>
              <a:rPr lang="en-IN" dirty="0">
                <a:solidFill>
                  <a:schemeClr val="accent6">
                    <a:lumMod val="75000"/>
                  </a:schemeClr>
                </a:solidFill>
              </a:rPr>
            </a:br>
            <a:r>
              <a:rPr lang="en-IN" dirty="0">
                <a:solidFill>
                  <a:schemeClr val="accent6">
                    <a:lumMod val="75000"/>
                  </a:schemeClr>
                </a:solidFill>
              </a:rPr>
              <a:t>}</a:t>
            </a:r>
            <a:endParaRPr lang="en-US" dirty="0">
              <a:solidFill>
                <a:schemeClr val="accent6">
                  <a:lumMod val="75000"/>
                </a:schemeClr>
              </a:solidFill>
            </a:endParaRPr>
          </a:p>
          <a:p>
            <a:pPr algn="l">
              <a:lnSpc>
                <a:spcPct val="90000"/>
              </a:lnSpc>
              <a:spcBef>
                <a:spcPts val="1200"/>
              </a:spcBef>
              <a:buClr>
                <a:srgbClr val="40BAD2"/>
              </a:buClr>
            </a:pPr>
            <a:r>
              <a:rPr lang="en-US" b="1" dirty="0">
                <a:solidFill>
                  <a:srgbClr val="000000"/>
                </a:solidFill>
              </a:rPr>
              <a:t>Now, let’s add red color to it.</a:t>
            </a:r>
          </a:p>
          <a:p>
            <a:pPr marL="0" lvl="0" indent="0" algn="l">
              <a:lnSpc>
                <a:spcPct val="90000"/>
              </a:lnSpc>
              <a:spcBef>
                <a:spcPts val="1200"/>
              </a:spcBef>
              <a:buClr>
                <a:srgbClr val="40BAD2"/>
              </a:buClr>
              <a:buNone/>
            </a:pPr>
            <a:r>
              <a:rPr lang="en-IN" dirty="0">
                <a:solidFill>
                  <a:schemeClr val="accent6">
                    <a:lumMod val="75000"/>
                  </a:schemeClr>
                </a:solidFill>
              </a:rPr>
              <a:t>h1 {</a:t>
            </a:r>
            <a:br>
              <a:rPr lang="en-IN" dirty="0">
                <a:solidFill>
                  <a:schemeClr val="accent6">
                    <a:lumMod val="75000"/>
                  </a:schemeClr>
                </a:solidFill>
              </a:rPr>
            </a:br>
            <a:r>
              <a:rPr lang="en-IN" dirty="0">
                <a:solidFill>
                  <a:schemeClr val="accent6">
                    <a:lumMod val="75000"/>
                  </a:schemeClr>
                </a:solidFill>
              </a:rPr>
              <a:t>  text-shadow: 2px </a:t>
            </a:r>
            <a:r>
              <a:rPr lang="en-IN" dirty="0" err="1">
                <a:solidFill>
                  <a:schemeClr val="accent6">
                    <a:lumMod val="75000"/>
                  </a:schemeClr>
                </a:solidFill>
              </a:rPr>
              <a:t>2px</a:t>
            </a:r>
            <a:r>
              <a:rPr lang="en-IN" dirty="0">
                <a:solidFill>
                  <a:schemeClr val="accent6">
                    <a:lumMod val="75000"/>
                  </a:schemeClr>
                </a:solidFill>
              </a:rPr>
              <a:t> red;</a:t>
            </a:r>
            <a:br>
              <a:rPr lang="en-IN" dirty="0">
                <a:solidFill>
                  <a:schemeClr val="accent6">
                    <a:lumMod val="75000"/>
                  </a:schemeClr>
                </a:solidFill>
              </a:rPr>
            </a:br>
            <a:r>
              <a:rPr lang="en-IN" dirty="0">
                <a:solidFill>
                  <a:schemeClr val="accent6">
                    <a:lumMod val="75000"/>
                  </a:schemeClr>
                </a:solidFill>
              </a:rPr>
              <a:t>}</a:t>
            </a:r>
          </a:p>
          <a:p>
            <a:r>
              <a:rPr lang="en-US" b="1" dirty="0"/>
              <a:t>Then, add a blur effect (5px) to the shadow.</a:t>
            </a:r>
          </a:p>
          <a:p>
            <a:pPr marL="0" indent="0">
              <a:buNone/>
            </a:pPr>
            <a:r>
              <a:rPr lang="en-US" dirty="0">
                <a:solidFill>
                  <a:schemeClr val="accent6">
                    <a:lumMod val="75000"/>
                  </a:schemeClr>
                </a:solidFill>
              </a:rPr>
              <a:t>h1 {</a:t>
            </a:r>
          </a:p>
          <a:p>
            <a:pPr marL="0" indent="0">
              <a:buNone/>
            </a:pPr>
            <a:r>
              <a:rPr lang="en-US" dirty="0">
                <a:solidFill>
                  <a:schemeClr val="accent6">
                    <a:lumMod val="75000"/>
                  </a:schemeClr>
                </a:solidFill>
              </a:rPr>
              <a:t>  text-shadow: 2px </a:t>
            </a:r>
            <a:r>
              <a:rPr lang="en-US" dirty="0" err="1">
                <a:solidFill>
                  <a:schemeClr val="accent6">
                    <a:lumMod val="75000"/>
                  </a:schemeClr>
                </a:solidFill>
              </a:rPr>
              <a:t>2px</a:t>
            </a:r>
            <a:r>
              <a:rPr lang="en-US" dirty="0">
                <a:solidFill>
                  <a:schemeClr val="accent6">
                    <a:lumMod val="75000"/>
                  </a:schemeClr>
                </a:solidFill>
              </a:rPr>
              <a:t> 5px red;</a:t>
            </a:r>
          </a:p>
          <a:p>
            <a:pPr marL="0" indent="0">
              <a:buNone/>
            </a:pPr>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74</a:t>
            </a:fld>
            <a:endParaRPr lang="en-IN" dirty="0"/>
          </a:p>
        </p:txBody>
      </p:sp>
    </p:spTree>
    <p:extLst>
      <p:ext uri="{BB962C8B-B14F-4D97-AF65-F5344CB8AC3E}">
        <p14:creationId xmlns:p14="http://schemas.microsoft.com/office/powerpoint/2010/main" val="4135760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75</a:t>
            </a:fld>
            <a:endParaRPr lang="en-IN"/>
          </a:p>
        </p:txBody>
      </p:sp>
      <p:sp>
        <p:nvSpPr>
          <p:cNvPr id="3" name="Rectangle 2"/>
          <p:cNvSpPr/>
          <p:nvPr/>
        </p:nvSpPr>
        <p:spPr>
          <a:xfrm>
            <a:off x="168613" y="186661"/>
            <a:ext cx="6096000" cy="4247317"/>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h1 {</a:t>
            </a:r>
          </a:p>
          <a:p>
            <a:pPr lvl="3"/>
            <a:r>
              <a:rPr lang="en-US" dirty="0">
                <a:solidFill>
                  <a:schemeClr val="accent6">
                    <a:lumMod val="75000"/>
                  </a:schemeClr>
                </a:solidFill>
                <a:latin typeface="Cambria" panose="02040503050406030204" pitchFamily="18" charset="0"/>
                <a:ea typeface="Cambria" panose="02040503050406030204" pitchFamily="18" charset="0"/>
              </a:rPr>
              <a:t>  text-shadow: 2px </a:t>
            </a:r>
            <a:r>
              <a:rPr lang="en-US" dirty="0" err="1">
                <a:solidFill>
                  <a:schemeClr val="accent6">
                    <a:lumMod val="75000"/>
                  </a:schemeClr>
                </a:solidFill>
                <a:latin typeface="Cambria" panose="02040503050406030204" pitchFamily="18" charset="0"/>
                <a:ea typeface="Cambria" panose="02040503050406030204" pitchFamily="18" charset="0"/>
              </a:rPr>
              <a:t>2px</a:t>
            </a:r>
            <a:r>
              <a:rPr lang="en-US" dirty="0">
                <a:solidFill>
                  <a:schemeClr val="accent6">
                    <a:lumMod val="75000"/>
                  </a:schemeClr>
                </a:solidFill>
                <a:latin typeface="Cambria" panose="02040503050406030204" pitchFamily="18" charset="0"/>
                <a:ea typeface="Cambria" panose="02040503050406030204" pitchFamily="18" charset="0"/>
              </a:rPr>
              <a:t> 5px red;</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&lt;h1&gt;Text-shadow effect!&lt;/h1&gt;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4" name="Picture 3"/>
          <p:cNvPicPr>
            <a:picLocks noChangeAspect="1"/>
          </p:cNvPicPr>
          <p:nvPr/>
        </p:nvPicPr>
        <p:blipFill>
          <a:blip r:embed="rId2"/>
          <a:stretch>
            <a:fillRect/>
          </a:stretch>
        </p:blipFill>
        <p:spPr>
          <a:xfrm>
            <a:off x="7189449" y="1032651"/>
            <a:ext cx="4486275" cy="1057275"/>
          </a:xfrm>
          <a:prstGeom prst="rect">
            <a:avLst/>
          </a:prstGeom>
          <a:ln w="19050">
            <a:solidFill>
              <a:schemeClr val="tx1"/>
            </a:solidFill>
          </a:ln>
        </p:spPr>
      </p:pic>
    </p:spTree>
    <p:extLst>
      <p:ext uri="{BB962C8B-B14F-4D97-AF65-F5344CB8AC3E}">
        <p14:creationId xmlns:p14="http://schemas.microsoft.com/office/powerpoint/2010/main" val="30404225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Font-family</a:t>
            </a:r>
          </a:p>
        </p:txBody>
      </p:sp>
      <p:sp>
        <p:nvSpPr>
          <p:cNvPr id="4" name="Content Placeholder 3"/>
          <p:cNvSpPr>
            <a:spLocks noGrp="1"/>
          </p:cNvSpPr>
          <p:nvPr>
            <p:ph idx="1"/>
          </p:nvPr>
        </p:nvSpPr>
        <p:spPr/>
        <p:txBody>
          <a:bodyPr>
            <a:normAutofit fontScale="92500"/>
          </a:bodyPr>
          <a:lstStyle/>
          <a:p>
            <a:r>
              <a:rPr lang="en-US" dirty="0">
                <a:solidFill>
                  <a:srgbClr val="000000"/>
                </a:solidFill>
              </a:rPr>
              <a:t>The font family of a text is set with the </a:t>
            </a:r>
            <a:r>
              <a:rPr lang="en-IN" dirty="0">
                <a:solidFill>
                  <a:srgbClr val="FF0000"/>
                </a:solidFill>
              </a:rPr>
              <a:t> font-family </a:t>
            </a:r>
            <a:r>
              <a:rPr lang="en-US" dirty="0">
                <a:solidFill>
                  <a:srgbClr val="000000"/>
                </a:solidFill>
              </a:rPr>
              <a:t>property.</a:t>
            </a:r>
            <a:endParaRPr lang="en-IN" dirty="0">
              <a:solidFill>
                <a:schemeClr val="tx1"/>
              </a:solidFill>
            </a:endParaRPr>
          </a:p>
          <a:p>
            <a:r>
              <a:rPr lang="en-IN" dirty="0">
                <a:solidFill>
                  <a:schemeClr val="tx1"/>
                </a:solidFill>
              </a:rPr>
              <a:t>The </a:t>
            </a:r>
            <a:r>
              <a:rPr lang="en-IN" dirty="0">
                <a:solidFill>
                  <a:srgbClr val="FF0000"/>
                </a:solidFill>
              </a:rPr>
              <a:t>font-family </a:t>
            </a:r>
            <a:r>
              <a:rPr lang="en-US" dirty="0">
                <a:solidFill>
                  <a:srgbClr val="000000"/>
                </a:solidFill>
              </a:rPr>
              <a:t>property should hold several font names as a "fallback" system. If the browser does not support the first font, it tries the next font, and so on</a:t>
            </a:r>
            <a:r>
              <a:rPr lang="en-US" dirty="0">
                <a:solidFill>
                  <a:srgbClr val="000000"/>
                </a:solidFill>
                <a:latin typeface="Verdana" panose="020B0604030504040204" pitchFamily="34" charset="0"/>
              </a:rPr>
              <a:t>.</a:t>
            </a: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.serif {</a:t>
            </a: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  font-family: "Times New Roman", Times, serif;</a:t>
            </a: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a:t>
            </a:r>
          </a:p>
          <a:p>
            <a:pPr marL="182880" lvl="0" indent="-182880">
              <a:lnSpc>
                <a:spcPct val="90000"/>
              </a:lnSpc>
              <a:spcBef>
                <a:spcPts val="1200"/>
              </a:spcBef>
              <a:buClr>
                <a:srgbClr val="40BAD2"/>
              </a:buClr>
              <a:buFont typeface="Wingdings 2" pitchFamily="18" charset="2"/>
              <a:buChar char=""/>
            </a:pPr>
            <a:endParaRPr lang="en-IN" dirty="0">
              <a:solidFill>
                <a:schemeClr val="accent6">
                  <a:lumMod val="75000"/>
                </a:schemeClr>
              </a:solidFill>
            </a:endParaRP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a:t>
            </a:r>
            <a:r>
              <a:rPr lang="en-IN" dirty="0" err="1">
                <a:solidFill>
                  <a:schemeClr val="accent6">
                    <a:lumMod val="75000"/>
                  </a:schemeClr>
                </a:solidFill>
              </a:rPr>
              <a:t>sansserif</a:t>
            </a:r>
            <a:r>
              <a:rPr lang="en-IN" dirty="0">
                <a:solidFill>
                  <a:schemeClr val="accent6">
                    <a:lumMod val="75000"/>
                  </a:schemeClr>
                </a:solidFill>
              </a:rPr>
              <a:t> {</a:t>
            </a: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  font-family: Arial, Helvetica, sans-serif;</a:t>
            </a:r>
          </a:p>
          <a:p>
            <a:pPr marL="182880" lvl="0" indent="-182880">
              <a:lnSpc>
                <a:spcPct val="90000"/>
              </a:lnSpc>
              <a:spcBef>
                <a:spcPts val="1200"/>
              </a:spcBef>
              <a:buClr>
                <a:srgbClr val="40BAD2"/>
              </a:buClr>
              <a:buFont typeface="Wingdings 2" pitchFamily="18" charset="2"/>
              <a:buChar char=""/>
            </a:pPr>
            <a:r>
              <a:rPr lang="en-IN" dirty="0">
                <a:solidFill>
                  <a:schemeClr val="accent6">
                    <a:lumMod val="75000"/>
                  </a:schemeClr>
                </a:solidFill>
              </a:rPr>
              <a:t>}</a:t>
            </a:r>
          </a:p>
          <a:p>
            <a:endParaRPr lang="en-US" dirty="0">
              <a:solidFill>
                <a:srgbClr val="000000"/>
              </a:solidFill>
              <a:latin typeface="Verdana" panose="020B0604030504040204" pitchFamily="34" charset="0"/>
            </a:endParaRPr>
          </a:p>
        </p:txBody>
      </p:sp>
      <p:sp>
        <p:nvSpPr>
          <p:cNvPr id="2" name="Slide Number Placeholder 1"/>
          <p:cNvSpPr>
            <a:spLocks noGrp="1"/>
          </p:cNvSpPr>
          <p:nvPr>
            <p:ph type="sldNum" sz="quarter" idx="12"/>
          </p:nvPr>
        </p:nvSpPr>
        <p:spPr/>
        <p:txBody>
          <a:bodyPr/>
          <a:lstStyle/>
          <a:p>
            <a:fld id="{9C11CE39-2868-44A2-A0C6-827D458F7A8B}" type="slidenum">
              <a:rPr lang="en-IN" smtClean="0"/>
              <a:pPr/>
              <a:t>76</a:t>
            </a:fld>
            <a:endParaRPr lang="en-IN"/>
          </a:p>
        </p:txBody>
      </p:sp>
    </p:spTree>
    <p:extLst>
      <p:ext uri="{BB962C8B-B14F-4D97-AF65-F5344CB8AC3E}">
        <p14:creationId xmlns:p14="http://schemas.microsoft.com/office/powerpoint/2010/main" val="364535763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77</a:t>
            </a:fld>
            <a:endParaRPr lang="en-IN" dirty="0"/>
          </a:p>
        </p:txBody>
      </p:sp>
      <p:sp>
        <p:nvSpPr>
          <p:cNvPr id="5" name="Rectangle 4"/>
          <p:cNvSpPr/>
          <p:nvPr/>
        </p:nvSpPr>
        <p:spPr>
          <a:xfrm>
            <a:off x="107005" y="170041"/>
            <a:ext cx="8988357" cy="6186309"/>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a:solidFill>
                  <a:schemeClr val="accent6">
                    <a:lumMod val="75000"/>
                  </a:schemeClr>
                </a:solidFill>
                <a:latin typeface="Cambria" panose="02040503050406030204" pitchFamily="18" charset="0"/>
                <a:ea typeface="Cambria" panose="02040503050406030204" pitchFamily="18" charset="0"/>
              </a:rPr>
              <a:t>.p1 {</a:t>
            </a:r>
          </a:p>
          <a:p>
            <a:pPr lvl="3"/>
            <a:r>
              <a:rPr lang="en-US" dirty="0">
                <a:solidFill>
                  <a:schemeClr val="accent6">
                    <a:lumMod val="75000"/>
                  </a:schemeClr>
                </a:solidFill>
                <a:latin typeface="Cambria" panose="02040503050406030204" pitchFamily="18" charset="0"/>
                <a:ea typeface="Cambria" panose="02040503050406030204" pitchFamily="18" charset="0"/>
              </a:rPr>
              <a:t>  font-family: "Times New Roman", Times, serif;</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.p2 {</a:t>
            </a:r>
          </a:p>
          <a:p>
            <a:pPr lvl="3"/>
            <a:r>
              <a:rPr lang="en-US" dirty="0">
                <a:solidFill>
                  <a:schemeClr val="accent6">
                    <a:lumMod val="75000"/>
                  </a:schemeClr>
                </a:solidFill>
                <a:latin typeface="Cambria" panose="02040503050406030204" pitchFamily="18" charset="0"/>
                <a:ea typeface="Cambria" panose="02040503050406030204" pitchFamily="18" charset="0"/>
              </a:rPr>
              <a:t>  font-family: Arial, Helvetica, sans-serif;</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a:solidFill>
                  <a:schemeClr val="accent6">
                    <a:lumMod val="75000"/>
                  </a:schemeClr>
                </a:solidFill>
                <a:latin typeface="Cambria" panose="02040503050406030204" pitchFamily="18" charset="0"/>
                <a:ea typeface="Cambria" panose="02040503050406030204" pitchFamily="18" charset="0"/>
              </a:rPr>
              <a:t>.p3 {</a:t>
            </a:r>
          </a:p>
          <a:p>
            <a:pPr lvl="3"/>
            <a:r>
              <a:rPr lang="en-US" dirty="0">
                <a:solidFill>
                  <a:schemeClr val="accent6">
                    <a:lumMod val="75000"/>
                  </a:schemeClr>
                </a:solidFill>
                <a:latin typeface="Cambria" panose="02040503050406030204" pitchFamily="18" charset="0"/>
                <a:ea typeface="Cambria" panose="02040503050406030204" pitchFamily="18" charset="0"/>
              </a:rPr>
              <a:t>  font-family: "Lucida Console", "Courier New", monospace;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&lt;h1&gt;CSS font-family&lt;/h1&gt;</a:t>
            </a:r>
          </a:p>
          <a:p>
            <a:pPr lvl="2"/>
            <a:r>
              <a:rPr lang="en-US" dirty="0">
                <a:solidFill>
                  <a:schemeClr val="accent6">
                    <a:lumMod val="75000"/>
                  </a:schemeClr>
                </a:solidFill>
                <a:latin typeface="Cambria" panose="02040503050406030204" pitchFamily="18" charset="0"/>
                <a:ea typeface="Cambria" panose="02040503050406030204" pitchFamily="18" charset="0"/>
              </a:rPr>
              <a:t>&lt;p class="p1"&gt;This is a paragraph, shown in the Times New Roman font.&lt;/p&gt;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class="p2"&gt;This is a paragraph, shown in the Arial font.&lt;/p&gt;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class="p3"&gt;This is a paragraph, shown in the Lucida Console font.&lt;/p&gt;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7373565" y="170041"/>
            <a:ext cx="4617801" cy="2847975"/>
          </a:xfrm>
          <a:prstGeom prst="rect">
            <a:avLst/>
          </a:prstGeom>
          <a:ln w="19050">
            <a:solidFill>
              <a:schemeClr val="tx1"/>
            </a:solidFill>
          </a:ln>
        </p:spPr>
      </p:pic>
    </p:spTree>
    <p:extLst>
      <p:ext uri="{BB962C8B-B14F-4D97-AF65-F5344CB8AC3E}">
        <p14:creationId xmlns:p14="http://schemas.microsoft.com/office/powerpoint/2010/main" val="108126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Font-style</a:t>
            </a:r>
          </a:p>
        </p:txBody>
      </p:sp>
      <p:sp>
        <p:nvSpPr>
          <p:cNvPr id="4" name="Content Placeholder 3"/>
          <p:cNvSpPr>
            <a:spLocks noGrp="1"/>
          </p:cNvSpPr>
          <p:nvPr>
            <p:ph idx="1"/>
          </p:nvPr>
        </p:nvSpPr>
        <p:spPr/>
        <p:txBody>
          <a:bodyPr/>
          <a:lstStyle/>
          <a:p>
            <a:r>
              <a:rPr lang="en-US" dirty="0"/>
              <a:t>The font-style property is mostly used to specify italic text.</a:t>
            </a:r>
          </a:p>
          <a:p>
            <a:r>
              <a:rPr lang="en-US" dirty="0"/>
              <a:t>This property has three values:</a:t>
            </a:r>
          </a:p>
          <a:p>
            <a:r>
              <a:rPr lang="en-US" dirty="0"/>
              <a:t> normal - The text is shown normally</a:t>
            </a:r>
          </a:p>
          <a:p>
            <a:r>
              <a:rPr lang="en-US" dirty="0"/>
              <a:t> italic - The text is shown in italics</a:t>
            </a:r>
          </a:p>
          <a:p>
            <a:r>
              <a:rPr lang="en-US" dirty="0"/>
              <a:t> oblique - The text is "leaning" (oblique is very similar      to italic, but less supported)</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78</a:t>
            </a:fld>
            <a:endParaRPr lang="en-IN"/>
          </a:p>
        </p:txBody>
      </p:sp>
    </p:spTree>
    <p:extLst>
      <p:ext uri="{BB962C8B-B14F-4D97-AF65-F5344CB8AC3E}">
        <p14:creationId xmlns:p14="http://schemas.microsoft.com/office/powerpoint/2010/main" val="276841403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79</a:t>
            </a:fld>
            <a:endParaRPr lang="en-IN" dirty="0"/>
          </a:p>
        </p:txBody>
      </p:sp>
      <p:sp>
        <p:nvSpPr>
          <p:cNvPr id="5" name="Rectangle 4"/>
          <p:cNvSpPr/>
          <p:nvPr/>
        </p:nvSpPr>
        <p:spPr>
          <a:xfrm>
            <a:off x="272374" y="258167"/>
            <a:ext cx="8686800" cy="646330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p.normal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font-style: normal;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p.italic</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font-style: italic;</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p.oblique</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font-style: oblique;</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 class="normal"&gt;This is a paragraph in normal style.&lt;/p&gt;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class="italic"&gt;This is a paragraph in italic style.&lt;/p&gt;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class="oblique"&gt;This is a paragraph in oblique style.&lt;/p&gt;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a:stretch>
            <a:fillRect/>
          </a:stretch>
        </p:blipFill>
        <p:spPr>
          <a:xfrm>
            <a:off x="6660812" y="1053830"/>
            <a:ext cx="3714750" cy="1676400"/>
          </a:xfrm>
          <a:prstGeom prst="rect">
            <a:avLst/>
          </a:prstGeom>
          <a:ln w="19050">
            <a:solidFill>
              <a:schemeClr val="tx1"/>
            </a:solidFill>
          </a:ln>
        </p:spPr>
      </p:pic>
    </p:spTree>
    <p:extLst>
      <p:ext uri="{BB962C8B-B14F-4D97-AF65-F5344CB8AC3E}">
        <p14:creationId xmlns:p14="http://schemas.microsoft.com/office/powerpoint/2010/main" val="3484948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Autofit/>
          </a:bodyPr>
          <a:lstStyle/>
          <a:p>
            <a:pPr marL="0" indent="0">
              <a:buNone/>
            </a:pPr>
            <a:r>
              <a:rPr lang="en-US" sz="1800" dirty="0">
                <a:solidFill>
                  <a:schemeClr val="accent6">
                    <a:lumMod val="75000"/>
                  </a:schemeClr>
                </a:solidFill>
              </a:rPr>
              <a:t>&lt;!DOCTYPE html&gt;</a:t>
            </a:r>
          </a:p>
          <a:p>
            <a:pPr marL="0" indent="0">
              <a:buNone/>
            </a:pPr>
            <a:r>
              <a:rPr lang="en-US" sz="1800" dirty="0">
                <a:solidFill>
                  <a:schemeClr val="accent6">
                    <a:lumMod val="75000"/>
                  </a:schemeClr>
                </a:solidFill>
              </a:rPr>
              <a:t>&lt;html&gt;</a:t>
            </a:r>
          </a:p>
          <a:p>
            <a:pPr marL="0" indent="0">
              <a:buNone/>
            </a:pPr>
            <a:r>
              <a:rPr lang="en-US" sz="1800" dirty="0">
                <a:solidFill>
                  <a:schemeClr val="accent6">
                    <a:lumMod val="75000"/>
                  </a:schemeClr>
                </a:solidFill>
              </a:rPr>
              <a:t>	&lt;head&gt;</a:t>
            </a:r>
          </a:p>
          <a:p>
            <a:pPr marL="0" indent="0">
              <a:buNone/>
            </a:pPr>
            <a:r>
              <a:rPr lang="en-US" sz="1800" dirty="0">
                <a:solidFill>
                  <a:schemeClr val="accent6">
                    <a:lumMod val="75000"/>
                  </a:schemeClr>
                </a:solidFill>
              </a:rPr>
              <a:t>		&lt;style&gt;</a:t>
            </a:r>
          </a:p>
          <a:p>
            <a:pPr marL="0" indent="0">
              <a:buNone/>
            </a:pPr>
            <a:r>
              <a:rPr lang="en-US" sz="1800" dirty="0">
                <a:solidFill>
                  <a:schemeClr val="accent6">
                    <a:lumMod val="75000"/>
                  </a:schemeClr>
                </a:solidFill>
              </a:rPr>
              <a:t>			p {</a:t>
            </a:r>
          </a:p>
          <a:p>
            <a:pPr marL="0" indent="0">
              <a:buNone/>
            </a:pPr>
            <a:r>
              <a:rPr lang="en-US" sz="1800" dirty="0">
                <a:solidFill>
                  <a:schemeClr val="accent6">
                    <a:lumMod val="75000"/>
                  </a:schemeClr>
                </a:solidFill>
              </a:rPr>
              <a:t> 			 color: red;</a:t>
            </a:r>
          </a:p>
          <a:p>
            <a:pPr marL="0" indent="0">
              <a:buNone/>
            </a:pPr>
            <a:r>
              <a:rPr lang="en-US" sz="1800" dirty="0">
                <a:solidFill>
                  <a:schemeClr val="accent6">
                    <a:lumMod val="75000"/>
                  </a:schemeClr>
                </a:solidFill>
              </a:rPr>
              <a:t>			  text-align: center;</a:t>
            </a:r>
          </a:p>
          <a:p>
            <a:pPr marL="0" indent="0">
              <a:buNone/>
            </a:pPr>
            <a:r>
              <a:rPr lang="en-US" sz="1800" dirty="0">
                <a:solidFill>
                  <a:schemeClr val="accent6">
                    <a:lumMod val="75000"/>
                  </a:schemeClr>
                </a:solidFill>
              </a:rPr>
              <a:t>			} </a:t>
            </a:r>
          </a:p>
          <a:p>
            <a:pPr marL="0" indent="0">
              <a:buNone/>
            </a:pPr>
            <a:r>
              <a:rPr lang="en-US" sz="1800" dirty="0">
                <a:solidFill>
                  <a:schemeClr val="accent6">
                    <a:lumMod val="75000"/>
                  </a:schemeClr>
                </a:solidFill>
              </a:rPr>
              <a:t>		&lt;/style&gt;</a:t>
            </a:r>
          </a:p>
          <a:p>
            <a:pPr marL="0" indent="0">
              <a:buNone/>
            </a:pPr>
            <a:r>
              <a:rPr lang="en-US" sz="1800" dirty="0">
                <a:solidFill>
                  <a:schemeClr val="accent6">
                    <a:lumMod val="75000"/>
                  </a:schemeClr>
                </a:solidFill>
              </a:rPr>
              <a:t>	&lt;/head&gt;</a:t>
            </a:r>
          </a:p>
          <a:p>
            <a:pPr marL="0" indent="0">
              <a:buNone/>
            </a:pPr>
            <a:r>
              <a:rPr lang="en-US" sz="1800" dirty="0">
                <a:solidFill>
                  <a:schemeClr val="accent6">
                    <a:lumMod val="75000"/>
                  </a:schemeClr>
                </a:solidFill>
              </a:rPr>
              <a:t>	&lt;body&gt;</a:t>
            </a:r>
          </a:p>
          <a:p>
            <a:pPr marL="0" indent="0">
              <a:buNone/>
            </a:pPr>
            <a:r>
              <a:rPr lang="en-US" sz="1800" dirty="0">
                <a:solidFill>
                  <a:schemeClr val="accent6">
                    <a:lumMod val="75000"/>
                  </a:schemeClr>
                </a:solidFill>
              </a:rPr>
              <a:t>		&lt;p&gt;Hello World!&lt;/p&gt;</a:t>
            </a:r>
          </a:p>
          <a:p>
            <a:pPr marL="0" indent="0">
              <a:buNone/>
            </a:pPr>
            <a:r>
              <a:rPr lang="en-US" sz="1800" dirty="0">
                <a:solidFill>
                  <a:schemeClr val="accent6">
                    <a:lumMod val="75000"/>
                  </a:schemeClr>
                </a:solidFill>
              </a:rPr>
              <a:t>		&lt;p&gt;These paragraphs are styled with CSS.&lt;/p&gt;</a:t>
            </a:r>
          </a:p>
          <a:p>
            <a:pPr marL="0" indent="0">
              <a:buNone/>
            </a:pPr>
            <a:r>
              <a:rPr lang="en-US" sz="1800" dirty="0">
                <a:solidFill>
                  <a:schemeClr val="accent6">
                    <a:lumMod val="75000"/>
                  </a:schemeClr>
                </a:solidFill>
              </a:rPr>
              <a:t>	&lt;/body&gt;</a:t>
            </a:r>
          </a:p>
          <a:p>
            <a:pPr marL="0" indent="0">
              <a:buNone/>
            </a:pPr>
            <a:r>
              <a:rPr lang="en-US" sz="1800" dirty="0">
                <a:solidFill>
                  <a:schemeClr val="accent6">
                    <a:lumMod val="75000"/>
                  </a:schemeClr>
                </a:solidFill>
              </a:rPr>
              <a:t>&lt;/html&gt;				</a:t>
            </a:r>
            <a:r>
              <a:rPr lang="en-US" sz="1800" b="1" dirty="0">
                <a:solidFill>
                  <a:schemeClr val="tx1"/>
                </a:solidFill>
              </a:rPr>
              <a:t>Output: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8</a:t>
            </a:fld>
            <a:endParaRPr lang="en-IN" dirty="0"/>
          </a:p>
        </p:txBody>
      </p:sp>
      <p:pic>
        <p:nvPicPr>
          <p:cNvPr id="5" name="Picture 4"/>
          <p:cNvPicPr>
            <a:picLocks noChangeAspect="1"/>
          </p:cNvPicPr>
          <p:nvPr/>
        </p:nvPicPr>
        <p:blipFill>
          <a:blip r:embed="rId2"/>
          <a:stretch>
            <a:fillRect/>
          </a:stretch>
        </p:blipFill>
        <p:spPr>
          <a:xfrm>
            <a:off x="7389979" y="6060332"/>
            <a:ext cx="4009619" cy="777334"/>
          </a:xfrm>
          <a:prstGeom prst="rect">
            <a:avLst/>
          </a:prstGeom>
          <a:ln w="19050">
            <a:solidFill>
              <a:schemeClr val="tx1"/>
            </a:solidFill>
          </a:ln>
        </p:spPr>
      </p:pic>
    </p:spTree>
    <p:extLst>
      <p:ext uri="{BB962C8B-B14F-4D97-AF65-F5344CB8AC3E}">
        <p14:creationId xmlns:p14="http://schemas.microsoft.com/office/powerpoint/2010/main" val="2402633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Font-weight</a:t>
            </a:r>
          </a:p>
        </p:txBody>
      </p:sp>
      <p:sp>
        <p:nvSpPr>
          <p:cNvPr id="4" name="Content Placeholder 3"/>
          <p:cNvSpPr>
            <a:spLocks noGrp="1"/>
          </p:cNvSpPr>
          <p:nvPr>
            <p:ph idx="1"/>
          </p:nvPr>
        </p:nvSpPr>
        <p:spPr/>
        <p:txBody>
          <a:bodyPr/>
          <a:lstStyle/>
          <a:p>
            <a:r>
              <a:rPr lang="en-US" dirty="0"/>
              <a:t>The font-weight property specifies the weight of a font.</a:t>
            </a:r>
          </a:p>
          <a:p>
            <a:r>
              <a:rPr lang="en-IN" dirty="0">
                <a:solidFill>
                  <a:schemeClr val="tx1"/>
                </a:solidFill>
              </a:rPr>
              <a:t>Normal - Defines normal characters. This is default</a:t>
            </a:r>
          </a:p>
          <a:p>
            <a:r>
              <a:rPr lang="en-IN" dirty="0">
                <a:solidFill>
                  <a:schemeClr val="tx1"/>
                </a:solidFill>
              </a:rPr>
              <a:t>Bold - Defines thick characters</a:t>
            </a:r>
          </a:p>
          <a:p>
            <a:pPr marL="182880" lvl="0" indent="-182880" algn="l">
              <a:lnSpc>
                <a:spcPct val="90000"/>
              </a:lnSpc>
              <a:spcBef>
                <a:spcPts val="1200"/>
              </a:spcBef>
              <a:buClr>
                <a:srgbClr val="40BAD2"/>
              </a:buClr>
              <a:buNone/>
            </a:pPr>
            <a:r>
              <a:rPr lang="en-IN" dirty="0">
                <a:solidFill>
                  <a:schemeClr val="accent6">
                    <a:lumMod val="75000"/>
                  </a:schemeClr>
                </a:solidFill>
              </a:rPr>
              <a:t>h1{</a:t>
            </a:r>
          </a:p>
          <a:p>
            <a:pPr marL="182880" lvl="0" indent="-182880" algn="l">
              <a:lnSpc>
                <a:spcPct val="90000"/>
              </a:lnSpc>
              <a:spcBef>
                <a:spcPts val="1200"/>
              </a:spcBef>
              <a:buClr>
                <a:srgbClr val="40BAD2"/>
              </a:buClr>
              <a:buNone/>
            </a:pPr>
            <a:r>
              <a:rPr lang="en-IN" dirty="0">
                <a:solidFill>
                  <a:schemeClr val="accent6">
                    <a:lumMod val="75000"/>
                  </a:schemeClr>
                </a:solidFill>
              </a:rPr>
              <a:t>	</a:t>
            </a:r>
            <a:r>
              <a:rPr lang="en-IN" dirty="0" err="1">
                <a:solidFill>
                  <a:schemeClr val="accent6">
                    <a:lumMod val="75000"/>
                  </a:schemeClr>
                </a:solidFill>
              </a:rPr>
              <a:t>font-weight:</a:t>
            </a:r>
            <a:r>
              <a:rPr lang="en-IN" b="1" dirty="0" err="1">
                <a:solidFill>
                  <a:schemeClr val="accent6">
                    <a:lumMod val="75000"/>
                  </a:schemeClr>
                </a:solidFill>
              </a:rPr>
              <a:t>bold</a:t>
            </a:r>
            <a:r>
              <a:rPr lang="en-IN" dirty="0">
                <a:solidFill>
                  <a:schemeClr val="accent6">
                    <a:lumMod val="75000"/>
                  </a:schemeClr>
                </a:solidFill>
              </a:rPr>
              <a:t>;</a:t>
            </a:r>
          </a:p>
          <a:p>
            <a:pPr marL="182880" lvl="0" indent="-182880" algn="l">
              <a:lnSpc>
                <a:spcPct val="90000"/>
              </a:lnSpc>
              <a:spcBef>
                <a:spcPts val="1200"/>
              </a:spcBef>
              <a:buClr>
                <a:srgbClr val="40BAD2"/>
              </a:buClr>
              <a:buNone/>
            </a:pPr>
            <a:r>
              <a:rPr lang="en-IN" dirty="0">
                <a:solidFill>
                  <a:schemeClr val="accent6">
                    <a:lumMod val="75000"/>
                  </a:schemeClr>
                </a:solidFill>
              </a:rPr>
              <a:t>	font-weight: normal;</a:t>
            </a:r>
          </a:p>
          <a:p>
            <a:pPr marL="0" lvl="0" indent="0" algn="l">
              <a:lnSpc>
                <a:spcPct val="90000"/>
              </a:lnSpc>
              <a:spcBef>
                <a:spcPts val="1200"/>
              </a:spcBef>
              <a:buClr>
                <a:srgbClr val="40BAD2"/>
              </a:buClr>
              <a:buNone/>
            </a:pPr>
            <a:r>
              <a:rPr lang="en-IN" b="1" dirty="0">
                <a:solidFill>
                  <a:schemeClr val="accent6">
                    <a:lumMod val="75000"/>
                  </a:schemeClr>
                </a:solidFill>
              </a:rPr>
              <a:t>}</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80</a:t>
            </a:fld>
            <a:endParaRPr lang="en-IN"/>
          </a:p>
        </p:txBody>
      </p:sp>
    </p:spTree>
    <p:extLst>
      <p:ext uri="{BB962C8B-B14F-4D97-AF65-F5344CB8AC3E}">
        <p14:creationId xmlns:p14="http://schemas.microsoft.com/office/powerpoint/2010/main" val="33479762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81</a:t>
            </a:fld>
            <a:endParaRPr lang="en-IN" dirty="0"/>
          </a:p>
        </p:txBody>
      </p:sp>
      <p:sp>
        <p:nvSpPr>
          <p:cNvPr id="5" name="Rectangle 4"/>
          <p:cNvSpPr/>
          <p:nvPr/>
        </p:nvSpPr>
        <p:spPr>
          <a:xfrm>
            <a:off x="243191" y="370529"/>
            <a:ext cx="8900809" cy="5078313"/>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p.normal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font-weight: normal;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p.light</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font-weight: lighter;</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p.thick</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font-weight: bold;</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p.thicker</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font-weight: 900;</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p:txBody>
      </p:sp>
      <p:sp>
        <p:nvSpPr>
          <p:cNvPr id="6" name="Rectangle 5"/>
          <p:cNvSpPr/>
          <p:nvPr/>
        </p:nvSpPr>
        <p:spPr>
          <a:xfrm>
            <a:off x="4993532" y="282980"/>
            <a:ext cx="6096000" cy="2031325"/>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pPr lvl="2"/>
            <a:r>
              <a:rPr lang="en-US" dirty="0">
                <a:solidFill>
                  <a:schemeClr val="accent6">
                    <a:lumMod val="75000"/>
                  </a:schemeClr>
                </a:solidFill>
                <a:latin typeface="Cambria" panose="02040503050406030204" pitchFamily="18" charset="0"/>
                <a:ea typeface="Cambria" panose="02040503050406030204" pitchFamily="18" charset="0"/>
              </a:rPr>
              <a:t>&lt;p class="normal"&gt;This is a paragraph.&lt;/p&gt;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class="light"&gt;This is a paragraph.&lt;/p&gt;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class="thick"&gt;This is a paragraph.&lt;/p&gt;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class="thicker"&gt;This is a paragraph.&lt;/p&gt;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5415975" y="2816090"/>
            <a:ext cx="5114925" cy="3038475"/>
          </a:xfrm>
          <a:prstGeom prst="rect">
            <a:avLst/>
          </a:prstGeom>
          <a:ln w="19050">
            <a:solidFill>
              <a:schemeClr val="tx1"/>
            </a:solidFill>
          </a:ln>
        </p:spPr>
      </p:pic>
    </p:spTree>
    <p:extLst>
      <p:ext uri="{BB962C8B-B14F-4D97-AF65-F5344CB8AC3E}">
        <p14:creationId xmlns:p14="http://schemas.microsoft.com/office/powerpoint/2010/main" val="278899466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Font-variant</a:t>
            </a:r>
          </a:p>
        </p:txBody>
      </p:sp>
      <p:sp>
        <p:nvSpPr>
          <p:cNvPr id="4" name="Content Placeholder 3"/>
          <p:cNvSpPr>
            <a:spLocks noGrp="1"/>
          </p:cNvSpPr>
          <p:nvPr>
            <p:ph idx="1"/>
          </p:nvPr>
        </p:nvSpPr>
        <p:spPr/>
        <p:txBody>
          <a:bodyPr>
            <a:normAutofit lnSpcReduction="10000"/>
          </a:bodyPr>
          <a:lstStyle/>
          <a:p>
            <a:r>
              <a:rPr lang="en-US" dirty="0"/>
              <a:t>The font-variant property specifies whether or not a text should be displayed in a small-caps font.</a:t>
            </a:r>
          </a:p>
          <a:p>
            <a:endParaRPr lang="en-US" dirty="0"/>
          </a:p>
          <a:p>
            <a:r>
              <a:rPr lang="en-US" dirty="0"/>
              <a:t>In a small-caps font, all lowercase letters are converted to uppercase letters. However, the converted uppercase letters appears in a smaller font size than the original uppercase letters in the text.</a:t>
            </a:r>
          </a:p>
          <a:p>
            <a:pPr marL="182880" lvl="0" indent="-182880" algn="l">
              <a:lnSpc>
                <a:spcPct val="90000"/>
              </a:lnSpc>
              <a:spcBef>
                <a:spcPts val="1200"/>
              </a:spcBef>
              <a:buClr>
                <a:srgbClr val="40BAD2"/>
              </a:buClr>
              <a:buFont typeface="Wingdings 2" pitchFamily="18" charset="2"/>
              <a:buChar char=""/>
            </a:pPr>
            <a:r>
              <a:rPr lang="en-IN" sz="2000" dirty="0" err="1">
                <a:solidFill>
                  <a:schemeClr val="accent6">
                    <a:lumMod val="75000"/>
                  </a:schemeClr>
                </a:solidFill>
              </a:rPr>
              <a:t>p.normal</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font-variant: normal;</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p.small</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font-variant: small-caps;</a:t>
            </a:r>
            <a:br>
              <a:rPr lang="en-IN" sz="2000" dirty="0">
                <a:solidFill>
                  <a:schemeClr val="accent6">
                    <a:lumMod val="75000"/>
                  </a:schemeClr>
                </a:solidFill>
              </a:rPr>
            </a:br>
            <a:r>
              <a:rPr lang="en-IN" sz="2000" dirty="0">
                <a:solidFill>
                  <a:schemeClr val="accent6">
                    <a:lumMod val="75000"/>
                  </a:schemeClr>
                </a:solidFill>
              </a:rPr>
              <a:t>}</a:t>
            </a: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82</a:t>
            </a:fld>
            <a:endParaRPr lang="en-IN"/>
          </a:p>
        </p:txBody>
      </p:sp>
    </p:spTree>
    <p:extLst>
      <p:ext uri="{BB962C8B-B14F-4D97-AF65-F5344CB8AC3E}">
        <p14:creationId xmlns:p14="http://schemas.microsoft.com/office/powerpoint/2010/main" val="213617281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83</a:t>
            </a:fld>
            <a:endParaRPr lang="en-IN" dirty="0"/>
          </a:p>
        </p:txBody>
      </p:sp>
      <p:sp>
        <p:nvSpPr>
          <p:cNvPr id="5" name="Rectangle 4"/>
          <p:cNvSpPr/>
          <p:nvPr/>
        </p:nvSpPr>
        <p:spPr>
          <a:xfrm>
            <a:off x="194553" y="162581"/>
            <a:ext cx="8891081" cy="4801314"/>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p.normal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font-variant: normal;</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r>
              <a:rPr lang="en-US" dirty="0" err="1">
                <a:solidFill>
                  <a:schemeClr val="accent6">
                    <a:lumMod val="75000"/>
                  </a:schemeClr>
                </a:solidFill>
                <a:latin typeface="Cambria" panose="02040503050406030204" pitchFamily="18" charset="0"/>
                <a:ea typeface="Cambria" panose="02040503050406030204" pitchFamily="18" charset="0"/>
              </a:rPr>
              <a:t>p.small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font-variant: small-caps;</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 class="normal"&gt;My name is </a:t>
            </a:r>
            <a:r>
              <a:rPr lang="en-US" dirty="0" err="1">
                <a:solidFill>
                  <a:schemeClr val="accent6">
                    <a:lumMod val="75000"/>
                  </a:schemeClr>
                </a:solidFill>
                <a:latin typeface="Cambria" panose="02040503050406030204" pitchFamily="18" charset="0"/>
                <a:ea typeface="Cambria" panose="02040503050406030204" pitchFamily="18" charset="0"/>
              </a:rPr>
              <a:t>Hege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Refsnes</a:t>
            </a:r>
            <a:r>
              <a:rPr lang="en-US" dirty="0">
                <a:solidFill>
                  <a:schemeClr val="accent6">
                    <a:lumMod val="75000"/>
                  </a:schemeClr>
                </a:solidFill>
                <a:latin typeface="Cambria" panose="02040503050406030204" pitchFamily="18" charset="0"/>
                <a:ea typeface="Cambria" panose="02040503050406030204" pitchFamily="18" charset="0"/>
              </a:rPr>
              <a: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class="small"&gt;My name is </a:t>
            </a:r>
            <a:r>
              <a:rPr lang="en-US" dirty="0" err="1">
                <a:solidFill>
                  <a:schemeClr val="accent6">
                    <a:lumMod val="75000"/>
                  </a:schemeClr>
                </a:solidFill>
                <a:latin typeface="Cambria" panose="02040503050406030204" pitchFamily="18" charset="0"/>
                <a:ea typeface="Cambria" panose="02040503050406030204" pitchFamily="18" charset="0"/>
              </a:rPr>
              <a:t>Hege</a:t>
            </a:r>
            <a:r>
              <a:rPr lang="en-US" dirty="0">
                <a:solidFill>
                  <a:schemeClr val="accent6">
                    <a:lumMod val="75000"/>
                  </a:schemeClr>
                </a:solidFill>
                <a:latin typeface="Cambria" panose="02040503050406030204" pitchFamily="18" charset="0"/>
                <a:ea typeface="Cambria" panose="02040503050406030204" pitchFamily="18" charset="0"/>
              </a:rPr>
              <a:t> </a:t>
            </a:r>
            <a:r>
              <a:rPr lang="en-US" dirty="0" err="1">
                <a:solidFill>
                  <a:schemeClr val="accent6">
                    <a:lumMod val="75000"/>
                  </a:schemeClr>
                </a:solidFill>
                <a:latin typeface="Cambria" panose="02040503050406030204" pitchFamily="18" charset="0"/>
                <a:ea typeface="Cambria" panose="02040503050406030204" pitchFamily="18" charset="0"/>
              </a:rPr>
              <a:t>Refsnes</a:t>
            </a:r>
            <a:r>
              <a:rPr lang="en-US" dirty="0">
                <a:solidFill>
                  <a:schemeClr val="accent6">
                    <a:lumMod val="75000"/>
                  </a:schemeClr>
                </a:solidFill>
                <a:latin typeface="Cambria" panose="02040503050406030204" pitchFamily="18" charset="0"/>
                <a:ea typeface="Cambria" panose="02040503050406030204" pitchFamily="18" charset="0"/>
              </a:rPr>
              <a: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6" name="Picture 5"/>
          <p:cNvPicPr>
            <a:picLocks noChangeAspect="1"/>
          </p:cNvPicPr>
          <p:nvPr/>
        </p:nvPicPr>
        <p:blipFill>
          <a:blip r:embed="rId2"/>
          <a:stretch>
            <a:fillRect/>
          </a:stretch>
        </p:blipFill>
        <p:spPr>
          <a:xfrm>
            <a:off x="7385421" y="1223354"/>
            <a:ext cx="3400425" cy="1609725"/>
          </a:xfrm>
          <a:prstGeom prst="rect">
            <a:avLst/>
          </a:prstGeom>
          <a:ln w="19050">
            <a:solidFill>
              <a:schemeClr val="tx1"/>
            </a:solidFill>
          </a:ln>
        </p:spPr>
      </p:pic>
    </p:spTree>
    <p:extLst>
      <p:ext uri="{BB962C8B-B14F-4D97-AF65-F5344CB8AC3E}">
        <p14:creationId xmlns:p14="http://schemas.microsoft.com/office/powerpoint/2010/main" val="160879428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Font-size</a:t>
            </a:r>
          </a:p>
        </p:txBody>
      </p:sp>
      <p:sp>
        <p:nvSpPr>
          <p:cNvPr id="4" name="Content Placeholder 3"/>
          <p:cNvSpPr>
            <a:spLocks noGrp="1"/>
          </p:cNvSpPr>
          <p:nvPr>
            <p:ph idx="1"/>
          </p:nvPr>
        </p:nvSpPr>
        <p:spPr/>
        <p:txBody>
          <a:bodyPr>
            <a:normAutofit fontScale="92500" lnSpcReduction="20000"/>
          </a:bodyPr>
          <a:lstStyle/>
          <a:p>
            <a:r>
              <a:rPr lang="en-US" dirty="0"/>
              <a:t>The font-size property sets the size of the text.</a:t>
            </a:r>
          </a:p>
          <a:p>
            <a:r>
              <a:rPr lang="en-US" dirty="0"/>
              <a:t>Being able to manage the text size is important in web design. However, you should not use font size adjustments to make paragraphs look like headings, or headings look like paragraphs.</a:t>
            </a:r>
          </a:p>
          <a:p>
            <a:r>
              <a:rPr lang="en-US" dirty="0"/>
              <a:t>Always use the proper HTML tags, like &lt;h1&gt; - &lt;h6&gt; for headings and &lt;p&gt; for paragraphs.</a:t>
            </a:r>
          </a:p>
          <a:p>
            <a:r>
              <a:rPr lang="en-US" dirty="0"/>
              <a:t>The font-size value can be an absolute, or relative size.</a:t>
            </a:r>
          </a:p>
          <a:p>
            <a:r>
              <a:rPr lang="en-US" b="1" dirty="0"/>
              <a:t>Absolute size:</a:t>
            </a:r>
          </a:p>
          <a:p>
            <a:r>
              <a:rPr lang="en-US" dirty="0"/>
              <a:t>Sets the text to a specified size</a:t>
            </a:r>
          </a:p>
          <a:p>
            <a:r>
              <a:rPr lang="en-US" dirty="0"/>
              <a:t>Does not allow a user to change the text size in all browsers (bad for accessibility reasons)</a:t>
            </a:r>
          </a:p>
          <a:p>
            <a:r>
              <a:rPr lang="en-US" dirty="0"/>
              <a:t>Absolute size is useful when the physical size of the output is known</a:t>
            </a:r>
          </a:p>
          <a:p>
            <a:endParaRPr lang="en-US" dirty="0"/>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84</a:t>
            </a:fld>
            <a:endParaRPr lang="en-IN"/>
          </a:p>
        </p:txBody>
      </p:sp>
    </p:spTree>
    <p:extLst>
      <p:ext uri="{BB962C8B-B14F-4D97-AF65-F5344CB8AC3E}">
        <p14:creationId xmlns:p14="http://schemas.microsoft.com/office/powerpoint/2010/main" val="105852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a:p>
            <a:r>
              <a:rPr lang="en-US" b="1" dirty="0"/>
              <a:t>Relative size:</a:t>
            </a:r>
          </a:p>
          <a:p>
            <a:r>
              <a:rPr lang="en-US" dirty="0"/>
              <a:t>Sets the size relative to surrounding elements</a:t>
            </a:r>
          </a:p>
          <a:p>
            <a:r>
              <a:rPr lang="en-US" dirty="0"/>
              <a:t> Allows a user to change the text size in browsers</a:t>
            </a:r>
          </a:p>
        </p:txBody>
      </p:sp>
      <p:sp>
        <p:nvSpPr>
          <p:cNvPr id="4" name="Slide Number Placeholder 3"/>
          <p:cNvSpPr>
            <a:spLocks noGrp="1"/>
          </p:cNvSpPr>
          <p:nvPr>
            <p:ph type="sldNum" sz="quarter" idx="12"/>
          </p:nvPr>
        </p:nvSpPr>
        <p:spPr/>
        <p:txBody>
          <a:bodyPr/>
          <a:lstStyle/>
          <a:p>
            <a:fld id="{9C11CE39-2868-44A2-A0C6-827D458F7A8B}" type="slidenum">
              <a:rPr lang="en-IN" smtClean="0"/>
              <a:pPr/>
              <a:t>85</a:t>
            </a:fld>
            <a:endParaRPr lang="en-IN" dirty="0"/>
          </a:p>
        </p:txBody>
      </p:sp>
    </p:spTree>
    <p:extLst>
      <p:ext uri="{BB962C8B-B14F-4D97-AF65-F5344CB8AC3E}">
        <p14:creationId xmlns:p14="http://schemas.microsoft.com/office/powerpoint/2010/main" val="268707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Font Size With Pixels</a:t>
            </a:r>
            <a:br>
              <a:rPr lang="en-US" dirty="0"/>
            </a:br>
            <a:endParaRPr lang="en-US" dirty="0"/>
          </a:p>
        </p:txBody>
      </p:sp>
      <p:sp>
        <p:nvSpPr>
          <p:cNvPr id="3" name="Content Placeholder 2"/>
          <p:cNvSpPr>
            <a:spLocks noGrp="1"/>
          </p:cNvSpPr>
          <p:nvPr>
            <p:ph idx="1"/>
          </p:nvPr>
        </p:nvSpPr>
        <p:spPr/>
        <p:txBody>
          <a:bodyPr>
            <a:normAutofit fontScale="92500" lnSpcReduction="10000"/>
          </a:bodyPr>
          <a:lstStyle/>
          <a:p>
            <a:r>
              <a:rPr lang="en-US" dirty="0"/>
              <a:t>Setting the text size with pixels gives you full control over the text size.</a:t>
            </a:r>
          </a:p>
          <a:p>
            <a:pPr marL="0" indent="0">
              <a:buNone/>
            </a:pPr>
            <a:r>
              <a:rPr lang="en-US" dirty="0">
                <a:solidFill>
                  <a:schemeClr val="accent6">
                    <a:lumMod val="75000"/>
                  </a:schemeClr>
                </a:solidFill>
              </a:rPr>
              <a:t>h1 {</a:t>
            </a:r>
          </a:p>
          <a:p>
            <a:pPr marL="0" indent="0">
              <a:buNone/>
            </a:pPr>
            <a:r>
              <a:rPr lang="en-US" dirty="0">
                <a:solidFill>
                  <a:schemeClr val="accent6">
                    <a:lumMod val="75000"/>
                  </a:schemeClr>
                </a:solidFill>
              </a:rPr>
              <a:t>  font-size: 40px;</a:t>
            </a:r>
          </a:p>
          <a:p>
            <a:pPr marL="0" indent="0">
              <a:buNone/>
            </a:pPr>
            <a:r>
              <a:rPr lang="en-US" dirty="0">
                <a:solidFill>
                  <a:schemeClr val="accent6">
                    <a:lumMod val="75000"/>
                  </a:schemeClr>
                </a:solidFill>
              </a:rPr>
              <a:t>}</a:t>
            </a:r>
          </a:p>
          <a:p>
            <a:pPr marL="0" indent="0">
              <a:buNone/>
            </a:pPr>
            <a:endParaRPr lang="en-US" dirty="0">
              <a:solidFill>
                <a:schemeClr val="accent6">
                  <a:lumMod val="75000"/>
                </a:schemeClr>
              </a:solidFill>
            </a:endParaRPr>
          </a:p>
          <a:p>
            <a:pPr marL="0" indent="0">
              <a:buNone/>
            </a:pPr>
            <a:r>
              <a:rPr lang="en-US" dirty="0">
                <a:solidFill>
                  <a:schemeClr val="accent6">
                    <a:lumMod val="75000"/>
                  </a:schemeClr>
                </a:solidFill>
              </a:rPr>
              <a:t>h2 {</a:t>
            </a:r>
          </a:p>
          <a:p>
            <a:pPr marL="0" indent="0">
              <a:buNone/>
            </a:pPr>
            <a:r>
              <a:rPr lang="en-US" dirty="0">
                <a:solidFill>
                  <a:schemeClr val="accent6">
                    <a:lumMod val="75000"/>
                  </a:schemeClr>
                </a:solidFill>
              </a:rPr>
              <a:t>  font-size: 30px;</a:t>
            </a:r>
          </a:p>
          <a:p>
            <a:pPr marL="0" indent="0">
              <a:buNone/>
            </a:pPr>
            <a:r>
              <a:rPr lang="en-US" dirty="0">
                <a:solidFill>
                  <a:schemeClr val="accent6">
                    <a:lumMod val="75000"/>
                  </a:schemeClr>
                </a:solidFill>
              </a:rPr>
              <a:t>}</a:t>
            </a:r>
          </a:p>
          <a:p>
            <a:pPr marL="0" indent="0">
              <a:buNone/>
            </a:pPr>
            <a:endParaRPr lang="en-US" dirty="0">
              <a:solidFill>
                <a:schemeClr val="accent6">
                  <a:lumMod val="75000"/>
                </a:schemeClr>
              </a:solidFill>
            </a:endParaRPr>
          </a:p>
          <a:p>
            <a:pPr marL="0" indent="0">
              <a:buNone/>
            </a:pPr>
            <a:r>
              <a:rPr lang="en-US" dirty="0">
                <a:solidFill>
                  <a:schemeClr val="accent6">
                    <a:lumMod val="75000"/>
                  </a:schemeClr>
                </a:solidFill>
              </a:rPr>
              <a:t>p {</a:t>
            </a:r>
          </a:p>
          <a:p>
            <a:pPr marL="0" indent="0">
              <a:buNone/>
            </a:pPr>
            <a:r>
              <a:rPr lang="en-US" dirty="0">
                <a:solidFill>
                  <a:schemeClr val="accent6">
                    <a:lumMod val="75000"/>
                  </a:schemeClr>
                </a:solidFill>
              </a:rPr>
              <a:t>  font-size: 14px;</a:t>
            </a:r>
          </a:p>
          <a:p>
            <a:pPr marL="0" indent="0">
              <a:buNone/>
            </a:pPr>
            <a:r>
              <a:rPr lang="en-US" dirty="0">
                <a:solidFill>
                  <a:schemeClr val="accent6">
                    <a:lumMod val="75000"/>
                  </a:schemeClr>
                </a:solidFill>
              </a:rPr>
              <a:t>}</a:t>
            </a:r>
          </a:p>
        </p:txBody>
      </p:sp>
      <p:sp>
        <p:nvSpPr>
          <p:cNvPr id="4" name="Slide Number Placeholder 3"/>
          <p:cNvSpPr>
            <a:spLocks noGrp="1"/>
          </p:cNvSpPr>
          <p:nvPr>
            <p:ph type="sldNum" sz="quarter" idx="12"/>
          </p:nvPr>
        </p:nvSpPr>
        <p:spPr/>
        <p:txBody>
          <a:bodyPr/>
          <a:lstStyle/>
          <a:p>
            <a:fld id="{9C11CE39-2868-44A2-A0C6-827D458F7A8B}" type="slidenum">
              <a:rPr lang="en-IN" smtClean="0"/>
              <a:pPr/>
              <a:t>86</a:t>
            </a:fld>
            <a:endParaRPr lang="en-IN" dirty="0"/>
          </a:p>
        </p:txBody>
      </p:sp>
    </p:spTree>
    <p:extLst>
      <p:ext uri="{BB962C8B-B14F-4D97-AF65-F5344CB8AC3E}">
        <p14:creationId xmlns:p14="http://schemas.microsoft.com/office/powerpoint/2010/main" val="234965695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Font Size With </a:t>
            </a:r>
            <a:r>
              <a:rPr lang="en-US" dirty="0" err="1"/>
              <a:t>Em</a:t>
            </a:r>
            <a:br>
              <a:rPr lang="en-US" dirty="0"/>
            </a:br>
            <a:endParaRPr lang="en-US" dirty="0"/>
          </a:p>
        </p:txBody>
      </p:sp>
      <p:sp>
        <p:nvSpPr>
          <p:cNvPr id="3" name="Content Placeholder 2"/>
          <p:cNvSpPr>
            <a:spLocks noGrp="1"/>
          </p:cNvSpPr>
          <p:nvPr>
            <p:ph idx="1"/>
          </p:nvPr>
        </p:nvSpPr>
        <p:spPr/>
        <p:txBody>
          <a:bodyPr>
            <a:normAutofit fontScale="77500" lnSpcReduction="20000"/>
          </a:bodyPr>
          <a:lstStyle/>
          <a:p>
            <a:r>
              <a:rPr lang="en-US" dirty="0"/>
              <a:t>To allow users to resize the text (in the browser menu), many developers use </a:t>
            </a:r>
            <a:r>
              <a:rPr lang="en-US" dirty="0" err="1"/>
              <a:t>em</a:t>
            </a:r>
            <a:r>
              <a:rPr lang="en-US" dirty="0"/>
              <a:t> instead of pixels.</a:t>
            </a:r>
          </a:p>
          <a:p>
            <a:r>
              <a:rPr lang="en-US" dirty="0" err="1"/>
              <a:t>Em</a:t>
            </a:r>
            <a:r>
              <a:rPr lang="en-US" dirty="0"/>
              <a:t> stands for </a:t>
            </a:r>
            <a:r>
              <a:rPr lang="en-US" dirty="0" err="1"/>
              <a:t>emphimeral</a:t>
            </a:r>
            <a:r>
              <a:rPr lang="en-US"/>
              <a:t> unit.</a:t>
            </a:r>
            <a:endParaRPr lang="en-US" dirty="0"/>
          </a:p>
          <a:p>
            <a:r>
              <a:rPr lang="en-US" dirty="0"/>
              <a:t>1em is equal to the current font size. The default text size in browsers is 16px. So, the default size of 1em is 16px.</a:t>
            </a:r>
          </a:p>
          <a:p>
            <a:r>
              <a:rPr lang="en-US" dirty="0"/>
              <a:t>The size can be calculated from pixels to </a:t>
            </a:r>
            <a:r>
              <a:rPr lang="en-US" dirty="0" err="1"/>
              <a:t>em</a:t>
            </a:r>
            <a:r>
              <a:rPr lang="en-US" dirty="0"/>
              <a:t> using this formula: pixels/16=</a:t>
            </a:r>
            <a:r>
              <a:rPr lang="en-US" dirty="0" err="1"/>
              <a:t>em</a:t>
            </a:r>
            <a:r>
              <a:rPr lang="en-US" dirty="0"/>
              <a:t>.</a:t>
            </a:r>
          </a:p>
          <a:p>
            <a:pPr marL="0" indent="0">
              <a:buNone/>
            </a:pPr>
            <a:r>
              <a:rPr lang="pt-BR" dirty="0">
                <a:solidFill>
                  <a:schemeClr val="accent6">
                    <a:lumMod val="75000"/>
                  </a:schemeClr>
                </a:solidFill>
              </a:rPr>
              <a:t>h1 {</a:t>
            </a:r>
          </a:p>
          <a:p>
            <a:pPr marL="0" indent="0">
              <a:buNone/>
            </a:pPr>
            <a:r>
              <a:rPr lang="pt-BR" dirty="0">
                <a:solidFill>
                  <a:schemeClr val="accent6">
                    <a:lumMod val="75000"/>
                  </a:schemeClr>
                </a:solidFill>
              </a:rPr>
              <a:t>  font-size: 2.5em; /* 40px/16=2.5em */</a:t>
            </a:r>
          </a:p>
          <a:p>
            <a:pPr marL="0" indent="0">
              <a:buNone/>
            </a:pPr>
            <a:r>
              <a:rPr lang="pt-BR" dirty="0">
                <a:solidFill>
                  <a:schemeClr val="accent6">
                    <a:lumMod val="75000"/>
                  </a:schemeClr>
                </a:solidFill>
              </a:rPr>
              <a:t>}</a:t>
            </a:r>
          </a:p>
          <a:p>
            <a:pPr marL="0" indent="0">
              <a:buNone/>
            </a:pPr>
            <a:r>
              <a:rPr lang="pt-BR" dirty="0">
                <a:solidFill>
                  <a:schemeClr val="accent6">
                    <a:lumMod val="75000"/>
                  </a:schemeClr>
                </a:solidFill>
              </a:rPr>
              <a:t>h2 {</a:t>
            </a:r>
          </a:p>
          <a:p>
            <a:pPr marL="0" indent="0">
              <a:buNone/>
            </a:pPr>
            <a:r>
              <a:rPr lang="pt-BR" dirty="0">
                <a:solidFill>
                  <a:schemeClr val="accent6">
                    <a:lumMod val="75000"/>
                  </a:schemeClr>
                </a:solidFill>
              </a:rPr>
              <a:t>  font-size: 1.875em; /* 30px/16=1.875em */</a:t>
            </a:r>
          </a:p>
          <a:p>
            <a:pPr marL="0" indent="0">
              <a:buNone/>
            </a:pPr>
            <a:r>
              <a:rPr lang="pt-BR" dirty="0">
                <a:solidFill>
                  <a:schemeClr val="accent6">
                    <a:lumMod val="75000"/>
                  </a:schemeClr>
                </a:solidFill>
              </a:rPr>
              <a:t>}</a:t>
            </a:r>
          </a:p>
          <a:p>
            <a:pPr marL="0" indent="0">
              <a:buNone/>
            </a:pPr>
            <a:r>
              <a:rPr lang="pt-BR" dirty="0">
                <a:solidFill>
                  <a:schemeClr val="accent6">
                    <a:lumMod val="75000"/>
                  </a:schemeClr>
                </a:solidFill>
              </a:rPr>
              <a:t>p {</a:t>
            </a:r>
          </a:p>
          <a:p>
            <a:pPr marL="0" indent="0">
              <a:buNone/>
            </a:pPr>
            <a:r>
              <a:rPr lang="pt-BR" dirty="0">
                <a:solidFill>
                  <a:schemeClr val="accent6">
                    <a:lumMod val="75000"/>
                  </a:schemeClr>
                </a:solidFill>
              </a:rPr>
              <a:t>  font-size: 0.875em; /* 14px/16=0.875em */</a:t>
            </a:r>
          </a:p>
          <a:p>
            <a:pPr marL="0" indent="0">
              <a:buNone/>
            </a:pPr>
            <a:r>
              <a:rPr lang="pt-BR" dirty="0">
                <a:solidFill>
                  <a:schemeClr val="accent6">
                    <a:lumMod val="75000"/>
                  </a:schemeClr>
                </a:solidFill>
              </a:rPr>
              <a:t>}</a:t>
            </a:r>
            <a:endParaRPr lang="en-US"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9C11CE39-2868-44A2-A0C6-827D458F7A8B}" type="slidenum">
              <a:rPr lang="en-IN" smtClean="0"/>
              <a:pPr/>
              <a:t>87</a:t>
            </a:fld>
            <a:endParaRPr lang="en-IN" dirty="0"/>
          </a:p>
        </p:txBody>
      </p:sp>
    </p:spTree>
    <p:extLst>
      <p:ext uri="{BB962C8B-B14F-4D97-AF65-F5344CB8AC3E}">
        <p14:creationId xmlns:p14="http://schemas.microsoft.com/office/powerpoint/2010/main" val="33843959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Responsive Font Size</a:t>
            </a:r>
            <a:br>
              <a:rPr lang="en-US" dirty="0"/>
            </a:br>
            <a:endParaRPr lang="en-US" dirty="0"/>
          </a:p>
        </p:txBody>
      </p:sp>
      <p:sp>
        <p:nvSpPr>
          <p:cNvPr id="3" name="Content Placeholder 2"/>
          <p:cNvSpPr>
            <a:spLocks noGrp="1"/>
          </p:cNvSpPr>
          <p:nvPr>
            <p:ph idx="1"/>
          </p:nvPr>
        </p:nvSpPr>
        <p:spPr/>
        <p:txBody>
          <a:bodyPr/>
          <a:lstStyle/>
          <a:p>
            <a:r>
              <a:rPr lang="en-US" dirty="0"/>
              <a:t>The text size can be set with a </a:t>
            </a:r>
            <a:r>
              <a:rPr lang="en-US" dirty="0" err="1"/>
              <a:t>vw</a:t>
            </a:r>
            <a:r>
              <a:rPr lang="en-US" dirty="0"/>
              <a:t> unit, which means the "viewport width".</a:t>
            </a:r>
          </a:p>
          <a:p>
            <a:r>
              <a:rPr lang="en-US" dirty="0"/>
              <a:t>That way the text size will follow the size of the browser window:</a:t>
            </a:r>
          </a:p>
          <a:p>
            <a:r>
              <a:rPr lang="en-US" dirty="0"/>
              <a:t> &lt;h1 style="font-size:10vw"&gt;Hello World&lt;/h1&gt; </a:t>
            </a:r>
          </a:p>
        </p:txBody>
      </p:sp>
      <p:sp>
        <p:nvSpPr>
          <p:cNvPr id="4" name="Slide Number Placeholder 3"/>
          <p:cNvSpPr>
            <a:spLocks noGrp="1"/>
          </p:cNvSpPr>
          <p:nvPr>
            <p:ph type="sldNum" sz="quarter" idx="12"/>
          </p:nvPr>
        </p:nvSpPr>
        <p:spPr/>
        <p:txBody>
          <a:bodyPr/>
          <a:lstStyle/>
          <a:p>
            <a:fld id="{9C11CE39-2868-44A2-A0C6-827D458F7A8B}" type="slidenum">
              <a:rPr lang="en-IN" smtClean="0"/>
              <a:pPr/>
              <a:t>88</a:t>
            </a:fld>
            <a:endParaRPr lang="en-IN" dirty="0"/>
          </a:p>
        </p:txBody>
      </p:sp>
    </p:spTree>
    <p:extLst>
      <p:ext uri="{BB962C8B-B14F-4D97-AF65-F5344CB8AC3E}">
        <p14:creationId xmlns:p14="http://schemas.microsoft.com/office/powerpoint/2010/main" val="229768413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89</a:t>
            </a:fld>
            <a:endParaRPr lang="en-IN" dirty="0"/>
          </a:p>
        </p:txBody>
      </p:sp>
      <p:sp>
        <p:nvSpPr>
          <p:cNvPr id="5" name="Rectangle 4"/>
          <p:cNvSpPr/>
          <p:nvPr/>
        </p:nvSpPr>
        <p:spPr>
          <a:xfrm>
            <a:off x="204280" y="317585"/>
            <a:ext cx="8998085" cy="6463308"/>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a:solidFill>
                  <a:schemeClr val="accent6">
                    <a:lumMod val="75000"/>
                  </a:schemeClr>
                </a:solidFill>
                <a:latin typeface="Cambria" panose="02040503050406030204" pitchFamily="18" charset="0"/>
                <a:ea typeface="Cambria" panose="02040503050406030204" pitchFamily="18" charset="0"/>
              </a:rPr>
              <a:t>body {</a:t>
            </a:r>
          </a:p>
          <a:p>
            <a:pPr lvl="3"/>
            <a:r>
              <a:rPr lang="en-US" dirty="0">
                <a:solidFill>
                  <a:schemeClr val="accent6">
                    <a:lumMod val="75000"/>
                  </a:schemeClr>
                </a:solidFill>
                <a:latin typeface="Cambria" panose="02040503050406030204" pitchFamily="18" charset="0"/>
                <a:ea typeface="Cambria" panose="02040503050406030204" pitchFamily="18" charset="0"/>
              </a:rPr>
              <a:t>  font-size: 100%;</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h1 {</a:t>
            </a:r>
          </a:p>
          <a:p>
            <a:pPr lvl="3"/>
            <a:r>
              <a:rPr lang="en-US" dirty="0">
                <a:solidFill>
                  <a:schemeClr val="accent6">
                    <a:lumMod val="75000"/>
                  </a:schemeClr>
                </a:solidFill>
                <a:latin typeface="Cambria" panose="02040503050406030204" pitchFamily="18" charset="0"/>
                <a:ea typeface="Cambria" panose="02040503050406030204" pitchFamily="18" charset="0"/>
              </a:rPr>
              <a:t>  font-size: 30px;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h2 {</a:t>
            </a:r>
          </a:p>
          <a:p>
            <a:pPr lvl="3"/>
            <a:r>
              <a:rPr lang="en-US" dirty="0">
                <a:solidFill>
                  <a:schemeClr val="accent6">
                    <a:lumMod val="75000"/>
                  </a:schemeClr>
                </a:solidFill>
                <a:latin typeface="Cambria" panose="02040503050406030204" pitchFamily="18" charset="0"/>
                <a:ea typeface="Cambria" panose="02040503050406030204" pitchFamily="18" charset="0"/>
              </a:rPr>
              <a:t>  font-size: 10vw;</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p {</a:t>
            </a:r>
          </a:p>
          <a:p>
            <a:pPr lvl="3"/>
            <a:r>
              <a:rPr lang="en-US" dirty="0">
                <a:solidFill>
                  <a:schemeClr val="accent6">
                    <a:lumMod val="75000"/>
                  </a:schemeClr>
                </a:solidFill>
                <a:latin typeface="Cambria" panose="02040503050406030204" pitchFamily="18" charset="0"/>
                <a:ea typeface="Cambria" panose="02040503050406030204" pitchFamily="18" charset="0"/>
              </a:rPr>
              <a:t>  font-size: 1.9em;</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endParaRPr lang="en-US" dirty="0">
              <a:solidFill>
                <a:schemeClr val="accent6">
                  <a:lumMod val="75000"/>
                </a:schemeClr>
              </a:solidFill>
              <a:latin typeface="Cambria" panose="02040503050406030204" pitchFamily="18" charset="0"/>
              <a:ea typeface="Cambria" panose="02040503050406030204" pitchFamily="18" charset="0"/>
            </a:endParaRPr>
          </a:p>
          <a:p>
            <a:endParaRPr lang="en-US"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4439056" y="585016"/>
            <a:ext cx="6096000" cy="3139321"/>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	&lt;body&gt;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&lt;h1&gt;This is heading 1&lt;/h1&gt;</a:t>
            </a:r>
          </a:p>
          <a:p>
            <a:pPr lvl="2"/>
            <a:r>
              <a:rPr lang="en-US" dirty="0">
                <a:solidFill>
                  <a:schemeClr val="accent6">
                    <a:lumMod val="75000"/>
                  </a:schemeClr>
                </a:solidFill>
                <a:latin typeface="Cambria" panose="02040503050406030204" pitchFamily="18" charset="0"/>
                <a:ea typeface="Cambria" panose="02040503050406030204" pitchFamily="18" charset="0"/>
              </a:rPr>
              <a:t>&lt;h2&gt;This is heading 2&lt;/h2&gt;</a:t>
            </a:r>
          </a:p>
          <a:p>
            <a:pPr lvl="2"/>
            <a:r>
              <a:rPr lang="en-US" dirty="0">
                <a:solidFill>
                  <a:schemeClr val="accent6">
                    <a:lumMod val="75000"/>
                  </a:schemeClr>
                </a:solidFill>
                <a:latin typeface="Cambria" panose="02040503050406030204" pitchFamily="18" charset="0"/>
                <a:ea typeface="Cambria" panose="02040503050406030204" pitchFamily="18" charset="0"/>
              </a:rPr>
              <a:t>&lt;p&gt;This is a paragraph.&lt;/p&gt;</a:t>
            </a:r>
          </a:p>
          <a:p>
            <a:pPr lvl="2"/>
            <a:r>
              <a:rPr lang="en-US" dirty="0">
                <a:solidFill>
                  <a:schemeClr val="accent6">
                    <a:lumMod val="75000"/>
                  </a:schemeClr>
                </a:solidFill>
                <a:latin typeface="Cambria" panose="02040503050406030204" pitchFamily="18" charset="0"/>
                <a:ea typeface="Cambria" panose="02040503050406030204" pitchFamily="18" charset="0"/>
              </a:rPr>
              <a:t>&lt;p&gt;Specifying the font-size in percent and </a:t>
            </a:r>
            <a:r>
              <a:rPr lang="en-US" dirty="0" err="1">
                <a:solidFill>
                  <a:schemeClr val="accent6">
                    <a:lumMod val="75000"/>
                  </a:schemeClr>
                </a:solidFill>
                <a:latin typeface="Cambria" panose="02040503050406030204" pitchFamily="18" charset="0"/>
                <a:ea typeface="Cambria" panose="02040503050406030204" pitchFamily="18" charset="0"/>
              </a:rPr>
              <a:t>em</a:t>
            </a:r>
            <a:r>
              <a:rPr lang="en-US" dirty="0">
                <a:solidFill>
                  <a:schemeClr val="accent6">
                    <a:lumMod val="75000"/>
                  </a:schemeClr>
                </a:solidFill>
                <a:latin typeface="Cambria" panose="02040503050406030204" pitchFamily="18" charset="0"/>
                <a:ea typeface="Cambria" panose="02040503050406030204" pitchFamily="18" charset="0"/>
              </a:rPr>
              <a:t> displays the same size in all major browsers, and allows all browsers to resize the text!&lt;/p&gt;</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pic>
        <p:nvPicPr>
          <p:cNvPr id="7" name="Picture 6"/>
          <p:cNvPicPr>
            <a:picLocks noChangeAspect="1"/>
          </p:cNvPicPr>
          <p:nvPr/>
        </p:nvPicPr>
        <p:blipFill>
          <a:blip r:embed="rId2"/>
          <a:stretch>
            <a:fillRect/>
          </a:stretch>
        </p:blipFill>
        <p:spPr>
          <a:xfrm>
            <a:off x="5603132" y="3724337"/>
            <a:ext cx="5612860" cy="3133663"/>
          </a:xfrm>
          <a:prstGeom prst="rect">
            <a:avLst/>
          </a:prstGeom>
          <a:ln w="19050">
            <a:solidFill>
              <a:schemeClr val="tx1"/>
            </a:solidFill>
          </a:ln>
        </p:spPr>
      </p:pic>
    </p:spTree>
    <p:extLst>
      <p:ext uri="{BB962C8B-B14F-4D97-AF65-F5344CB8AC3E}">
        <p14:creationId xmlns:p14="http://schemas.microsoft.com/office/powerpoint/2010/main" val="316417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If there is more than one property to be set, then </a:t>
            </a:r>
            <a:r>
              <a:rPr lang="en-US" b="1" dirty="0" err="1"/>
              <a:t>seperate</a:t>
            </a:r>
            <a:r>
              <a:rPr lang="en-US" b="1" dirty="0"/>
              <a:t> it by semicolon.</a:t>
            </a:r>
          </a:p>
          <a:p>
            <a:r>
              <a:rPr lang="en-US" dirty="0">
                <a:solidFill>
                  <a:schemeClr val="accent6">
                    <a:lumMod val="75000"/>
                  </a:schemeClr>
                </a:solidFill>
              </a:rPr>
              <a:t>h1{</a:t>
            </a:r>
          </a:p>
          <a:p>
            <a:pPr marL="0" indent="0">
              <a:buNone/>
            </a:pPr>
            <a:r>
              <a:rPr lang="en-US" dirty="0">
                <a:solidFill>
                  <a:schemeClr val="accent6">
                    <a:lumMod val="75000"/>
                  </a:schemeClr>
                </a:solidFill>
              </a:rPr>
              <a:t>	font-family: “sans </a:t>
            </a:r>
            <a:r>
              <a:rPr lang="en-US" dirty="0" err="1">
                <a:solidFill>
                  <a:schemeClr val="accent6">
                    <a:lumMod val="75000"/>
                  </a:schemeClr>
                </a:solidFill>
              </a:rPr>
              <a:t>sarif</a:t>
            </a:r>
            <a:r>
              <a:rPr lang="en-US" dirty="0">
                <a:solidFill>
                  <a:schemeClr val="accent6">
                    <a:lumMod val="75000"/>
                  </a:schemeClr>
                </a:solidFill>
              </a:rPr>
              <a:t>”;</a:t>
            </a:r>
          </a:p>
          <a:p>
            <a:pPr marL="0" indent="0">
              <a:buNone/>
            </a:pPr>
            <a:r>
              <a:rPr lang="en-US" dirty="0">
                <a:solidFill>
                  <a:schemeClr val="accent6">
                    <a:lumMod val="75000"/>
                  </a:schemeClr>
                </a:solidFill>
              </a:rPr>
              <a:t>	color: red</a:t>
            </a:r>
          </a:p>
          <a:p>
            <a:pPr marL="0" indent="0">
              <a:buNone/>
            </a:pPr>
            <a:r>
              <a:rPr lang="en-US" dirty="0">
                <a:solidFill>
                  <a:schemeClr val="accent6">
                    <a:lumMod val="75000"/>
                  </a:schemeClr>
                </a:solidFill>
              </a:rPr>
              <a:t>	}</a:t>
            </a:r>
          </a:p>
          <a:p>
            <a:pPr marL="0" indent="0">
              <a:buNone/>
            </a:pPr>
            <a:endParaRPr lang="en-US" b="1" dirty="0"/>
          </a:p>
          <a:p>
            <a:r>
              <a:rPr lang="en-US" b="1" dirty="0"/>
              <a:t>To make a whole group of headers red:</a:t>
            </a:r>
          </a:p>
          <a:p>
            <a:r>
              <a:rPr lang="en-US" dirty="0">
                <a:solidFill>
                  <a:schemeClr val="accent6">
                    <a:lumMod val="75000"/>
                  </a:schemeClr>
                </a:solidFill>
              </a:rPr>
              <a:t>h1,h2,h3,h4,h5,h6{</a:t>
            </a:r>
          </a:p>
          <a:p>
            <a:pPr marL="0" indent="0">
              <a:buNone/>
            </a:pPr>
            <a:r>
              <a:rPr lang="en-US" dirty="0">
                <a:solidFill>
                  <a:schemeClr val="accent6">
                    <a:lumMod val="75000"/>
                  </a:schemeClr>
                </a:solidFill>
              </a:rPr>
              <a:t>	</a:t>
            </a:r>
            <a:r>
              <a:rPr lang="en-US" dirty="0" err="1">
                <a:solidFill>
                  <a:schemeClr val="accent6">
                    <a:lumMod val="75000"/>
                  </a:schemeClr>
                </a:solidFill>
              </a:rPr>
              <a:t>color:red</a:t>
            </a:r>
            <a:endParaRPr lang="en-US" dirty="0">
              <a:solidFill>
                <a:schemeClr val="accent6">
                  <a:lumMod val="75000"/>
                </a:schemeClr>
              </a:solidFill>
            </a:endParaRPr>
          </a:p>
          <a:p>
            <a:pPr marL="0" indent="0">
              <a:buNone/>
            </a:pPr>
            <a:r>
              <a:rPr lang="en-US" dirty="0">
                <a:solidFill>
                  <a:schemeClr val="accent6">
                    <a:lumMod val="75000"/>
                  </a:schemeClr>
                </a:solidFill>
              </a:rPr>
              <a:t>	}</a:t>
            </a:r>
            <a:endParaRPr lang="en-IN" dirty="0">
              <a:solidFill>
                <a:schemeClr val="accent6">
                  <a:lumMod val="75000"/>
                </a:schemeClr>
              </a:solidFill>
            </a:endParaRP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9</a:t>
            </a:fld>
            <a:endParaRPr lang="en-IN" dirty="0"/>
          </a:p>
        </p:txBody>
      </p:sp>
    </p:spTree>
    <p:extLst>
      <p:ext uri="{BB962C8B-B14F-4D97-AF65-F5344CB8AC3E}">
        <p14:creationId xmlns:p14="http://schemas.microsoft.com/office/powerpoint/2010/main" val="4221592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Borders</a:t>
            </a:r>
            <a:endParaRPr lang="en-US" dirty="0"/>
          </a:p>
        </p:txBody>
      </p:sp>
      <p:sp>
        <p:nvSpPr>
          <p:cNvPr id="4" name="Content Placeholder 3"/>
          <p:cNvSpPr>
            <a:spLocks noGrp="1"/>
          </p:cNvSpPr>
          <p:nvPr>
            <p:ph idx="1"/>
          </p:nvPr>
        </p:nvSpPr>
        <p:spPr/>
        <p:txBody>
          <a:bodyPr>
            <a:normAutofit fontScale="92500" lnSpcReduction="10000"/>
          </a:bodyPr>
          <a:lstStyle/>
          <a:p>
            <a:r>
              <a:rPr lang="en-IN" dirty="0">
                <a:solidFill>
                  <a:schemeClr val="tx1"/>
                </a:solidFill>
              </a:rPr>
              <a:t>The CSS </a:t>
            </a:r>
            <a:r>
              <a:rPr lang="en-IN" dirty="0">
                <a:solidFill>
                  <a:srgbClr val="FF0000"/>
                </a:solidFill>
              </a:rPr>
              <a:t>Border properties </a:t>
            </a:r>
            <a:r>
              <a:rPr lang="en-US" dirty="0">
                <a:solidFill>
                  <a:schemeClr val="tx1"/>
                </a:solidFill>
              </a:rPr>
              <a:t>allow you to specify the style, width, and color of an element's border</a:t>
            </a:r>
            <a:r>
              <a:rPr lang="en-US" dirty="0">
                <a:solidFill>
                  <a:srgbClr val="000000"/>
                </a:solidFill>
                <a:latin typeface="Verdana" panose="020B0604030504040204" pitchFamily="34" charset="0"/>
              </a:rPr>
              <a:t>.</a:t>
            </a:r>
          </a:p>
          <a:p>
            <a:r>
              <a:rPr lang="en-US" dirty="0">
                <a:solidFill>
                  <a:srgbClr val="000000"/>
                </a:solidFill>
              </a:rPr>
              <a:t>The </a:t>
            </a:r>
            <a:r>
              <a:rPr lang="en-US" dirty="0">
                <a:solidFill>
                  <a:srgbClr val="FF0000"/>
                </a:solidFill>
              </a:rPr>
              <a:t>border-style</a:t>
            </a:r>
            <a:r>
              <a:rPr lang="en-US" dirty="0">
                <a:solidFill>
                  <a:srgbClr val="000000"/>
                </a:solidFill>
              </a:rPr>
              <a:t> property </a:t>
            </a:r>
            <a:r>
              <a:rPr lang="en-US" dirty="0">
                <a:solidFill>
                  <a:schemeClr val="tx1"/>
                </a:solidFill>
              </a:rPr>
              <a:t>specifies what kind of border to display.</a:t>
            </a:r>
          </a:p>
          <a:p>
            <a:r>
              <a:rPr lang="en-US" dirty="0">
                <a:solidFill>
                  <a:schemeClr val="tx1"/>
                </a:solidFill>
              </a:rPr>
              <a:t>The </a:t>
            </a:r>
            <a:r>
              <a:rPr lang="en-US" dirty="0">
                <a:solidFill>
                  <a:srgbClr val="FF0000"/>
                </a:solidFill>
              </a:rPr>
              <a:t>border-style</a:t>
            </a:r>
            <a:r>
              <a:rPr lang="en-US" dirty="0">
                <a:solidFill>
                  <a:srgbClr val="000000"/>
                </a:solidFill>
              </a:rPr>
              <a:t> </a:t>
            </a:r>
            <a:r>
              <a:rPr lang="en-US" dirty="0">
                <a:solidFill>
                  <a:schemeClr val="tx1"/>
                </a:solidFill>
              </a:rPr>
              <a:t>property can have from one to four values (for the top border, right border, bottom border, and the left border).</a:t>
            </a:r>
            <a:endParaRPr lang="en-IN" dirty="0">
              <a:solidFill>
                <a:schemeClr val="tx1"/>
              </a:solidFill>
            </a:endParaRPr>
          </a:p>
          <a:p>
            <a:r>
              <a:rPr lang="en-IN" dirty="0">
                <a:solidFill>
                  <a:srgbClr val="FF0000"/>
                </a:solidFill>
              </a:rPr>
              <a:t>Dotted-</a:t>
            </a:r>
            <a:r>
              <a:rPr lang="en-IN" dirty="0">
                <a:solidFill>
                  <a:srgbClr val="000000"/>
                </a:solidFill>
                <a:latin typeface="Verdana" panose="020B0604030504040204" pitchFamily="34" charset="0"/>
              </a:rPr>
              <a:t> </a:t>
            </a:r>
            <a:r>
              <a:rPr lang="en-IN" dirty="0">
                <a:solidFill>
                  <a:srgbClr val="000000"/>
                </a:solidFill>
              </a:rPr>
              <a:t>Defines a dotted border</a:t>
            </a:r>
            <a:endParaRPr lang="en-IN" dirty="0">
              <a:solidFill>
                <a:srgbClr val="FF0000"/>
              </a:solidFill>
            </a:endParaRPr>
          </a:p>
          <a:p>
            <a:r>
              <a:rPr lang="en-IN" dirty="0">
                <a:solidFill>
                  <a:srgbClr val="FF0000"/>
                </a:solidFill>
              </a:rPr>
              <a:t>Dashed-</a:t>
            </a:r>
            <a:r>
              <a:rPr lang="en-IN" dirty="0">
                <a:solidFill>
                  <a:srgbClr val="000000"/>
                </a:solidFill>
              </a:rPr>
              <a:t> Defines a dashed border</a:t>
            </a:r>
            <a:endParaRPr lang="en-IN" dirty="0">
              <a:solidFill>
                <a:srgbClr val="FF0000"/>
              </a:solidFill>
            </a:endParaRPr>
          </a:p>
          <a:p>
            <a:r>
              <a:rPr lang="en-IN" dirty="0">
                <a:solidFill>
                  <a:srgbClr val="FF0000"/>
                </a:solidFill>
              </a:rPr>
              <a:t>Solid- </a:t>
            </a:r>
            <a:r>
              <a:rPr lang="en-IN" dirty="0">
                <a:solidFill>
                  <a:srgbClr val="000000"/>
                </a:solidFill>
              </a:rPr>
              <a:t>Defines a solid border</a:t>
            </a:r>
            <a:endParaRPr lang="en-IN" dirty="0">
              <a:solidFill>
                <a:srgbClr val="FF0000"/>
              </a:solidFill>
            </a:endParaRPr>
          </a:p>
          <a:p>
            <a:r>
              <a:rPr lang="en-IN" dirty="0">
                <a:solidFill>
                  <a:srgbClr val="FF0000"/>
                </a:solidFill>
              </a:rPr>
              <a:t>Double- </a:t>
            </a:r>
            <a:r>
              <a:rPr lang="en-IN" dirty="0">
                <a:solidFill>
                  <a:srgbClr val="000000"/>
                </a:solidFill>
              </a:rPr>
              <a:t>Defines a double border</a:t>
            </a:r>
            <a:endParaRPr lang="en-IN" dirty="0">
              <a:solidFill>
                <a:srgbClr val="FF0000"/>
              </a:solidFill>
            </a:endParaRPr>
          </a:p>
          <a:p>
            <a:r>
              <a:rPr lang="en-IN" dirty="0">
                <a:solidFill>
                  <a:srgbClr val="FF0000"/>
                </a:solidFill>
              </a:rPr>
              <a:t>Groove- </a:t>
            </a:r>
            <a:r>
              <a:rPr lang="en-US" dirty="0">
                <a:solidFill>
                  <a:srgbClr val="000000"/>
                </a:solidFill>
              </a:rPr>
              <a:t>Defines a 3D grooved border. The effect depends on the border-color value</a:t>
            </a:r>
            <a:endParaRPr lang="en-IN" dirty="0">
              <a:solidFill>
                <a:srgbClr val="FF0000"/>
              </a:solidFill>
            </a:endParaRPr>
          </a:p>
          <a:p>
            <a:endParaRPr lang="en-US" dirty="0"/>
          </a:p>
        </p:txBody>
      </p:sp>
      <p:sp>
        <p:nvSpPr>
          <p:cNvPr id="2" name="Slide Number Placeholder 1"/>
          <p:cNvSpPr>
            <a:spLocks noGrp="1"/>
          </p:cNvSpPr>
          <p:nvPr>
            <p:ph type="sldNum" sz="quarter" idx="12"/>
          </p:nvPr>
        </p:nvSpPr>
        <p:spPr/>
        <p:txBody>
          <a:bodyPr/>
          <a:lstStyle/>
          <a:p>
            <a:fld id="{9C11CE39-2868-44A2-A0C6-827D458F7A8B}" type="slidenum">
              <a:rPr lang="en-IN" smtClean="0"/>
              <a:pPr/>
              <a:t>90</a:t>
            </a:fld>
            <a:endParaRPr lang="en-IN"/>
          </a:p>
        </p:txBody>
      </p:sp>
    </p:spTree>
    <p:extLst>
      <p:ext uri="{BB962C8B-B14F-4D97-AF65-F5344CB8AC3E}">
        <p14:creationId xmlns:p14="http://schemas.microsoft.com/office/powerpoint/2010/main" val="42226707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IN" dirty="0">
                <a:solidFill>
                  <a:srgbClr val="FF0000"/>
                </a:solidFill>
              </a:rPr>
              <a:t>Ridge- </a:t>
            </a:r>
            <a:r>
              <a:rPr lang="en-US" dirty="0">
                <a:solidFill>
                  <a:srgbClr val="000000"/>
                </a:solidFill>
              </a:rPr>
              <a:t>Defines a 3D ridged border. The effect depends on the border-color value</a:t>
            </a:r>
            <a:endParaRPr lang="en-IN" dirty="0">
              <a:solidFill>
                <a:srgbClr val="FF0000"/>
              </a:solidFill>
            </a:endParaRPr>
          </a:p>
          <a:p>
            <a:r>
              <a:rPr lang="en-IN" dirty="0">
                <a:solidFill>
                  <a:srgbClr val="FF0000"/>
                </a:solidFill>
              </a:rPr>
              <a:t>Inset- </a:t>
            </a:r>
            <a:r>
              <a:rPr lang="en-US" dirty="0">
                <a:solidFill>
                  <a:srgbClr val="000000"/>
                </a:solidFill>
              </a:rPr>
              <a:t>Defines a 3D inset border. The effect depends on the border-color value</a:t>
            </a:r>
            <a:endParaRPr lang="en-IN" dirty="0">
              <a:solidFill>
                <a:srgbClr val="FF0000"/>
              </a:solidFill>
            </a:endParaRPr>
          </a:p>
          <a:p>
            <a:r>
              <a:rPr lang="en-IN" dirty="0">
                <a:solidFill>
                  <a:srgbClr val="FF0000"/>
                </a:solidFill>
              </a:rPr>
              <a:t>Outset-</a:t>
            </a:r>
            <a:r>
              <a:rPr lang="en-US" dirty="0">
                <a:solidFill>
                  <a:srgbClr val="000000"/>
                </a:solidFill>
              </a:rPr>
              <a:t> Defines a 3D outset border. The effect depends on the border-color value</a:t>
            </a:r>
            <a:endParaRPr lang="en-IN" dirty="0">
              <a:solidFill>
                <a:srgbClr val="FF0000"/>
              </a:solidFill>
            </a:endParaRPr>
          </a:p>
          <a:p>
            <a:r>
              <a:rPr lang="en-IN" dirty="0">
                <a:solidFill>
                  <a:srgbClr val="FF0000"/>
                </a:solidFill>
              </a:rPr>
              <a:t>None- </a:t>
            </a:r>
            <a:r>
              <a:rPr lang="en-IN" dirty="0">
                <a:solidFill>
                  <a:schemeClr val="tx1"/>
                </a:solidFill>
              </a:rPr>
              <a:t>Defines no border</a:t>
            </a:r>
          </a:p>
          <a:p>
            <a:r>
              <a:rPr lang="en-IN" dirty="0">
                <a:solidFill>
                  <a:srgbClr val="FF0000"/>
                </a:solidFill>
              </a:rPr>
              <a:t>Hidden- </a:t>
            </a:r>
            <a:r>
              <a:rPr lang="en-IN" dirty="0">
                <a:solidFill>
                  <a:schemeClr val="tx1"/>
                </a:solidFill>
              </a:rPr>
              <a:t>Defines a hidden border</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91</a:t>
            </a:fld>
            <a:endParaRPr lang="en-IN" dirty="0"/>
          </a:p>
        </p:txBody>
      </p:sp>
    </p:spTree>
    <p:extLst>
      <p:ext uri="{BB962C8B-B14F-4D97-AF65-F5344CB8AC3E}">
        <p14:creationId xmlns:p14="http://schemas.microsoft.com/office/powerpoint/2010/main" val="59513539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92</a:t>
            </a:fld>
            <a:endParaRPr lang="en-IN" dirty="0"/>
          </a:p>
        </p:txBody>
      </p:sp>
      <p:sp>
        <p:nvSpPr>
          <p:cNvPr id="5" name="Rectangle 4"/>
          <p:cNvSpPr/>
          <p:nvPr/>
        </p:nvSpPr>
        <p:spPr>
          <a:xfrm>
            <a:off x="0" y="137065"/>
            <a:ext cx="8959174" cy="5078313"/>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r>
              <a:rPr lang="en-US" dirty="0">
                <a:solidFill>
                  <a:schemeClr val="accent6">
                    <a:lumMod val="75000"/>
                  </a:schemeClr>
                </a:solidFill>
                <a:latin typeface="Cambria" panose="02040503050406030204" pitchFamily="18" charset="0"/>
                <a:ea typeface="Cambria" panose="02040503050406030204" pitchFamily="18" charset="0"/>
              </a:rPr>
              <a:t>				</a:t>
            </a:r>
            <a:r>
              <a:rPr lang="en-IN" dirty="0" err="1">
                <a:solidFill>
                  <a:schemeClr val="accent6">
                    <a:lumMod val="75000"/>
                  </a:schemeClr>
                </a:solidFill>
                <a:latin typeface="Cambria" panose="02040503050406030204" pitchFamily="18" charset="0"/>
                <a:ea typeface="Cambria" panose="02040503050406030204" pitchFamily="18" charset="0"/>
              </a:rPr>
              <a:t>p.dotted</a:t>
            </a:r>
            <a:r>
              <a:rPr lang="en-IN" dirty="0">
                <a:solidFill>
                  <a:schemeClr val="accent6">
                    <a:lumMod val="75000"/>
                  </a:schemeClr>
                </a:solidFill>
                <a:latin typeface="Cambria" panose="02040503050406030204" pitchFamily="18" charset="0"/>
                <a:ea typeface="Cambria" panose="02040503050406030204" pitchFamily="18" charset="0"/>
              </a:rPr>
              <a:t> {border-style: dotted;}</a:t>
            </a:r>
          </a:p>
          <a:p>
            <a:pPr lvl="4"/>
            <a:r>
              <a:rPr lang="en-IN" dirty="0" err="1">
                <a:solidFill>
                  <a:schemeClr val="accent6">
                    <a:lumMod val="75000"/>
                  </a:schemeClr>
                </a:solidFill>
                <a:latin typeface="Cambria" panose="02040503050406030204" pitchFamily="18" charset="0"/>
                <a:ea typeface="Cambria" panose="02040503050406030204" pitchFamily="18" charset="0"/>
              </a:rPr>
              <a:t>p.dashed</a:t>
            </a:r>
            <a:r>
              <a:rPr lang="en-IN" dirty="0">
                <a:solidFill>
                  <a:schemeClr val="accent6">
                    <a:lumMod val="75000"/>
                  </a:schemeClr>
                </a:solidFill>
                <a:latin typeface="Cambria" panose="02040503050406030204" pitchFamily="18" charset="0"/>
                <a:ea typeface="Cambria" panose="02040503050406030204" pitchFamily="18" charset="0"/>
              </a:rPr>
              <a:t> {border-style: dashed;}</a:t>
            </a:r>
          </a:p>
          <a:p>
            <a:pPr lvl="4"/>
            <a:r>
              <a:rPr lang="en-IN" dirty="0" err="1">
                <a:solidFill>
                  <a:schemeClr val="accent6">
                    <a:lumMod val="75000"/>
                  </a:schemeClr>
                </a:solidFill>
                <a:latin typeface="Cambria" panose="02040503050406030204" pitchFamily="18" charset="0"/>
                <a:ea typeface="Cambria" panose="02040503050406030204" pitchFamily="18" charset="0"/>
              </a:rPr>
              <a:t>p.solid</a:t>
            </a:r>
            <a:r>
              <a:rPr lang="en-IN" dirty="0">
                <a:solidFill>
                  <a:schemeClr val="accent6">
                    <a:lumMod val="75000"/>
                  </a:schemeClr>
                </a:solidFill>
                <a:latin typeface="Cambria" panose="02040503050406030204" pitchFamily="18" charset="0"/>
                <a:ea typeface="Cambria" panose="02040503050406030204" pitchFamily="18" charset="0"/>
              </a:rPr>
              <a:t> {border-style: solid;}</a:t>
            </a:r>
          </a:p>
          <a:p>
            <a:pPr lvl="4"/>
            <a:r>
              <a:rPr lang="en-IN" dirty="0" err="1">
                <a:solidFill>
                  <a:schemeClr val="accent6">
                    <a:lumMod val="75000"/>
                  </a:schemeClr>
                </a:solidFill>
                <a:latin typeface="Cambria" panose="02040503050406030204" pitchFamily="18" charset="0"/>
                <a:ea typeface="Cambria" panose="02040503050406030204" pitchFamily="18" charset="0"/>
              </a:rPr>
              <a:t>p.double</a:t>
            </a:r>
            <a:r>
              <a:rPr lang="en-IN" dirty="0">
                <a:solidFill>
                  <a:schemeClr val="accent6">
                    <a:lumMod val="75000"/>
                  </a:schemeClr>
                </a:solidFill>
                <a:latin typeface="Cambria" panose="02040503050406030204" pitchFamily="18" charset="0"/>
                <a:ea typeface="Cambria" panose="02040503050406030204" pitchFamily="18" charset="0"/>
              </a:rPr>
              <a:t> {border-style: double;}</a:t>
            </a:r>
          </a:p>
          <a:p>
            <a:pPr lvl="4"/>
            <a:r>
              <a:rPr lang="en-IN" dirty="0" err="1">
                <a:solidFill>
                  <a:schemeClr val="accent6">
                    <a:lumMod val="75000"/>
                  </a:schemeClr>
                </a:solidFill>
                <a:latin typeface="Cambria" panose="02040503050406030204" pitchFamily="18" charset="0"/>
                <a:ea typeface="Cambria" panose="02040503050406030204" pitchFamily="18" charset="0"/>
              </a:rPr>
              <a:t>p.groove</a:t>
            </a:r>
            <a:r>
              <a:rPr lang="en-IN" dirty="0">
                <a:solidFill>
                  <a:schemeClr val="accent6">
                    <a:lumMod val="75000"/>
                  </a:schemeClr>
                </a:solidFill>
                <a:latin typeface="Cambria" panose="02040503050406030204" pitchFamily="18" charset="0"/>
                <a:ea typeface="Cambria" panose="02040503050406030204" pitchFamily="18" charset="0"/>
              </a:rPr>
              <a:t> {border-style: groove;}</a:t>
            </a:r>
          </a:p>
          <a:p>
            <a:pPr lvl="4"/>
            <a:r>
              <a:rPr lang="en-IN" dirty="0" err="1">
                <a:solidFill>
                  <a:schemeClr val="accent6">
                    <a:lumMod val="75000"/>
                  </a:schemeClr>
                </a:solidFill>
                <a:latin typeface="Cambria" panose="02040503050406030204" pitchFamily="18" charset="0"/>
                <a:ea typeface="Cambria" panose="02040503050406030204" pitchFamily="18" charset="0"/>
              </a:rPr>
              <a:t>p.ridge</a:t>
            </a:r>
            <a:r>
              <a:rPr lang="en-IN" dirty="0">
                <a:solidFill>
                  <a:schemeClr val="accent6">
                    <a:lumMod val="75000"/>
                  </a:schemeClr>
                </a:solidFill>
                <a:latin typeface="Cambria" panose="02040503050406030204" pitchFamily="18" charset="0"/>
                <a:ea typeface="Cambria" panose="02040503050406030204" pitchFamily="18" charset="0"/>
              </a:rPr>
              <a:t> {border-style: ridge;}</a:t>
            </a:r>
          </a:p>
          <a:p>
            <a:pPr lvl="4"/>
            <a:r>
              <a:rPr lang="en-IN" dirty="0" err="1">
                <a:solidFill>
                  <a:schemeClr val="accent6">
                    <a:lumMod val="75000"/>
                  </a:schemeClr>
                </a:solidFill>
                <a:latin typeface="Cambria" panose="02040503050406030204" pitchFamily="18" charset="0"/>
                <a:ea typeface="Cambria" panose="02040503050406030204" pitchFamily="18" charset="0"/>
              </a:rPr>
              <a:t>p.inset</a:t>
            </a:r>
            <a:r>
              <a:rPr lang="en-IN" dirty="0">
                <a:solidFill>
                  <a:schemeClr val="accent6">
                    <a:lumMod val="75000"/>
                  </a:schemeClr>
                </a:solidFill>
                <a:latin typeface="Cambria" panose="02040503050406030204" pitchFamily="18" charset="0"/>
                <a:ea typeface="Cambria" panose="02040503050406030204" pitchFamily="18" charset="0"/>
              </a:rPr>
              <a:t> {border-style: inset;}</a:t>
            </a:r>
          </a:p>
          <a:p>
            <a:pPr lvl="4"/>
            <a:r>
              <a:rPr lang="en-IN" dirty="0" err="1">
                <a:solidFill>
                  <a:schemeClr val="accent6">
                    <a:lumMod val="75000"/>
                  </a:schemeClr>
                </a:solidFill>
                <a:latin typeface="Cambria" panose="02040503050406030204" pitchFamily="18" charset="0"/>
                <a:ea typeface="Cambria" panose="02040503050406030204" pitchFamily="18" charset="0"/>
              </a:rPr>
              <a:t>p.outset</a:t>
            </a:r>
            <a:r>
              <a:rPr lang="en-IN" dirty="0">
                <a:solidFill>
                  <a:schemeClr val="accent6">
                    <a:lumMod val="75000"/>
                  </a:schemeClr>
                </a:solidFill>
                <a:latin typeface="Cambria" panose="02040503050406030204" pitchFamily="18" charset="0"/>
                <a:ea typeface="Cambria" panose="02040503050406030204" pitchFamily="18" charset="0"/>
              </a:rPr>
              <a:t> {border-style: outset;}</a:t>
            </a:r>
          </a:p>
          <a:p>
            <a:pPr lvl="4"/>
            <a:r>
              <a:rPr lang="en-IN" dirty="0" err="1">
                <a:solidFill>
                  <a:schemeClr val="accent6">
                    <a:lumMod val="75000"/>
                  </a:schemeClr>
                </a:solidFill>
                <a:latin typeface="Cambria" panose="02040503050406030204" pitchFamily="18" charset="0"/>
                <a:ea typeface="Cambria" panose="02040503050406030204" pitchFamily="18" charset="0"/>
              </a:rPr>
              <a:t>p.none</a:t>
            </a:r>
            <a:r>
              <a:rPr lang="en-IN" dirty="0">
                <a:solidFill>
                  <a:schemeClr val="accent6">
                    <a:lumMod val="75000"/>
                  </a:schemeClr>
                </a:solidFill>
                <a:latin typeface="Cambria" panose="02040503050406030204" pitchFamily="18" charset="0"/>
                <a:ea typeface="Cambria" panose="02040503050406030204" pitchFamily="18" charset="0"/>
              </a:rPr>
              <a:t> {border-style: none;}</a:t>
            </a:r>
          </a:p>
          <a:p>
            <a:pPr lvl="4"/>
            <a:r>
              <a:rPr lang="en-IN" dirty="0" err="1">
                <a:solidFill>
                  <a:schemeClr val="accent6">
                    <a:lumMod val="75000"/>
                  </a:schemeClr>
                </a:solidFill>
                <a:latin typeface="Cambria" panose="02040503050406030204" pitchFamily="18" charset="0"/>
                <a:ea typeface="Cambria" panose="02040503050406030204" pitchFamily="18" charset="0"/>
              </a:rPr>
              <a:t>p.hidden</a:t>
            </a:r>
            <a:r>
              <a:rPr lang="en-IN" dirty="0">
                <a:solidFill>
                  <a:schemeClr val="accent6">
                    <a:lumMod val="75000"/>
                  </a:schemeClr>
                </a:solidFill>
                <a:latin typeface="Cambria" panose="02040503050406030204" pitchFamily="18" charset="0"/>
                <a:ea typeface="Cambria" panose="02040503050406030204" pitchFamily="18" charset="0"/>
              </a:rPr>
              <a:t> {border-style: hidden;}</a:t>
            </a:r>
          </a:p>
          <a:p>
            <a:pPr lvl="4"/>
            <a:r>
              <a:rPr lang="en-IN" dirty="0" err="1">
                <a:solidFill>
                  <a:schemeClr val="accent6">
                    <a:lumMod val="75000"/>
                  </a:schemeClr>
                </a:solidFill>
                <a:latin typeface="Cambria" panose="02040503050406030204" pitchFamily="18" charset="0"/>
                <a:ea typeface="Cambria" panose="02040503050406030204" pitchFamily="18" charset="0"/>
              </a:rPr>
              <a:t>p.mix</a:t>
            </a:r>
            <a:r>
              <a:rPr lang="en-IN" dirty="0">
                <a:solidFill>
                  <a:schemeClr val="accent6">
                    <a:lumMod val="75000"/>
                  </a:schemeClr>
                </a:solidFill>
                <a:latin typeface="Cambria" panose="02040503050406030204" pitchFamily="18" charset="0"/>
                <a:ea typeface="Cambria" panose="02040503050406030204" pitchFamily="18" charset="0"/>
              </a:rPr>
              <a:t> {border-style: dotted dashed solid double;}</a:t>
            </a:r>
          </a:p>
          <a:p>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p:txBody>
      </p:sp>
      <p:sp>
        <p:nvSpPr>
          <p:cNvPr id="6" name="Rectangle 5"/>
          <p:cNvSpPr/>
          <p:nvPr/>
        </p:nvSpPr>
        <p:spPr>
          <a:xfrm>
            <a:off x="6442953" y="552564"/>
            <a:ext cx="6096000" cy="4247317"/>
          </a:xfrm>
          <a:prstGeom prst="rect">
            <a:avLst/>
          </a:prstGeom>
        </p:spPr>
        <p:txBody>
          <a:bodyPr>
            <a:spAutoFit/>
          </a:bodyPr>
          <a:lstStyle/>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IN" dirty="0">
                <a:solidFill>
                  <a:schemeClr val="accent6">
                    <a:lumMod val="75000"/>
                  </a:schemeClr>
                </a:solidFill>
                <a:latin typeface="Cambria" panose="02040503050406030204" pitchFamily="18" charset="0"/>
                <a:ea typeface="Cambria" panose="02040503050406030204" pitchFamily="18" charset="0"/>
              </a:rPr>
              <a:t>&lt;p class="dotted"&gt;A dotted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class="dashed"&gt;A dashed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class="solid"&gt;A solid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class="double"&gt;A double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class="groove"&gt;A groove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class="ridge"&gt;A ridge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class="inset"&gt;An inset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class="outset"&gt;An outset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class="none"&gt;No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class="hidden"&gt;A hidden border.&lt;/p&gt;</a:t>
            </a:r>
          </a:p>
          <a:p>
            <a:pPr lvl="2"/>
            <a:r>
              <a:rPr lang="en-IN" dirty="0">
                <a:solidFill>
                  <a:schemeClr val="accent6">
                    <a:lumMod val="75000"/>
                  </a:schemeClr>
                </a:solidFill>
                <a:latin typeface="Cambria" panose="02040503050406030204" pitchFamily="18" charset="0"/>
                <a:ea typeface="Cambria" panose="02040503050406030204" pitchFamily="18" charset="0"/>
              </a:rPr>
              <a:t>&lt;p class="mix"&gt;A mixed border.&lt;/p&gt;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228688179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93</a:t>
            </a:fld>
            <a:endParaRPr lang="en-IN"/>
          </a:p>
        </p:txBody>
      </p:sp>
      <p:pic>
        <p:nvPicPr>
          <p:cNvPr id="3" name="Picture 2"/>
          <p:cNvPicPr>
            <a:picLocks noChangeAspect="1"/>
          </p:cNvPicPr>
          <p:nvPr/>
        </p:nvPicPr>
        <p:blipFill>
          <a:blip r:embed="rId2"/>
          <a:stretch>
            <a:fillRect/>
          </a:stretch>
        </p:blipFill>
        <p:spPr>
          <a:xfrm>
            <a:off x="459126" y="749030"/>
            <a:ext cx="11476714" cy="5019472"/>
          </a:xfrm>
          <a:prstGeom prst="rect">
            <a:avLst/>
          </a:prstGeom>
          <a:ln w="19050">
            <a:solidFill>
              <a:schemeClr val="tx1"/>
            </a:solidFill>
          </a:ln>
        </p:spPr>
      </p:pic>
    </p:spTree>
    <p:extLst>
      <p:ext uri="{BB962C8B-B14F-4D97-AF65-F5344CB8AC3E}">
        <p14:creationId xmlns:p14="http://schemas.microsoft.com/office/powerpoint/2010/main" val="252724803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Border Width</a:t>
            </a:r>
            <a:endParaRPr lang="en-US" dirty="0"/>
          </a:p>
        </p:txBody>
      </p:sp>
      <p:sp>
        <p:nvSpPr>
          <p:cNvPr id="4" name="Content Placeholder 3"/>
          <p:cNvSpPr>
            <a:spLocks noGrp="1"/>
          </p:cNvSpPr>
          <p:nvPr>
            <p:ph idx="1"/>
          </p:nvPr>
        </p:nvSpPr>
        <p:spPr/>
        <p:txBody>
          <a:bodyPr>
            <a:normAutofit fontScale="85000" lnSpcReduction="20000"/>
          </a:bodyPr>
          <a:lstStyle/>
          <a:p>
            <a:pPr algn="l"/>
            <a:r>
              <a:rPr lang="en-IN" dirty="0">
                <a:solidFill>
                  <a:schemeClr val="tx1"/>
                </a:solidFill>
              </a:rPr>
              <a:t>The</a:t>
            </a:r>
            <a:r>
              <a:rPr lang="en-IN" dirty="0"/>
              <a:t> </a:t>
            </a:r>
            <a:r>
              <a:rPr lang="en-IN" dirty="0">
                <a:solidFill>
                  <a:srgbClr val="FF0000"/>
                </a:solidFill>
              </a:rPr>
              <a:t>CSS border-width </a:t>
            </a:r>
            <a:r>
              <a:rPr lang="en-US" dirty="0">
                <a:solidFill>
                  <a:schemeClr val="tx1"/>
                </a:solidFill>
              </a:rPr>
              <a:t>property specifies the width of the four borders.</a:t>
            </a:r>
          </a:p>
          <a:p>
            <a:pPr algn="l"/>
            <a:r>
              <a:rPr lang="en-US" dirty="0">
                <a:solidFill>
                  <a:schemeClr val="tx1"/>
                </a:solidFill>
              </a:rPr>
              <a:t>The width can be set as a specific size (in </a:t>
            </a:r>
            <a:r>
              <a:rPr lang="en-US" dirty="0" err="1">
                <a:solidFill>
                  <a:schemeClr val="tx1"/>
                </a:solidFill>
              </a:rPr>
              <a:t>px</a:t>
            </a:r>
            <a:r>
              <a:rPr lang="en-US" dirty="0">
                <a:solidFill>
                  <a:schemeClr val="tx1"/>
                </a:solidFill>
              </a:rPr>
              <a:t>, </a:t>
            </a:r>
            <a:r>
              <a:rPr lang="en-US" dirty="0" err="1">
                <a:solidFill>
                  <a:schemeClr val="tx1"/>
                </a:solidFill>
              </a:rPr>
              <a:t>pt</a:t>
            </a:r>
            <a:r>
              <a:rPr lang="en-US" dirty="0">
                <a:solidFill>
                  <a:schemeClr val="tx1"/>
                </a:solidFill>
              </a:rPr>
              <a:t>, cm, </a:t>
            </a:r>
            <a:r>
              <a:rPr lang="en-US" dirty="0" err="1">
                <a:solidFill>
                  <a:schemeClr val="tx1"/>
                </a:solidFill>
              </a:rPr>
              <a:t>em</a:t>
            </a:r>
            <a:r>
              <a:rPr lang="en-US" dirty="0">
                <a:solidFill>
                  <a:schemeClr val="tx1"/>
                </a:solidFill>
              </a:rPr>
              <a:t>, </a:t>
            </a:r>
            <a:r>
              <a:rPr lang="en-US" dirty="0" err="1">
                <a:solidFill>
                  <a:schemeClr val="tx1"/>
                </a:solidFill>
              </a:rPr>
              <a:t>etc</a:t>
            </a:r>
            <a:r>
              <a:rPr lang="en-US" dirty="0">
                <a:solidFill>
                  <a:schemeClr val="tx1"/>
                </a:solidFill>
              </a:rPr>
              <a:t>) or by using one of the three pre-defined values: </a:t>
            </a:r>
            <a:r>
              <a:rPr lang="en-US" b="1" dirty="0"/>
              <a:t>thin, medium, or thick:</a:t>
            </a:r>
          </a:p>
          <a:p>
            <a:pPr marL="182880" lvl="0" indent="-182880" algn="l">
              <a:lnSpc>
                <a:spcPct val="90000"/>
              </a:lnSpc>
              <a:spcBef>
                <a:spcPts val="1200"/>
              </a:spcBef>
              <a:buClr>
                <a:srgbClr val="40BAD2"/>
              </a:buClr>
              <a:buFont typeface="Wingdings 2" pitchFamily="18" charset="2"/>
              <a:buChar char=""/>
            </a:pPr>
            <a:r>
              <a:rPr lang="en-IN" sz="2000" dirty="0">
                <a:solidFill>
                  <a:schemeClr val="accent6">
                    <a:lumMod val="75000"/>
                  </a:schemeClr>
                </a:solidFill>
              </a:rPr>
              <a:t>p.one {</a:t>
            </a:r>
            <a:br>
              <a:rPr lang="en-IN" sz="2000" dirty="0">
                <a:solidFill>
                  <a:schemeClr val="accent6">
                    <a:lumMod val="75000"/>
                  </a:schemeClr>
                </a:solidFill>
              </a:rPr>
            </a:br>
            <a:r>
              <a:rPr lang="en-IN" sz="2000" dirty="0">
                <a:solidFill>
                  <a:schemeClr val="accent6">
                    <a:lumMod val="75000"/>
                  </a:schemeClr>
                </a:solidFill>
              </a:rPr>
              <a:t>  border-style: solid;</a:t>
            </a:r>
            <a:br>
              <a:rPr lang="en-IN" sz="2000" dirty="0">
                <a:solidFill>
                  <a:schemeClr val="accent6">
                    <a:lumMod val="75000"/>
                  </a:schemeClr>
                </a:solidFill>
              </a:rPr>
            </a:br>
            <a:r>
              <a:rPr lang="en-IN" sz="2000" dirty="0">
                <a:solidFill>
                  <a:schemeClr val="accent6">
                    <a:lumMod val="75000"/>
                  </a:schemeClr>
                </a:solidFill>
              </a:rPr>
              <a:t>  border-width: 5px;</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p.two</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border-style: solid;</a:t>
            </a:r>
            <a:br>
              <a:rPr lang="en-IN" sz="2000" dirty="0">
                <a:solidFill>
                  <a:schemeClr val="accent6">
                    <a:lumMod val="75000"/>
                  </a:schemeClr>
                </a:solidFill>
              </a:rPr>
            </a:br>
            <a:r>
              <a:rPr lang="en-IN" sz="2000" dirty="0">
                <a:solidFill>
                  <a:schemeClr val="accent6">
                    <a:lumMod val="75000"/>
                  </a:schemeClr>
                </a:solidFill>
              </a:rPr>
              <a:t>  border-width: medium;</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p.three</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border-style: dotted;</a:t>
            </a:r>
            <a:br>
              <a:rPr lang="en-IN" sz="2000" dirty="0">
                <a:solidFill>
                  <a:schemeClr val="accent6">
                    <a:lumMod val="75000"/>
                  </a:schemeClr>
                </a:solidFill>
              </a:rPr>
            </a:br>
            <a:r>
              <a:rPr lang="en-IN" sz="2000" dirty="0">
                <a:solidFill>
                  <a:schemeClr val="accent6">
                    <a:lumMod val="75000"/>
                  </a:schemeClr>
                </a:solidFill>
              </a:rPr>
              <a:t>  border-width: 2px;</a:t>
            </a:r>
            <a:br>
              <a:rPr lang="en-IN" sz="2000" dirty="0">
                <a:solidFill>
                  <a:schemeClr val="accent6">
                    <a:lumMod val="75000"/>
                  </a:schemeClr>
                </a:solidFill>
              </a:rPr>
            </a:br>
            <a:r>
              <a:rPr lang="en-IN" sz="2000" dirty="0">
                <a:solidFill>
                  <a:schemeClr val="accent6">
                    <a:lumMod val="75000"/>
                  </a:schemeClr>
                </a:solidFill>
              </a:rPr>
              <a:t>}</a:t>
            </a:r>
            <a:br>
              <a:rPr lang="en-IN" sz="2000" dirty="0">
                <a:solidFill>
                  <a:schemeClr val="accent6">
                    <a:lumMod val="75000"/>
                  </a:schemeClr>
                </a:solidFill>
              </a:rPr>
            </a:br>
            <a:br>
              <a:rPr lang="en-IN" sz="2000" dirty="0">
                <a:solidFill>
                  <a:schemeClr val="accent6">
                    <a:lumMod val="75000"/>
                  </a:schemeClr>
                </a:solidFill>
              </a:rPr>
            </a:br>
            <a:r>
              <a:rPr lang="en-IN" sz="2000" dirty="0" err="1">
                <a:solidFill>
                  <a:schemeClr val="accent6">
                    <a:lumMod val="75000"/>
                  </a:schemeClr>
                </a:solidFill>
              </a:rPr>
              <a:t>p.four</a:t>
            </a:r>
            <a:r>
              <a:rPr lang="en-IN" sz="2000" dirty="0">
                <a:solidFill>
                  <a:schemeClr val="accent6">
                    <a:lumMod val="75000"/>
                  </a:schemeClr>
                </a:solidFill>
              </a:rPr>
              <a:t> {</a:t>
            </a:r>
            <a:br>
              <a:rPr lang="en-IN" sz="2000" dirty="0">
                <a:solidFill>
                  <a:schemeClr val="accent6">
                    <a:lumMod val="75000"/>
                  </a:schemeClr>
                </a:solidFill>
              </a:rPr>
            </a:br>
            <a:r>
              <a:rPr lang="en-IN" sz="2000" dirty="0">
                <a:solidFill>
                  <a:schemeClr val="accent6">
                    <a:lumMod val="75000"/>
                  </a:schemeClr>
                </a:solidFill>
              </a:rPr>
              <a:t>  border-style: dotted;</a:t>
            </a:r>
            <a:br>
              <a:rPr lang="en-IN" sz="2000" dirty="0">
                <a:solidFill>
                  <a:schemeClr val="accent6">
                    <a:lumMod val="75000"/>
                  </a:schemeClr>
                </a:solidFill>
              </a:rPr>
            </a:br>
            <a:r>
              <a:rPr lang="en-IN" sz="2000" dirty="0">
                <a:solidFill>
                  <a:schemeClr val="accent6">
                    <a:lumMod val="75000"/>
                  </a:schemeClr>
                </a:solidFill>
              </a:rPr>
              <a:t>  border-width: thick;</a:t>
            </a:r>
            <a:br>
              <a:rPr lang="en-IN" sz="2000" dirty="0">
                <a:solidFill>
                  <a:schemeClr val="accent6">
                    <a:lumMod val="75000"/>
                  </a:schemeClr>
                </a:solidFill>
              </a:rPr>
            </a:br>
            <a:r>
              <a:rPr lang="en-IN" sz="2000" dirty="0">
                <a:solidFill>
                  <a:schemeClr val="accent6">
                    <a:lumMod val="75000"/>
                  </a:schemeClr>
                </a:solidFill>
              </a:rPr>
              <a:t>}</a:t>
            </a:r>
          </a:p>
          <a:p>
            <a:pPr algn="l"/>
            <a:endParaRPr lang="en-US" b="1" dirty="0">
              <a:solidFill>
                <a:schemeClr val="tx1"/>
              </a:solidFill>
            </a:endParaRPr>
          </a:p>
        </p:txBody>
      </p:sp>
      <p:sp>
        <p:nvSpPr>
          <p:cNvPr id="2" name="Slide Number Placeholder 1"/>
          <p:cNvSpPr>
            <a:spLocks noGrp="1"/>
          </p:cNvSpPr>
          <p:nvPr>
            <p:ph type="sldNum" sz="quarter" idx="12"/>
          </p:nvPr>
        </p:nvSpPr>
        <p:spPr/>
        <p:txBody>
          <a:bodyPr/>
          <a:lstStyle/>
          <a:p>
            <a:fld id="{9C11CE39-2868-44A2-A0C6-827D458F7A8B}" type="slidenum">
              <a:rPr lang="en-IN" smtClean="0"/>
              <a:pPr/>
              <a:t>94</a:t>
            </a:fld>
            <a:endParaRPr lang="en-IN"/>
          </a:p>
        </p:txBody>
      </p:sp>
    </p:spTree>
    <p:extLst>
      <p:ext uri="{BB962C8B-B14F-4D97-AF65-F5344CB8AC3E}">
        <p14:creationId xmlns:p14="http://schemas.microsoft.com/office/powerpoint/2010/main" val="117583708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95</a:t>
            </a:fld>
            <a:endParaRPr lang="en-IN" dirty="0"/>
          </a:p>
        </p:txBody>
      </p:sp>
      <p:sp>
        <p:nvSpPr>
          <p:cNvPr id="5" name="Rectangle 4"/>
          <p:cNvSpPr/>
          <p:nvPr/>
        </p:nvSpPr>
        <p:spPr>
          <a:xfrm>
            <a:off x="0" y="137065"/>
            <a:ext cx="8959174" cy="6740307"/>
          </a:xfrm>
          <a:prstGeom prst="rect">
            <a:avLst/>
          </a:prstGeom>
        </p:spPr>
        <p:txBody>
          <a:bodyPr wrap="square">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IN" dirty="0">
                <a:solidFill>
                  <a:schemeClr val="accent6">
                    <a:lumMod val="75000"/>
                  </a:schemeClr>
                </a:solidFill>
                <a:latin typeface="Cambria" panose="02040503050406030204" pitchFamily="18" charset="0"/>
                <a:ea typeface="Cambria" panose="02040503050406030204" pitchFamily="18" charset="0"/>
              </a:rPr>
              <a:t>p.one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solid;</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5px;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err="1">
                <a:solidFill>
                  <a:schemeClr val="accent6">
                    <a:lumMod val="75000"/>
                  </a:schemeClr>
                </a:solidFill>
                <a:latin typeface="Cambria" panose="02040503050406030204" pitchFamily="18" charset="0"/>
                <a:ea typeface="Cambria" panose="02040503050406030204" pitchFamily="18" charset="0"/>
              </a:rPr>
              <a:t>p.two</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solid;</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medium;</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err="1">
                <a:solidFill>
                  <a:schemeClr val="accent6">
                    <a:lumMod val="75000"/>
                  </a:schemeClr>
                </a:solidFill>
                <a:latin typeface="Cambria" panose="02040503050406030204" pitchFamily="18" charset="0"/>
                <a:ea typeface="Cambria" panose="02040503050406030204" pitchFamily="18" charset="0"/>
              </a:rPr>
              <a:t>p.three</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dotted;</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2px;</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err="1">
                <a:solidFill>
                  <a:schemeClr val="accent6">
                    <a:lumMod val="75000"/>
                  </a:schemeClr>
                </a:solidFill>
                <a:latin typeface="Cambria" panose="02040503050406030204" pitchFamily="18" charset="0"/>
                <a:ea typeface="Cambria" panose="02040503050406030204" pitchFamily="18" charset="0"/>
              </a:rPr>
              <a:t>p.four</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dotted;</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thick;</a:t>
            </a:r>
          </a:p>
          <a:p>
            <a:pPr lvl="3"/>
            <a:r>
              <a:rPr lang="en-IN" dirty="0">
                <a:solidFill>
                  <a:schemeClr val="accent6">
                    <a:lumMod val="75000"/>
                  </a:schemeClr>
                </a:solidFill>
                <a:latin typeface="Cambria" panose="02040503050406030204" pitchFamily="18" charset="0"/>
                <a:ea typeface="Cambria" panose="02040503050406030204" pitchFamily="18" charset="0"/>
              </a:rPr>
              <a:t>}</a:t>
            </a:r>
          </a:p>
          <a:p>
            <a:pPr lvl="3"/>
            <a:r>
              <a:rPr lang="en-IN" dirty="0" err="1">
                <a:solidFill>
                  <a:schemeClr val="accent6">
                    <a:lumMod val="75000"/>
                  </a:schemeClr>
                </a:solidFill>
                <a:latin typeface="Cambria" panose="02040503050406030204" pitchFamily="18" charset="0"/>
                <a:ea typeface="Cambria" panose="02040503050406030204" pitchFamily="18" charset="0"/>
              </a:rPr>
              <a:t>p.five</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double;</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15px;</a:t>
            </a:r>
          </a:p>
          <a:p>
            <a:pPr lvl="3"/>
            <a:r>
              <a:rPr lang="en-IN" dirty="0">
                <a:solidFill>
                  <a:schemeClr val="accent6">
                    <a:lumMod val="75000"/>
                  </a:schemeClr>
                </a:solidFill>
                <a:latin typeface="Cambria" panose="02040503050406030204" pitchFamily="18" charset="0"/>
                <a:ea typeface="Cambria" panose="02040503050406030204" pitchFamily="18" charset="0"/>
              </a:rPr>
              <a:t>}</a:t>
            </a:r>
          </a:p>
        </p:txBody>
      </p:sp>
      <p:sp>
        <p:nvSpPr>
          <p:cNvPr id="6" name="Rectangle 5"/>
          <p:cNvSpPr/>
          <p:nvPr/>
        </p:nvSpPr>
        <p:spPr>
          <a:xfrm>
            <a:off x="6442953" y="552564"/>
            <a:ext cx="6096000" cy="4247317"/>
          </a:xfrm>
          <a:prstGeom prst="rect">
            <a:avLst/>
          </a:prstGeom>
        </p:spPr>
        <p:txBody>
          <a:bodyPr>
            <a:spAutoFit/>
          </a:bodyPr>
          <a:lstStyle/>
          <a:p>
            <a:pPr lvl="3"/>
            <a:r>
              <a:rPr lang="en-IN" dirty="0" err="1">
                <a:solidFill>
                  <a:schemeClr val="accent6">
                    <a:lumMod val="75000"/>
                  </a:schemeClr>
                </a:solidFill>
                <a:latin typeface="Cambria" panose="02040503050406030204" pitchFamily="18" charset="0"/>
                <a:ea typeface="Cambria" panose="02040503050406030204" pitchFamily="18" charset="0"/>
              </a:rPr>
              <a:t>p.six</a:t>
            </a:r>
            <a:r>
              <a:rPr lang="en-IN" dirty="0">
                <a:solidFill>
                  <a:schemeClr val="accent6">
                    <a:lumMod val="75000"/>
                  </a:schemeClr>
                </a:solidFill>
                <a:latin typeface="Cambria" panose="02040503050406030204" pitchFamily="18" charset="0"/>
                <a:ea typeface="Cambria" panose="02040503050406030204" pitchFamily="18" charset="0"/>
              </a:rPr>
              <a:t> {</a:t>
            </a:r>
          </a:p>
          <a:p>
            <a:pPr lvl="3"/>
            <a:r>
              <a:rPr lang="en-IN" dirty="0">
                <a:solidFill>
                  <a:schemeClr val="accent6">
                    <a:lumMod val="75000"/>
                  </a:schemeClr>
                </a:solidFill>
                <a:latin typeface="Cambria" panose="02040503050406030204" pitchFamily="18" charset="0"/>
                <a:ea typeface="Cambria" panose="02040503050406030204" pitchFamily="18" charset="0"/>
              </a:rPr>
              <a:t>  border-style: double;</a:t>
            </a:r>
          </a:p>
          <a:p>
            <a:pPr lvl="3"/>
            <a:r>
              <a:rPr lang="en-IN" dirty="0">
                <a:solidFill>
                  <a:schemeClr val="accent6">
                    <a:lumMod val="75000"/>
                  </a:schemeClr>
                </a:solidFill>
                <a:latin typeface="Cambria" panose="02040503050406030204" pitchFamily="18" charset="0"/>
                <a:ea typeface="Cambria" panose="02040503050406030204" pitchFamily="18" charset="0"/>
              </a:rPr>
              <a:t>  border-width: thick;</a:t>
            </a:r>
          </a:p>
          <a:p>
            <a:pPr lvl="3"/>
            <a:r>
              <a:rPr lang="en-IN" dirty="0">
                <a:solidFill>
                  <a:schemeClr val="accent6">
                    <a:lumMod val="75000"/>
                  </a:schemeClr>
                </a:solidFill>
                <a:latin typeface="Cambria" panose="02040503050406030204" pitchFamily="18" charset="0"/>
                <a:ea typeface="Cambria" panose="02040503050406030204" pitchFamily="18" charset="0"/>
              </a:rPr>
              <a:t>}</a:t>
            </a:r>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pPr lvl="2"/>
            <a:r>
              <a:rPr lang="en-US" dirty="0">
                <a:solidFill>
                  <a:schemeClr val="accent6">
                    <a:lumMod val="75000"/>
                  </a:schemeClr>
                </a:solidFill>
                <a:latin typeface="Cambria" panose="02040503050406030204" pitchFamily="18" charset="0"/>
                <a:ea typeface="Cambria" panose="02040503050406030204" pitchFamily="18" charset="0"/>
              </a:rPr>
              <a:t>&lt;p class="one"&gt;Some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class="two"&gt;Some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class="three"&gt;Some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class="four"&gt;Some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class="five"&gt;Some text.&lt;/p&gt;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class="six"&gt;Some text.&lt;/p&gt;</a:t>
            </a: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132699430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96</a:t>
            </a:fld>
            <a:endParaRPr lang="en-IN"/>
          </a:p>
        </p:txBody>
      </p:sp>
      <p:pic>
        <p:nvPicPr>
          <p:cNvPr id="3" name="Picture 2"/>
          <p:cNvPicPr>
            <a:picLocks noChangeAspect="1"/>
          </p:cNvPicPr>
          <p:nvPr/>
        </p:nvPicPr>
        <p:blipFill>
          <a:blip r:embed="rId2"/>
          <a:stretch>
            <a:fillRect/>
          </a:stretch>
        </p:blipFill>
        <p:spPr>
          <a:xfrm>
            <a:off x="1332689" y="768486"/>
            <a:ext cx="9301446" cy="4698460"/>
          </a:xfrm>
          <a:prstGeom prst="rect">
            <a:avLst/>
          </a:prstGeom>
          <a:ln w="19050">
            <a:solidFill>
              <a:schemeClr val="tx1"/>
            </a:solidFill>
          </a:ln>
        </p:spPr>
      </p:pic>
    </p:spTree>
    <p:extLst>
      <p:ext uri="{BB962C8B-B14F-4D97-AF65-F5344CB8AC3E}">
        <p14:creationId xmlns:p14="http://schemas.microsoft.com/office/powerpoint/2010/main" val="28375351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Rounded Borders</a:t>
            </a:r>
            <a:endParaRPr lang="en-US" dirty="0"/>
          </a:p>
        </p:txBody>
      </p:sp>
      <p:sp>
        <p:nvSpPr>
          <p:cNvPr id="3" name="Content Placeholder 2"/>
          <p:cNvSpPr>
            <a:spLocks noGrp="1"/>
          </p:cNvSpPr>
          <p:nvPr>
            <p:ph idx="1"/>
          </p:nvPr>
        </p:nvSpPr>
        <p:spPr/>
        <p:txBody>
          <a:bodyPr/>
          <a:lstStyle/>
          <a:p>
            <a:pPr>
              <a:lnSpc>
                <a:spcPct val="90000"/>
              </a:lnSpc>
              <a:spcBef>
                <a:spcPts val="1200"/>
              </a:spcBef>
              <a:buClr>
                <a:srgbClr val="40BAD2"/>
              </a:buClr>
            </a:pPr>
            <a:r>
              <a:rPr lang="en-IN" sz="2800" dirty="0">
                <a:solidFill>
                  <a:srgbClr val="000000"/>
                </a:solidFill>
              </a:rPr>
              <a:t>The</a:t>
            </a:r>
            <a:r>
              <a:rPr lang="en-IN" sz="2800" dirty="0">
                <a:solidFill>
                  <a:srgbClr val="000000">
                    <a:lumMod val="65000"/>
                    <a:lumOff val="35000"/>
                  </a:srgbClr>
                </a:solidFill>
              </a:rPr>
              <a:t> </a:t>
            </a:r>
            <a:r>
              <a:rPr lang="en-IN" sz="2800" dirty="0">
                <a:solidFill>
                  <a:srgbClr val="FF0000"/>
                </a:solidFill>
              </a:rPr>
              <a:t>border-radius </a:t>
            </a:r>
            <a:r>
              <a:rPr lang="en-US" sz="2800" dirty="0">
                <a:solidFill>
                  <a:srgbClr val="000000"/>
                </a:solidFill>
              </a:rPr>
              <a:t>property is used to add rounded borders to an element.</a:t>
            </a:r>
          </a:p>
          <a:p>
            <a:pPr algn="l">
              <a:lnSpc>
                <a:spcPct val="90000"/>
              </a:lnSpc>
              <a:spcBef>
                <a:spcPts val="1200"/>
              </a:spcBef>
              <a:buClr>
                <a:srgbClr val="40BAD2"/>
              </a:buClr>
            </a:pPr>
            <a:endParaRPr lang="en-IN" sz="2800">
              <a:solidFill>
                <a:schemeClr val="accent6">
                  <a:lumMod val="75000"/>
                </a:schemeClr>
              </a:solidFill>
            </a:endParaRPr>
          </a:p>
          <a:p>
            <a:pPr algn="l">
              <a:lnSpc>
                <a:spcPct val="90000"/>
              </a:lnSpc>
              <a:spcBef>
                <a:spcPts val="1200"/>
              </a:spcBef>
              <a:buClr>
                <a:srgbClr val="40BAD2"/>
              </a:buClr>
            </a:pPr>
            <a:r>
              <a:rPr lang="en-IN" sz="2800">
                <a:solidFill>
                  <a:schemeClr val="accent6">
                    <a:lumMod val="75000"/>
                  </a:schemeClr>
                </a:solidFill>
              </a:rPr>
              <a:t>p</a:t>
            </a:r>
            <a:r>
              <a:rPr lang="en-IN" sz="2800" dirty="0">
                <a:solidFill>
                  <a:schemeClr val="accent6">
                    <a:lumMod val="75000"/>
                  </a:schemeClr>
                </a:solidFill>
              </a:rPr>
              <a:t> {</a:t>
            </a:r>
            <a:br>
              <a:rPr lang="en-IN" sz="2800" dirty="0">
                <a:solidFill>
                  <a:schemeClr val="accent6">
                    <a:lumMod val="75000"/>
                  </a:schemeClr>
                </a:solidFill>
              </a:rPr>
            </a:br>
            <a:r>
              <a:rPr lang="en-IN" sz="2800" dirty="0">
                <a:solidFill>
                  <a:schemeClr val="accent6">
                    <a:lumMod val="75000"/>
                  </a:schemeClr>
                </a:solidFill>
              </a:rPr>
              <a:t>  border: 2px solid red;</a:t>
            </a:r>
            <a:br>
              <a:rPr lang="en-IN" sz="2800" dirty="0">
                <a:solidFill>
                  <a:schemeClr val="accent6">
                    <a:lumMod val="75000"/>
                  </a:schemeClr>
                </a:solidFill>
              </a:rPr>
            </a:br>
            <a:r>
              <a:rPr lang="en-IN" sz="2800" dirty="0">
                <a:solidFill>
                  <a:schemeClr val="accent6">
                    <a:lumMod val="75000"/>
                  </a:schemeClr>
                </a:solidFill>
              </a:rPr>
              <a:t>  border-radius: 5px;</a:t>
            </a:r>
            <a:br>
              <a:rPr lang="en-IN" sz="2800" dirty="0">
                <a:solidFill>
                  <a:schemeClr val="accent6">
                    <a:lumMod val="75000"/>
                  </a:schemeClr>
                </a:solidFill>
              </a:rPr>
            </a:br>
            <a:r>
              <a:rPr lang="en-IN" sz="2800" dirty="0">
                <a:solidFill>
                  <a:schemeClr val="accent6">
                    <a:lumMod val="75000"/>
                  </a:schemeClr>
                </a:solidFill>
              </a:rPr>
              <a:t>}</a:t>
            </a:r>
          </a:p>
          <a:p>
            <a:endParaRPr lang="en-US" dirty="0"/>
          </a:p>
        </p:txBody>
      </p:sp>
      <p:sp>
        <p:nvSpPr>
          <p:cNvPr id="4" name="Slide Number Placeholder 3"/>
          <p:cNvSpPr>
            <a:spLocks noGrp="1"/>
          </p:cNvSpPr>
          <p:nvPr>
            <p:ph type="sldNum" sz="quarter" idx="12"/>
          </p:nvPr>
        </p:nvSpPr>
        <p:spPr/>
        <p:txBody>
          <a:bodyPr/>
          <a:lstStyle/>
          <a:p>
            <a:fld id="{9C11CE39-2868-44A2-A0C6-827D458F7A8B}" type="slidenum">
              <a:rPr lang="en-IN" smtClean="0"/>
              <a:pPr/>
              <a:t>97</a:t>
            </a:fld>
            <a:endParaRPr lang="en-IN" dirty="0"/>
          </a:p>
        </p:txBody>
      </p:sp>
    </p:spTree>
    <p:extLst>
      <p:ext uri="{BB962C8B-B14F-4D97-AF65-F5344CB8AC3E}">
        <p14:creationId xmlns:p14="http://schemas.microsoft.com/office/powerpoint/2010/main" val="118034187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C11CE39-2868-44A2-A0C6-827D458F7A8B}" type="slidenum">
              <a:rPr lang="en-IN" smtClean="0"/>
              <a:pPr/>
              <a:t>98</a:t>
            </a:fld>
            <a:endParaRPr lang="en-IN" dirty="0"/>
          </a:p>
        </p:txBody>
      </p:sp>
      <p:sp>
        <p:nvSpPr>
          <p:cNvPr id="5" name="Rectangle 4"/>
          <p:cNvSpPr/>
          <p:nvPr/>
        </p:nvSpPr>
        <p:spPr>
          <a:xfrm>
            <a:off x="518809" y="210741"/>
            <a:ext cx="6096000" cy="5909310"/>
          </a:xfrm>
          <a:prstGeom prst="rect">
            <a:avLst/>
          </a:prstGeom>
        </p:spPr>
        <p:txBody>
          <a:bodyPr>
            <a:spAutoFit/>
          </a:bodyPr>
          <a:lstStyle/>
          <a:p>
            <a:r>
              <a:rPr lang="en-US" dirty="0">
                <a:solidFill>
                  <a:schemeClr val="accent6">
                    <a:lumMod val="75000"/>
                  </a:schemeClr>
                </a:solidFill>
                <a:latin typeface="Cambria" panose="02040503050406030204" pitchFamily="18" charset="0"/>
                <a:ea typeface="Cambria" panose="02040503050406030204" pitchFamily="18" charset="0"/>
              </a:rPr>
              <a:t>&lt;!DOCTYPE html&gt;</a:t>
            </a:r>
          </a:p>
          <a:p>
            <a:r>
              <a:rPr lang="en-US" dirty="0">
                <a:solidFill>
                  <a:schemeClr val="accent6">
                    <a:lumMod val="75000"/>
                  </a:schemeClr>
                </a:solidFill>
                <a:latin typeface="Cambria" panose="02040503050406030204" pitchFamily="18" charset="0"/>
                <a:ea typeface="Cambria" panose="02040503050406030204" pitchFamily="18" charset="0"/>
              </a:rPr>
              <a:t>&lt;html&gt;</a:t>
            </a:r>
          </a:p>
          <a:p>
            <a:r>
              <a:rPr lang="en-US" dirty="0">
                <a:solidFill>
                  <a:schemeClr val="accent6">
                    <a:lumMod val="75000"/>
                  </a:schemeClr>
                </a:solidFill>
                <a:latin typeface="Cambria" panose="02040503050406030204" pitchFamily="18" charset="0"/>
                <a:ea typeface="Cambria" panose="02040503050406030204" pitchFamily="18" charset="0"/>
              </a:rPr>
              <a:t>	&lt;head&gt;</a:t>
            </a:r>
          </a:p>
          <a:p>
            <a:r>
              <a:rPr lang="en-US" dirty="0">
                <a:solidFill>
                  <a:schemeClr val="accent6">
                    <a:lumMod val="75000"/>
                  </a:schemeClr>
                </a:solidFill>
                <a:latin typeface="Cambria" panose="02040503050406030204" pitchFamily="18" charset="0"/>
                <a:ea typeface="Cambria" panose="02040503050406030204" pitchFamily="18" charset="0"/>
              </a:rPr>
              <a:t>		&lt;style&gt;</a:t>
            </a:r>
          </a:p>
          <a:p>
            <a:pPr lvl="3"/>
            <a:r>
              <a:rPr lang="en-US" dirty="0" err="1">
                <a:solidFill>
                  <a:schemeClr val="accent6">
                    <a:lumMod val="75000"/>
                  </a:schemeClr>
                </a:solidFill>
                <a:latin typeface="Cambria" panose="02040503050406030204" pitchFamily="18" charset="0"/>
                <a:ea typeface="Cambria" panose="02040503050406030204" pitchFamily="18" charset="0"/>
              </a:rPr>
              <a:t>p.normal</a:t>
            </a:r>
            <a:r>
              <a:rPr lang="en-US" dirty="0">
                <a:solidFill>
                  <a:schemeClr val="accent6">
                    <a:lumMod val="75000"/>
                  </a:schemeClr>
                </a:solidFill>
                <a:latin typeface="Cambria" panose="02040503050406030204" pitchFamily="18" charset="0"/>
                <a:ea typeface="Cambria" panose="02040503050406030204" pitchFamily="18" charset="0"/>
              </a:rPr>
              <a:t> {</a:t>
            </a:r>
          </a:p>
          <a:p>
            <a:pPr lvl="3"/>
            <a:r>
              <a:rPr lang="en-US" dirty="0">
                <a:solidFill>
                  <a:schemeClr val="accent6">
                    <a:lumMod val="75000"/>
                  </a:schemeClr>
                </a:solidFill>
                <a:latin typeface="Cambria" panose="02040503050406030204" pitchFamily="18" charset="0"/>
                <a:ea typeface="Cambria" panose="02040503050406030204" pitchFamily="18" charset="0"/>
              </a:rPr>
              <a:t>  border: 2px solid red;</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p.round1 {</a:t>
            </a:r>
          </a:p>
          <a:p>
            <a:pPr lvl="3"/>
            <a:r>
              <a:rPr lang="en-US" dirty="0">
                <a:solidFill>
                  <a:schemeClr val="accent6">
                    <a:lumMod val="75000"/>
                  </a:schemeClr>
                </a:solidFill>
                <a:latin typeface="Cambria" panose="02040503050406030204" pitchFamily="18" charset="0"/>
                <a:ea typeface="Cambria" panose="02040503050406030204" pitchFamily="18" charset="0"/>
              </a:rPr>
              <a:t>  border: 2px solid red;</a:t>
            </a:r>
          </a:p>
          <a:p>
            <a:pPr lvl="3"/>
            <a:r>
              <a:rPr lang="en-US" dirty="0">
                <a:solidFill>
                  <a:schemeClr val="accent6">
                    <a:lumMod val="75000"/>
                  </a:schemeClr>
                </a:solidFill>
                <a:latin typeface="Cambria" panose="02040503050406030204" pitchFamily="18" charset="0"/>
                <a:ea typeface="Cambria" panose="02040503050406030204" pitchFamily="18" charset="0"/>
              </a:rPr>
              <a:t>  border-radius: 5px;</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pPr lvl="3"/>
            <a:endParaRPr lang="en-US" dirty="0">
              <a:solidFill>
                <a:schemeClr val="accent6">
                  <a:lumMod val="75000"/>
                </a:schemeClr>
              </a:solidFill>
              <a:latin typeface="Cambria" panose="02040503050406030204" pitchFamily="18" charset="0"/>
              <a:ea typeface="Cambria" panose="02040503050406030204" pitchFamily="18" charset="0"/>
            </a:endParaRPr>
          </a:p>
          <a:p>
            <a:pPr lvl="3"/>
            <a:r>
              <a:rPr lang="en-US" dirty="0">
                <a:solidFill>
                  <a:schemeClr val="accent6">
                    <a:lumMod val="75000"/>
                  </a:schemeClr>
                </a:solidFill>
                <a:latin typeface="Cambria" panose="02040503050406030204" pitchFamily="18" charset="0"/>
                <a:ea typeface="Cambria" panose="02040503050406030204" pitchFamily="18" charset="0"/>
              </a:rPr>
              <a:t>p.round2 {</a:t>
            </a:r>
          </a:p>
          <a:p>
            <a:pPr lvl="3"/>
            <a:r>
              <a:rPr lang="en-US" dirty="0">
                <a:solidFill>
                  <a:schemeClr val="accent6">
                    <a:lumMod val="75000"/>
                  </a:schemeClr>
                </a:solidFill>
                <a:latin typeface="Cambria" panose="02040503050406030204" pitchFamily="18" charset="0"/>
                <a:ea typeface="Cambria" panose="02040503050406030204" pitchFamily="18" charset="0"/>
              </a:rPr>
              <a:t>  border: 2px solid red;</a:t>
            </a:r>
          </a:p>
          <a:p>
            <a:pPr lvl="3"/>
            <a:r>
              <a:rPr lang="en-US" dirty="0">
                <a:solidFill>
                  <a:schemeClr val="accent6">
                    <a:lumMod val="75000"/>
                  </a:schemeClr>
                </a:solidFill>
                <a:latin typeface="Cambria" panose="02040503050406030204" pitchFamily="18" charset="0"/>
                <a:ea typeface="Cambria" panose="02040503050406030204" pitchFamily="18" charset="0"/>
              </a:rPr>
              <a:t>  border-radius: 8px;</a:t>
            </a:r>
          </a:p>
          <a:p>
            <a:pPr lvl="3"/>
            <a:r>
              <a:rPr lang="en-US" dirty="0">
                <a:solidFill>
                  <a:schemeClr val="accent6">
                    <a:lumMod val="75000"/>
                  </a:schemeClr>
                </a:solidFill>
                <a:latin typeface="Cambria" panose="02040503050406030204" pitchFamily="18" charset="0"/>
                <a:ea typeface="Cambria" panose="02040503050406030204" pitchFamily="18" charset="0"/>
              </a:rPr>
              <a:t>  padding: 5px;</a:t>
            </a:r>
          </a:p>
          <a:p>
            <a:pPr lvl="3"/>
            <a:r>
              <a:rPr lang="en-US" dirty="0">
                <a:solidFill>
                  <a:schemeClr val="accent6">
                    <a:lumMod val="75000"/>
                  </a:schemeClr>
                </a:solidFill>
                <a:latin typeface="Cambria" panose="02040503050406030204" pitchFamily="18" charset="0"/>
                <a:ea typeface="Cambria" panose="02040503050406030204" pitchFamily="18" charset="0"/>
              </a:rPr>
              <a:t>}</a:t>
            </a:r>
          </a:p>
          <a:p>
            <a:endParaRPr lang="en-US" dirty="0">
              <a:solidFill>
                <a:schemeClr val="accent6">
                  <a:lumMod val="75000"/>
                </a:schemeClr>
              </a:solidFill>
              <a:latin typeface="Cambria" panose="02040503050406030204" pitchFamily="18" charset="0"/>
              <a:ea typeface="Cambria" panose="02040503050406030204" pitchFamily="18" charset="0"/>
            </a:endParaRPr>
          </a:p>
        </p:txBody>
      </p:sp>
      <p:sp>
        <p:nvSpPr>
          <p:cNvPr id="6" name="Rectangle 5"/>
          <p:cNvSpPr/>
          <p:nvPr/>
        </p:nvSpPr>
        <p:spPr>
          <a:xfrm>
            <a:off x="6297038" y="210741"/>
            <a:ext cx="6096000" cy="5632311"/>
          </a:xfrm>
          <a:prstGeom prst="rect">
            <a:avLst/>
          </a:prstGeom>
        </p:spPr>
        <p:txBody>
          <a:bodyPr>
            <a:spAutoFit/>
          </a:bodyPr>
          <a:lstStyle/>
          <a:p>
            <a:pPr lvl="2"/>
            <a:r>
              <a:rPr lang="en-US" dirty="0">
                <a:solidFill>
                  <a:schemeClr val="accent6">
                    <a:lumMod val="75000"/>
                  </a:schemeClr>
                </a:solidFill>
                <a:latin typeface="Cambria" panose="02040503050406030204" pitchFamily="18" charset="0"/>
                <a:ea typeface="Cambria" panose="02040503050406030204" pitchFamily="18" charset="0"/>
              </a:rPr>
              <a:t>p.round3 {</a:t>
            </a:r>
          </a:p>
          <a:p>
            <a:pPr lvl="2"/>
            <a:r>
              <a:rPr lang="en-US" dirty="0">
                <a:solidFill>
                  <a:schemeClr val="accent6">
                    <a:lumMod val="75000"/>
                  </a:schemeClr>
                </a:solidFill>
                <a:latin typeface="Cambria" panose="02040503050406030204" pitchFamily="18" charset="0"/>
                <a:ea typeface="Cambria" panose="02040503050406030204" pitchFamily="18" charset="0"/>
              </a:rPr>
              <a:t>  border: 2px solid red;</a:t>
            </a:r>
          </a:p>
          <a:p>
            <a:pPr lvl="2"/>
            <a:r>
              <a:rPr lang="en-US" dirty="0">
                <a:solidFill>
                  <a:schemeClr val="accent6">
                    <a:lumMod val="75000"/>
                  </a:schemeClr>
                </a:solidFill>
                <a:latin typeface="Cambria" panose="02040503050406030204" pitchFamily="18" charset="0"/>
                <a:ea typeface="Cambria" panose="02040503050406030204" pitchFamily="18" charset="0"/>
              </a:rPr>
              <a:t>  border-radius: 12px;</a:t>
            </a:r>
          </a:p>
          <a:p>
            <a:pPr lvl="2"/>
            <a:r>
              <a:rPr lang="en-US" dirty="0">
                <a:solidFill>
                  <a:schemeClr val="accent6">
                    <a:lumMod val="75000"/>
                  </a:schemeClr>
                </a:solidFill>
                <a:latin typeface="Cambria" panose="02040503050406030204" pitchFamily="18" charset="0"/>
                <a:ea typeface="Cambria" panose="02040503050406030204" pitchFamily="18" charset="0"/>
              </a:rPr>
              <a:t>  padding: 5px;</a:t>
            </a:r>
          </a:p>
          <a:p>
            <a:pPr lvl="2"/>
            <a:r>
              <a:rPr lang="en-US" dirty="0">
                <a:solidFill>
                  <a:schemeClr val="accent6">
                    <a:lumMod val="75000"/>
                  </a:schemeClr>
                </a:solidFill>
                <a:latin typeface="Cambria" panose="02040503050406030204" pitchFamily="18" charset="0"/>
                <a:ea typeface="Cambria" panose="02040503050406030204" pitchFamily="18" charset="0"/>
              </a:rPr>
              <a:t>}</a:t>
            </a:r>
          </a:p>
          <a:p>
            <a:pPr lvl="2"/>
            <a:r>
              <a:rPr lang="en-US" dirty="0">
                <a:solidFill>
                  <a:schemeClr val="accent6">
                    <a:lumMod val="75000"/>
                  </a:schemeClr>
                </a:solidFill>
                <a:latin typeface="Cambria" panose="02040503050406030204" pitchFamily="18" charset="0"/>
                <a:ea typeface="Cambria" panose="02040503050406030204" pitchFamily="18" charset="0"/>
              </a:rPr>
              <a:t>&lt;/style&gt;</a:t>
            </a:r>
          </a:p>
          <a:p>
            <a:pPr lvl="1"/>
            <a:r>
              <a:rPr lang="en-US" dirty="0">
                <a:solidFill>
                  <a:schemeClr val="accent6">
                    <a:lumMod val="75000"/>
                  </a:schemeClr>
                </a:solidFill>
                <a:latin typeface="Cambria" panose="02040503050406030204" pitchFamily="18" charset="0"/>
                <a:ea typeface="Cambria" panose="02040503050406030204" pitchFamily="18" charset="0"/>
              </a:rPr>
              <a:t>&lt;/head&gt;</a:t>
            </a:r>
          </a:p>
          <a:p>
            <a:pPr lvl="1"/>
            <a:r>
              <a:rPr lang="en-US" dirty="0">
                <a:solidFill>
                  <a:schemeClr val="accent6">
                    <a:lumMod val="75000"/>
                  </a:schemeClr>
                </a:solidFill>
                <a:latin typeface="Cambria" panose="02040503050406030204" pitchFamily="18" charset="0"/>
                <a:ea typeface="Cambria" panose="02040503050406030204" pitchFamily="18" charset="0"/>
              </a:rPr>
              <a:t>&lt;body&gt;</a:t>
            </a:r>
          </a:p>
          <a:p>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&lt;h2&gt;The border-radius Property&lt;/h2&gt;</a:t>
            </a:r>
          </a:p>
          <a:p>
            <a:pPr lvl="2"/>
            <a:r>
              <a:rPr lang="en-US" dirty="0">
                <a:solidFill>
                  <a:schemeClr val="accent6">
                    <a:lumMod val="75000"/>
                  </a:schemeClr>
                </a:solidFill>
                <a:latin typeface="Cambria" panose="02040503050406030204" pitchFamily="18" charset="0"/>
                <a:ea typeface="Cambria" panose="02040503050406030204" pitchFamily="18" charset="0"/>
              </a:rPr>
              <a:t>&lt;p&gt;This property is used to add rounded borders to an element:&lt;/p&gt;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pPr lvl="2"/>
            <a:r>
              <a:rPr lang="en-US" dirty="0">
                <a:solidFill>
                  <a:schemeClr val="accent6">
                    <a:lumMod val="75000"/>
                  </a:schemeClr>
                </a:solidFill>
                <a:latin typeface="Cambria" panose="02040503050406030204" pitchFamily="18" charset="0"/>
                <a:ea typeface="Cambria" panose="02040503050406030204" pitchFamily="18" charset="0"/>
              </a:rPr>
              <a:t>&lt;p class="normal"&gt;Normal border&lt;/p&gt;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class="round1"&gt;Round border&lt;/p&gt;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class="round2"&gt;Rounder border&lt;/p&gt;</a:t>
            </a:r>
          </a:p>
          <a:p>
            <a:pPr lvl="2"/>
            <a:r>
              <a:rPr lang="en-US" dirty="0">
                <a:solidFill>
                  <a:schemeClr val="accent6">
                    <a:lumMod val="75000"/>
                  </a:schemeClr>
                </a:solidFill>
                <a:latin typeface="Cambria" panose="02040503050406030204" pitchFamily="18" charset="0"/>
                <a:ea typeface="Cambria" panose="02040503050406030204" pitchFamily="18" charset="0"/>
              </a:rPr>
              <a:t>&lt;p class="round3"&gt;Roundest border&lt;/p&gt;</a:t>
            </a:r>
          </a:p>
          <a:p>
            <a:pPr lvl="2"/>
            <a:endParaRPr lang="en-US" dirty="0">
              <a:solidFill>
                <a:schemeClr val="accent6">
                  <a:lumMod val="75000"/>
                </a:schemeClr>
              </a:solidFill>
              <a:latin typeface="Cambria" panose="02040503050406030204" pitchFamily="18" charset="0"/>
              <a:ea typeface="Cambria" panose="02040503050406030204" pitchFamily="18" charset="0"/>
            </a:endParaRPr>
          </a:p>
          <a:p>
            <a:r>
              <a:rPr lang="en-US" dirty="0">
                <a:solidFill>
                  <a:schemeClr val="accent6">
                    <a:lumMod val="75000"/>
                  </a:schemeClr>
                </a:solidFill>
                <a:latin typeface="Cambria" panose="02040503050406030204" pitchFamily="18" charset="0"/>
                <a:ea typeface="Cambria" panose="02040503050406030204" pitchFamily="18" charset="0"/>
              </a:rPr>
              <a:t>	&lt;/body&gt;</a:t>
            </a:r>
          </a:p>
          <a:p>
            <a:r>
              <a:rPr lang="en-US" dirty="0">
                <a:solidFill>
                  <a:schemeClr val="accent6">
                    <a:lumMod val="75000"/>
                  </a:schemeClr>
                </a:solidFill>
                <a:latin typeface="Cambria" panose="02040503050406030204" pitchFamily="18" charset="0"/>
                <a:ea typeface="Cambria" panose="02040503050406030204" pitchFamily="18" charset="0"/>
              </a:rPr>
              <a:t>&lt;/html&gt;</a:t>
            </a:r>
          </a:p>
        </p:txBody>
      </p:sp>
    </p:spTree>
    <p:extLst>
      <p:ext uri="{BB962C8B-B14F-4D97-AF65-F5344CB8AC3E}">
        <p14:creationId xmlns:p14="http://schemas.microsoft.com/office/powerpoint/2010/main" val="205173580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C11CE39-2868-44A2-A0C6-827D458F7A8B}" type="slidenum">
              <a:rPr lang="en-IN" smtClean="0"/>
              <a:pPr/>
              <a:t>99</a:t>
            </a:fld>
            <a:endParaRPr lang="en-IN"/>
          </a:p>
        </p:txBody>
      </p:sp>
      <p:pic>
        <p:nvPicPr>
          <p:cNvPr id="3" name="Picture 2"/>
          <p:cNvPicPr>
            <a:picLocks noChangeAspect="1"/>
          </p:cNvPicPr>
          <p:nvPr/>
        </p:nvPicPr>
        <p:blipFill>
          <a:blip r:embed="rId2"/>
          <a:stretch>
            <a:fillRect/>
          </a:stretch>
        </p:blipFill>
        <p:spPr>
          <a:xfrm>
            <a:off x="1566862" y="1376362"/>
            <a:ext cx="9058275" cy="4105275"/>
          </a:xfrm>
          <a:prstGeom prst="rect">
            <a:avLst/>
          </a:prstGeom>
          <a:ln w="19050">
            <a:solidFill>
              <a:schemeClr val="tx1"/>
            </a:solidFill>
          </a:ln>
        </p:spPr>
      </p:pic>
    </p:spTree>
    <p:extLst>
      <p:ext uri="{BB962C8B-B14F-4D97-AF65-F5344CB8AC3E}">
        <p14:creationId xmlns:p14="http://schemas.microsoft.com/office/powerpoint/2010/main" val="208309434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5831</TotalTime>
  <Words>25710</Words>
  <Application>Microsoft Office PowerPoint</Application>
  <PresentationFormat>Widescreen</PresentationFormat>
  <Paragraphs>3968</Paragraphs>
  <Slides>265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265</vt:i4>
      </vt:variant>
    </vt:vector>
  </HeadingPairs>
  <TitlesOfParts>
    <vt:vector size="274" baseType="lpstr">
      <vt:lpstr>Arial</vt:lpstr>
      <vt:lpstr>Calibri</vt:lpstr>
      <vt:lpstr>Cambria</vt:lpstr>
      <vt:lpstr>Consolas</vt:lpstr>
      <vt:lpstr>Corbel</vt:lpstr>
      <vt:lpstr>Verdana</vt:lpstr>
      <vt:lpstr>Wingdings</vt:lpstr>
      <vt:lpstr>Wingdings 2</vt:lpstr>
      <vt:lpstr>Frame</vt:lpstr>
      <vt:lpstr>PowerPoint Presentation</vt:lpstr>
      <vt:lpstr>Outlines</vt:lpstr>
      <vt:lpstr>CO Mapping</vt:lpstr>
      <vt:lpstr>Introduction to CSS</vt:lpstr>
      <vt:lpstr>CSS Solved a Big Problem </vt:lpstr>
      <vt:lpstr>PowerPoint Presentation</vt:lpstr>
      <vt:lpstr>Basic syntax</vt:lpstr>
      <vt:lpstr>Example</vt:lpstr>
      <vt:lpstr>PowerPoint Presentation</vt:lpstr>
      <vt:lpstr>CSS Selectors</vt:lpstr>
      <vt:lpstr>The CSS class Selector</vt:lpstr>
      <vt:lpstr>PowerPoint Presentation</vt:lpstr>
      <vt:lpstr>PowerPoint Presentation</vt:lpstr>
      <vt:lpstr>The CSS id Selector </vt:lpstr>
      <vt:lpstr>PowerPoint Presentation</vt:lpstr>
      <vt:lpstr>The CSS Universal Selector</vt:lpstr>
      <vt:lpstr>CSS Basic Selectors</vt:lpstr>
      <vt:lpstr>CSS Pseudo-classes</vt:lpstr>
      <vt:lpstr>PowerPoint Presentation</vt:lpstr>
      <vt:lpstr>CSS Pseudo-elements </vt:lpstr>
      <vt:lpstr>The ::first-line Pseudo-element </vt:lpstr>
      <vt:lpstr>Output</vt:lpstr>
      <vt:lpstr>PowerPoint Presentation</vt:lpstr>
      <vt:lpstr>PowerPoint Presentation</vt:lpstr>
      <vt:lpstr>CSS [attribute] Selector </vt:lpstr>
      <vt:lpstr>CSS [attribute="value"] Selector </vt:lpstr>
      <vt:lpstr>PowerPoint Presentation</vt:lpstr>
      <vt:lpstr>Advantage of CSS</vt:lpstr>
      <vt:lpstr>Advantage of CSS</vt:lpstr>
      <vt:lpstr>Types of CSS</vt:lpstr>
      <vt:lpstr>PowerPoint Presentation</vt:lpstr>
      <vt:lpstr> Internal CSS </vt:lpstr>
      <vt:lpstr>PowerPoint Presentation</vt:lpstr>
      <vt:lpstr>Inline CSS</vt:lpstr>
      <vt:lpstr>PowerPoint Presentation</vt:lpstr>
      <vt:lpstr>CSS BACKGROUND</vt:lpstr>
      <vt:lpstr>Background property </vt:lpstr>
      <vt:lpstr>Background Image </vt:lpstr>
      <vt:lpstr>Background-image</vt:lpstr>
      <vt:lpstr>Set 2 Background Image</vt:lpstr>
      <vt:lpstr>CSS Background Image Repeat </vt:lpstr>
      <vt:lpstr>PowerPoint Presentation</vt:lpstr>
      <vt:lpstr>PowerPoint Presentation</vt:lpstr>
      <vt:lpstr>Background Position</vt:lpstr>
      <vt:lpstr>Background Position</vt:lpstr>
      <vt:lpstr>CSS Background Attachment </vt:lpstr>
      <vt:lpstr>PowerPoint Presentation</vt:lpstr>
      <vt:lpstr>Background-color</vt:lpstr>
      <vt:lpstr>PowerPoint Presentation</vt:lpstr>
      <vt:lpstr>Hex</vt:lpstr>
      <vt:lpstr>PowerPoint Presentation</vt:lpstr>
      <vt:lpstr>HSL</vt:lpstr>
      <vt:lpstr>PowerPoint Presentation</vt:lpstr>
      <vt:lpstr>Opacity / Transparency </vt:lpstr>
      <vt:lpstr>PowerPoint Presentation</vt:lpstr>
      <vt:lpstr>Text Manipulation</vt:lpstr>
      <vt:lpstr>PowerPoint Presentation</vt:lpstr>
      <vt:lpstr>Vertical Alignment </vt:lpstr>
      <vt:lpstr>PowerPoint Presentation</vt:lpstr>
      <vt:lpstr>Text Direction </vt:lpstr>
      <vt:lpstr>Text Decoration</vt:lpstr>
      <vt:lpstr>PowerPoint Presentation</vt:lpstr>
      <vt:lpstr>Text Transformation</vt:lpstr>
      <vt:lpstr>PowerPoint Presentation</vt:lpstr>
      <vt:lpstr>Text Spacing </vt:lpstr>
      <vt:lpstr>PowerPoint Presentation</vt:lpstr>
      <vt:lpstr>Letter Spacing</vt:lpstr>
      <vt:lpstr>Line Height </vt:lpstr>
      <vt:lpstr>PowerPoint Presentation</vt:lpstr>
      <vt:lpstr>Word Spacing </vt:lpstr>
      <vt:lpstr>PowerPoint Presentation</vt:lpstr>
      <vt:lpstr>White Space</vt:lpstr>
      <vt:lpstr>PowerPoint Presentation</vt:lpstr>
      <vt:lpstr>Text Shadow </vt:lpstr>
      <vt:lpstr>PowerPoint Presentation</vt:lpstr>
      <vt:lpstr>Font-family</vt:lpstr>
      <vt:lpstr>PowerPoint Presentation</vt:lpstr>
      <vt:lpstr>Font-style</vt:lpstr>
      <vt:lpstr>PowerPoint Presentation</vt:lpstr>
      <vt:lpstr>Font-weight</vt:lpstr>
      <vt:lpstr>PowerPoint Presentation</vt:lpstr>
      <vt:lpstr>Font-variant</vt:lpstr>
      <vt:lpstr>PowerPoint Presentation</vt:lpstr>
      <vt:lpstr>Font-size</vt:lpstr>
      <vt:lpstr>PowerPoint Presentation</vt:lpstr>
      <vt:lpstr>Set Font Size With Pixels </vt:lpstr>
      <vt:lpstr>Set Font Size With Em </vt:lpstr>
      <vt:lpstr>Responsive Font Size </vt:lpstr>
      <vt:lpstr>PowerPoint Presentation</vt:lpstr>
      <vt:lpstr>Borders</vt:lpstr>
      <vt:lpstr>PowerPoint Presentation</vt:lpstr>
      <vt:lpstr>PowerPoint Presentation</vt:lpstr>
      <vt:lpstr>PowerPoint Presentation</vt:lpstr>
      <vt:lpstr>Border Width</vt:lpstr>
      <vt:lpstr>PowerPoint Presentation</vt:lpstr>
      <vt:lpstr>PowerPoint Presentation</vt:lpstr>
      <vt:lpstr>Rounded Borders</vt:lpstr>
      <vt:lpstr>PowerPoint Presentation</vt:lpstr>
      <vt:lpstr>PowerPoint Presentation</vt:lpstr>
      <vt:lpstr>Border-color</vt:lpstr>
      <vt:lpstr>Border-color</vt:lpstr>
      <vt:lpstr>Border-color</vt:lpstr>
      <vt:lpstr>PowerPoint Presentation</vt:lpstr>
      <vt:lpstr>Margins</vt:lpstr>
      <vt:lpstr>Margins</vt:lpstr>
      <vt:lpstr>PowerPoint Presentation</vt:lpstr>
      <vt:lpstr>The auto Value </vt:lpstr>
      <vt:lpstr>PowerPoint Presentation</vt:lpstr>
      <vt:lpstr>The inherit Value</vt:lpstr>
      <vt:lpstr>PowerPoint Presentation</vt:lpstr>
      <vt:lpstr>CSS PADDINGS</vt:lpstr>
      <vt:lpstr>PowerPoint Presentation</vt:lpstr>
      <vt:lpstr>PowerPoint Presentation</vt:lpstr>
      <vt:lpstr>Padding - Shorthand Property </vt:lpstr>
      <vt:lpstr>PowerPoint Presentation</vt:lpstr>
      <vt:lpstr>PowerPoint Presentation</vt:lpstr>
      <vt:lpstr>Box Model</vt:lpstr>
      <vt:lpstr>PowerPoint Presentation</vt:lpstr>
      <vt:lpstr>PowerPoint Presentation</vt:lpstr>
      <vt:lpstr>Width and Height of an Element </vt:lpstr>
      <vt:lpstr>Width and Height of an Element</vt:lpstr>
      <vt:lpstr>Width and Height of an Element</vt:lpstr>
      <vt:lpstr>CSS Text Effects </vt:lpstr>
      <vt:lpstr>PowerPoint Presentation</vt:lpstr>
      <vt:lpstr>PowerPoint Presentation</vt:lpstr>
      <vt:lpstr>PowerPoint Presentation</vt:lpstr>
      <vt:lpstr>CSS Word Wrapping </vt:lpstr>
      <vt:lpstr>PowerPoint Presentation</vt:lpstr>
      <vt:lpstr>PowerPoint Presentation</vt:lpstr>
      <vt:lpstr>CSS Word Breaking </vt:lpstr>
      <vt:lpstr>PowerPoint Presentation</vt:lpstr>
      <vt:lpstr>CSS Writing Mode </vt:lpstr>
      <vt:lpstr>PowerPoint Presentation</vt:lpstr>
      <vt:lpstr>CSS 2D Transforms </vt:lpstr>
      <vt:lpstr>The translate() Method </vt:lpstr>
      <vt:lpstr>PowerPoint Presentation</vt:lpstr>
      <vt:lpstr>The rotate() Method</vt:lpstr>
      <vt:lpstr>PowerPoint Presentation</vt:lpstr>
      <vt:lpstr>The scale() Method </vt:lpstr>
      <vt:lpstr>PowerPoint Presentation</vt:lpstr>
      <vt:lpstr>The scaleX() Method </vt:lpstr>
      <vt:lpstr>The scaleY() Method </vt:lpstr>
      <vt:lpstr>The skewX() Method </vt:lpstr>
      <vt:lpstr>The skew() Method</vt:lpstr>
      <vt:lpstr>PowerPoint Presentation</vt:lpstr>
      <vt:lpstr>PowerPoint Presentation</vt:lpstr>
      <vt:lpstr>PowerPoint Presentation</vt:lpstr>
      <vt:lpstr>The matrix() Method </vt:lpstr>
      <vt:lpstr>PowerPoint Presentation</vt:lpstr>
      <vt:lpstr>CSS 3D Transforms </vt:lpstr>
      <vt:lpstr>CSS 3D Transforms</vt:lpstr>
      <vt:lpstr>PowerPoint Presentation</vt:lpstr>
      <vt:lpstr>PowerPoint Presentation</vt:lpstr>
      <vt:lpstr>PowerPoint Presentation</vt:lpstr>
      <vt:lpstr>CSS Transitions </vt:lpstr>
      <vt:lpstr>How to Use CSS Transitions? </vt:lpstr>
      <vt:lpstr>PowerPoint Presentation</vt:lpstr>
      <vt:lpstr>PowerPoint Presentation</vt:lpstr>
      <vt:lpstr>Specify the Speed Curve of the Transition </vt:lpstr>
      <vt:lpstr>PowerPoint Presentation</vt:lpstr>
      <vt:lpstr>Delay the Transition Effect</vt:lpstr>
      <vt:lpstr>PowerPoint Presentation</vt:lpstr>
      <vt:lpstr>PowerPoint Presentation</vt:lpstr>
      <vt:lpstr>Images </vt:lpstr>
      <vt:lpstr>Images </vt:lpstr>
      <vt:lpstr>Images </vt:lpstr>
      <vt:lpstr>Images </vt:lpstr>
      <vt:lpstr>PowerPoint Presentation</vt:lpstr>
      <vt:lpstr>PowerPoint Presentation</vt:lpstr>
      <vt:lpstr>Images</vt:lpstr>
      <vt:lpstr>Images </vt:lpstr>
      <vt:lpstr>PowerPoint Presentation</vt:lpstr>
      <vt:lpstr>PowerPoint Presentation</vt:lpstr>
      <vt:lpstr>Positioning   </vt:lpstr>
      <vt:lpstr>position: static; </vt:lpstr>
      <vt:lpstr>Example</vt:lpstr>
      <vt:lpstr>position: relative; </vt:lpstr>
      <vt:lpstr>Example</vt:lpstr>
      <vt:lpstr>position: fixed; </vt:lpstr>
      <vt:lpstr>Example</vt:lpstr>
      <vt:lpstr>position: absolute; </vt:lpstr>
      <vt:lpstr>PowerPoint Presentation</vt:lpstr>
      <vt:lpstr>position: sticky; </vt:lpstr>
      <vt:lpstr>PowerPoint Presentation</vt:lpstr>
      <vt:lpstr>PowerPoint Presentation</vt:lpstr>
      <vt:lpstr>Overlapping Elements</vt:lpstr>
      <vt:lpstr>PowerPoint Presentation</vt:lpstr>
      <vt:lpstr>PowerPoint Presentation</vt:lpstr>
      <vt:lpstr>PowerPoint Presentation</vt:lpstr>
      <vt:lpstr>CSS Animations </vt:lpstr>
      <vt:lpstr>PowerPoint Presentation</vt:lpstr>
      <vt:lpstr>CSS Animations</vt:lpstr>
      <vt:lpstr>PowerPoint Presentation</vt:lpstr>
      <vt:lpstr>PowerPoint Presentation</vt:lpstr>
      <vt:lpstr>PowerPoint Presentation</vt:lpstr>
      <vt:lpstr>Delay an Animation </vt:lpstr>
      <vt:lpstr>PowerPoint Presentation</vt:lpstr>
      <vt:lpstr>Set How Many Times an Animation Should Run </vt:lpstr>
      <vt:lpstr>PowerPoint Presentation</vt:lpstr>
      <vt:lpstr>Run Animation in Reverse Direction or Alternate Cycles </vt:lpstr>
      <vt:lpstr>PowerPoint Presentation</vt:lpstr>
      <vt:lpstr>Specify the Speed Curve of the Animation</vt:lpstr>
      <vt:lpstr>PowerPoint Presentation</vt:lpstr>
      <vt:lpstr>Animation Shorthand Property </vt:lpstr>
      <vt:lpstr>CSS Display </vt:lpstr>
      <vt:lpstr>PowerPoint Presentation</vt:lpstr>
      <vt:lpstr>PowerPoint Presentation</vt:lpstr>
      <vt:lpstr>PowerPoint Presentation</vt:lpstr>
      <vt:lpstr>CSS Float</vt:lpstr>
      <vt:lpstr>PowerPoint Presentation</vt:lpstr>
      <vt:lpstr>CSS clear</vt:lpstr>
      <vt:lpstr>PowerPoint Presentation</vt:lpstr>
      <vt:lpstr>PowerPoint Presentation</vt:lpstr>
      <vt:lpstr>Flex Box</vt:lpstr>
      <vt:lpstr>PowerPoint Presentation</vt:lpstr>
      <vt:lpstr>Flex Container Property</vt:lpstr>
      <vt:lpstr>The flex-direction Property </vt:lpstr>
      <vt:lpstr>PowerPoint Presentation</vt:lpstr>
      <vt:lpstr>The flex-wrap Property </vt:lpstr>
      <vt:lpstr>PowerPoint Presentation</vt:lpstr>
      <vt:lpstr>The flex-flow Property </vt:lpstr>
      <vt:lpstr>PowerPoint Presentation</vt:lpstr>
      <vt:lpstr>The justify-content Property </vt:lpstr>
      <vt:lpstr>PowerPoint Presentation</vt:lpstr>
      <vt:lpstr>The align-items Property </vt:lpstr>
      <vt:lpstr>PowerPoint Presentation</vt:lpstr>
      <vt:lpstr>The align-content Property </vt:lpstr>
      <vt:lpstr>PowerPoint Presentation</vt:lpstr>
      <vt:lpstr>CSS Flex Items </vt:lpstr>
      <vt:lpstr>The order Property </vt:lpstr>
      <vt:lpstr>PowerPoint Presentation</vt:lpstr>
      <vt:lpstr>The flex-grow Property </vt:lpstr>
      <vt:lpstr>PowerPoint Presentation</vt:lpstr>
      <vt:lpstr>The flex-shrink Property </vt:lpstr>
      <vt:lpstr>PowerPoint Presentation</vt:lpstr>
      <vt:lpstr>The flex-basis Property </vt:lpstr>
      <vt:lpstr>PowerPoint Presentation</vt:lpstr>
      <vt:lpstr>The flex Property </vt:lpstr>
      <vt:lpstr>The align-self Property </vt:lpstr>
      <vt:lpstr>PowerPoint Presentation</vt:lpstr>
      <vt:lpstr>CSS Multi-column Layout </vt:lpstr>
      <vt:lpstr>CSS Create Multiple Columns </vt:lpstr>
      <vt:lpstr>PowerPoint Presentation</vt:lpstr>
      <vt:lpstr>CSS Specify the Gap Between Columns </vt:lpstr>
      <vt:lpstr>PowerPoint Presentation</vt:lpstr>
      <vt:lpstr>CSS Column Rules </vt:lpstr>
      <vt:lpstr>CSS Column Rules</vt:lpstr>
      <vt:lpstr>PowerPoint Presentation</vt:lpstr>
      <vt:lpstr>Specify How Many Columns an Element Should Span </vt:lpstr>
      <vt:lpstr>PowerPoint Presentation</vt:lpstr>
      <vt:lpstr>PowerPoint Presentation</vt:lpstr>
      <vt:lpstr>Media Queries</vt:lpstr>
      <vt:lpstr>Media Query Syntax </vt:lpstr>
      <vt:lpstr>CSS3 Media Types </vt:lpstr>
      <vt:lpstr>PowerPoint Presentation</vt:lpstr>
      <vt:lpstr>PowerPoint Presentation</vt:lpstr>
      <vt:lpstr>PowerPoint Presentation</vt:lpstr>
      <vt:lpstr>CSS User Interface </vt:lpstr>
      <vt:lpstr>PowerPoint Presentation</vt:lpstr>
      <vt:lpstr>PowerPoint Presentation</vt:lpstr>
      <vt:lpstr>PowerPoint Presentation</vt:lpstr>
      <vt:lpstr>PowerPoint Presentation</vt:lpstr>
      <vt:lpstr>CSS Outline Offset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online  certificate  course</dc:title>
  <dc:creator>Deepak Mashru</dc:creator>
  <cp:lastModifiedBy>229999913036_PRATIKKUMAR_CHAUHAN</cp:lastModifiedBy>
  <cp:revision>856</cp:revision>
  <dcterms:created xsi:type="dcterms:W3CDTF">2019-05-12T04:30:40Z</dcterms:created>
  <dcterms:modified xsi:type="dcterms:W3CDTF">2023-09-04T07:31:14Z</dcterms:modified>
</cp:coreProperties>
</file>

<file path=docProps/thumbnail.jpeg>
</file>